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Default Extension="jpg" ContentType="image/jpg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786883"/>
            <a:ext cx="9144000" cy="356870"/>
          </a:xfrm>
          <a:custGeom>
            <a:avLst/>
            <a:gdLst/>
            <a:ahLst/>
            <a:cxnLst/>
            <a:rect l="l" t="t" r="r" b="b"/>
            <a:pathLst>
              <a:path w="9144000" h="356870">
                <a:moveTo>
                  <a:pt x="9144000" y="356615"/>
                </a:moveTo>
                <a:lnTo>
                  <a:pt x="9144000" y="0"/>
                </a:lnTo>
                <a:lnTo>
                  <a:pt x="0" y="0"/>
                </a:lnTo>
                <a:lnTo>
                  <a:pt x="0" y="356615"/>
                </a:lnTo>
                <a:lnTo>
                  <a:pt x="9144000" y="356615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61" y="5333"/>
            <a:ext cx="9144000" cy="710565"/>
          </a:xfrm>
          <a:custGeom>
            <a:avLst/>
            <a:gdLst/>
            <a:ahLst/>
            <a:cxnLst/>
            <a:rect l="l" t="t" r="r" b="b"/>
            <a:pathLst>
              <a:path w="9144000" h="710565">
                <a:moveTo>
                  <a:pt x="0" y="710184"/>
                </a:moveTo>
                <a:lnTo>
                  <a:pt x="9144000" y="710184"/>
                </a:lnTo>
                <a:lnTo>
                  <a:pt x="9144000" y="0"/>
                </a:lnTo>
                <a:lnTo>
                  <a:pt x="0" y="0"/>
                </a:lnTo>
                <a:lnTo>
                  <a:pt x="0" y="710184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61" y="5333"/>
            <a:ext cx="9144000" cy="710565"/>
          </a:xfrm>
          <a:custGeom>
            <a:avLst/>
            <a:gdLst/>
            <a:ahLst/>
            <a:cxnLst/>
            <a:rect l="l" t="t" r="r" b="b"/>
            <a:pathLst>
              <a:path w="9144000" h="710565">
                <a:moveTo>
                  <a:pt x="0" y="710184"/>
                </a:moveTo>
                <a:lnTo>
                  <a:pt x="9144000" y="710184"/>
                </a:lnTo>
                <a:lnTo>
                  <a:pt x="9144000" y="0"/>
                </a:lnTo>
                <a:lnTo>
                  <a:pt x="0" y="0"/>
                </a:lnTo>
                <a:lnTo>
                  <a:pt x="0" y="710184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02383" y="189738"/>
            <a:ext cx="5539232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微软雅黑"/>
                <a:cs typeface="微软雅黑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643627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79">
                <a:moveTo>
                  <a:pt x="9144000" y="499871"/>
                </a:moveTo>
                <a:lnTo>
                  <a:pt x="9144000" y="0"/>
                </a:lnTo>
                <a:lnTo>
                  <a:pt x="0" y="0"/>
                </a:lnTo>
                <a:lnTo>
                  <a:pt x="0" y="499871"/>
                </a:lnTo>
                <a:lnTo>
                  <a:pt x="9144000" y="4998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2440685" y="5333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5" y="600456"/>
                </a:lnTo>
                <a:lnTo>
                  <a:pt x="670407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71500" y="928116"/>
            <a:ext cx="3572510" cy="286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15255" y="928116"/>
            <a:ext cx="3785870" cy="286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667" y="972311"/>
            <a:ext cx="631190" cy="593090"/>
          </a:xfrm>
          <a:custGeom>
            <a:avLst/>
            <a:gdLst/>
            <a:ahLst/>
            <a:cxnLst/>
            <a:rect l="l" t="t" r="r" b="b"/>
            <a:pathLst>
              <a:path w="631190" h="593090">
                <a:moveTo>
                  <a:pt x="0" y="592836"/>
                </a:moveTo>
                <a:lnTo>
                  <a:pt x="630936" y="592836"/>
                </a:lnTo>
                <a:lnTo>
                  <a:pt x="630936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05610" y="121996"/>
            <a:ext cx="5732779" cy="33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9988" y="1930273"/>
            <a:ext cx="5156835" cy="1809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微软雅黑"/>
                <a:cs typeface="微软雅黑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16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16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36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16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3" Type="http://schemas.openxmlformats.org/officeDocument/2006/relationships/image" Target="../media/image16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8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jpg"/><Relationship Id="rId4" Type="http://schemas.openxmlformats.org/officeDocument/2006/relationships/image" Target="../media/image83.jpg"/><Relationship Id="rId5" Type="http://schemas.openxmlformats.org/officeDocument/2006/relationships/image" Target="../media/image78.png"/><Relationship Id="rId6" Type="http://schemas.openxmlformats.org/officeDocument/2006/relationships/image" Target="../media/image84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78.png"/><Relationship Id="rId4" Type="http://schemas.openxmlformats.org/officeDocument/2006/relationships/image" Target="../media/image85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g"/><Relationship Id="rId3" Type="http://schemas.openxmlformats.org/officeDocument/2006/relationships/image" Target="../media/image87.jpg"/><Relationship Id="rId4" Type="http://schemas.openxmlformats.org/officeDocument/2006/relationships/image" Target="../media/image88.png"/><Relationship Id="rId5" Type="http://schemas.openxmlformats.org/officeDocument/2006/relationships/image" Target="../media/image78.png"/><Relationship Id="rId6" Type="http://schemas.openxmlformats.org/officeDocument/2006/relationships/image" Target="../media/image89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jpg"/><Relationship Id="rId4" Type="http://schemas.openxmlformats.org/officeDocument/2006/relationships/image" Target="../media/image92.jpg"/><Relationship Id="rId5" Type="http://schemas.openxmlformats.org/officeDocument/2006/relationships/image" Target="../media/image93.jpg"/><Relationship Id="rId6" Type="http://schemas.openxmlformats.org/officeDocument/2006/relationships/image" Target="../media/image78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94.jpg"/><Relationship Id="rId4" Type="http://schemas.openxmlformats.org/officeDocument/2006/relationships/image" Target="../media/image95.jpg"/><Relationship Id="rId5" Type="http://schemas.openxmlformats.org/officeDocument/2006/relationships/image" Target="../media/image78.png"/><Relationship Id="rId6" Type="http://schemas.openxmlformats.org/officeDocument/2006/relationships/image" Target="../media/image96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7" Type="http://schemas.openxmlformats.org/officeDocument/2006/relationships/image" Target="../media/image102.png"/><Relationship Id="rId8" Type="http://schemas.openxmlformats.org/officeDocument/2006/relationships/image" Target="../media/image103.png"/><Relationship Id="rId9" Type="http://schemas.openxmlformats.org/officeDocument/2006/relationships/image" Target="../media/image104.png"/><Relationship Id="rId10" Type="http://schemas.openxmlformats.org/officeDocument/2006/relationships/image" Target="../media/image105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jpg"/><Relationship Id="rId3" Type="http://schemas.openxmlformats.org/officeDocument/2006/relationships/image" Target="../media/image107.jpg"/><Relationship Id="rId4" Type="http://schemas.openxmlformats.org/officeDocument/2006/relationships/image" Target="../media/image108.png"/><Relationship Id="rId5" Type="http://schemas.openxmlformats.org/officeDocument/2006/relationships/image" Target="../media/image78.png"/><Relationship Id="rId6" Type="http://schemas.openxmlformats.org/officeDocument/2006/relationships/image" Target="../media/image109.jpg"/><Relationship Id="rId7" Type="http://schemas.openxmlformats.org/officeDocument/2006/relationships/image" Target="../media/image110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jpg"/><Relationship Id="rId3" Type="http://schemas.openxmlformats.org/officeDocument/2006/relationships/image" Target="../media/image112.jpg"/><Relationship Id="rId4" Type="http://schemas.openxmlformats.org/officeDocument/2006/relationships/image" Target="../media/image113.jpg"/><Relationship Id="rId5" Type="http://schemas.openxmlformats.org/officeDocument/2006/relationships/image" Target="../media/image114.png"/><Relationship Id="rId6" Type="http://schemas.openxmlformats.org/officeDocument/2006/relationships/image" Target="../media/image78.png"/><Relationship Id="rId7" Type="http://schemas.openxmlformats.org/officeDocument/2006/relationships/image" Target="../media/image115.jpg"/><Relationship Id="rId8" Type="http://schemas.openxmlformats.org/officeDocument/2006/relationships/image" Target="../media/image116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7.jpg"/><Relationship Id="rId3" Type="http://schemas.openxmlformats.org/officeDocument/2006/relationships/image" Target="../media/image118.jpg"/><Relationship Id="rId4" Type="http://schemas.openxmlformats.org/officeDocument/2006/relationships/image" Target="../media/image119.png"/><Relationship Id="rId5" Type="http://schemas.openxmlformats.org/officeDocument/2006/relationships/image" Target="../media/image78.png"/><Relationship Id="rId6" Type="http://schemas.openxmlformats.org/officeDocument/2006/relationships/image" Target="../media/image120.png"/><Relationship Id="rId7" Type="http://schemas.openxmlformats.org/officeDocument/2006/relationships/image" Target="../media/image12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jpg"/><Relationship Id="rId3" Type="http://schemas.openxmlformats.org/officeDocument/2006/relationships/image" Target="../media/image123.png"/><Relationship Id="rId4" Type="http://schemas.openxmlformats.org/officeDocument/2006/relationships/image" Target="../media/image78.png"/><Relationship Id="rId5" Type="http://schemas.openxmlformats.org/officeDocument/2006/relationships/image" Target="../media/image124.jpg"/><Relationship Id="rId6" Type="http://schemas.openxmlformats.org/officeDocument/2006/relationships/image" Target="../media/image125.jpg"/><Relationship Id="rId7" Type="http://schemas.openxmlformats.org/officeDocument/2006/relationships/image" Target="../media/image126.jpg"/><Relationship Id="rId8" Type="http://schemas.openxmlformats.org/officeDocument/2006/relationships/image" Target="../media/image127.jpg"/><Relationship Id="rId9" Type="http://schemas.openxmlformats.org/officeDocument/2006/relationships/image" Target="../media/image128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png"/><Relationship Id="rId3" Type="http://schemas.openxmlformats.org/officeDocument/2006/relationships/image" Target="../media/image130.png"/><Relationship Id="rId4" Type="http://schemas.openxmlformats.org/officeDocument/2006/relationships/image" Target="../media/image131.png"/><Relationship Id="rId5" Type="http://schemas.openxmlformats.org/officeDocument/2006/relationships/image" Target="../media/image132.png"/><Relationship Id="rId6" Type="http://schemas.openxmlformats.org/officeDocument/2006/relationships/image" Target="../media/image133.png"/><Relationship Id="rId7" Type="http://schemas.openxmlformats.org/officeDocument/2006/relationships/image" Target="../media/image134.png"/><Relationship Id="rId8" Type="http://schemas.openxmlformats.org/officeDocument/2006/relationships/image" Target="../media/image135.png"/><Relationship Id="rId9" Type="http://schemas.openxmlformats.org/officeDocument/2006/relationships/image" Target="../media/image136.png"/><Relationship Id="rId10" Type="http://schemas.openxmlformats.org/officeDocument/2006/relationships/image" Target="../media/image137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jpg"/><Relationship Id="rId3" Type="http://schemas.openxmlformats.org/officeDocument/2006/relationships/image" Target="../media/image139.jpg"/><Relationship Id="rId4" Type="http://schemas.openxmlformats.org/officeDocument/2006/relationships/image" Target="../media/image140.jpg"/><Relationship Id="rId5" Type="http://schemas.openxmlformats.org/officeDocument/2006/relationships/image" Target="../media/image141.jpg"/><Relationship Id="rId6" Type="http://schemas.openxmlformats.org/officeDocument/2006/relationships/image" Target="../media/image142.png"/><Relationship Id="rId7" Type="http://schemas.openxmlformats.org/officeDocument/2006/relationships/image" Target="../media/image78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png"/><Relationship Id="rId3" Type="http://schemas.openxmlformats.org/officeDocument/2006/relationships/image" Target="../media/image78.png"/><Relationship Id="rId4" Type="http://schemas.openxmlformats.org/officeDocument/2006/relationships/image" Target="../media/image144.jpg"/><Relationship Id="rId5" Type="http://schemas.openxmlformats.org/officeDocument/2006/relationships/image" Target="../media/image145.jpg"/><Relationship Id="rId6" Type="http://schemas.openxmlformats.org/officeDocument/2006/relationships/image" Target="../media/image146.jpg"/><Relationship Id="rId7" Type="http://schemas.openxmlformats.org/officeDocument/2006/relationships/image" Target="../media/image147.jpg"/><Relationship Id="rId8" Type="http://schemas.openxmlformats.org/officeDocument/2006/relationships/image" Target="../media/image148.jpg"/><Relationship Id="rId9" Type="http://schemas.openxmlformats.org/officeDocument/2006/relationships/image" Target="../media/image149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png"/><Relationship Id="rId3" Type="http://schemas.openxmlformats.org/officeDocument/2006/relationships/image" Target="../media/image78.png"/><Relationship Id="rId4" Type="http://schemas.openxmlformats.org/officeDocument/2006/relationships/image" Target="../media/image151.jpg"/><Relationship Id="rId5" Type="http://schemas.openxmlformats.org/officeDocument/2006/relationships/image" Target="../media/image152.jpg"/><Relationship Id="rId6" Type="http://schemas.openxmlformats.org/officeDocument/2006/relationships/image" Target="../media/image153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pxsy.shutcm.edu.cn/gvsun/cms/courseSiteNew" TargetMode="External"/><Relationship Id="rId3" Type="http://schemas.openxmlformats.org/officeDocument/2006/relationships/image" Target="../media/image150.png"/><Relationship Id="rId4" Type="http://schemas.openxmlformats.org/officeDocument/2006/relationships/image" Target="../media/image78.png"/><Relationship Id="rId5" Type="http://schemas.openxmlformats.org/officeDocument/2006/relationships/image" Target="../media/image154.png"/><Relationship Id="rId6" Type="http://schemas.openxmlformats.org/officeDocument/2006/relationships/image" Target="../media/image155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6.jpg"/><Relationship Id="rId3" Type="http://schemas.openxmlformats.org/officeDocument/2006/relationships/image" Target="../media/image157.png"/><Relationship Id="rId4" Type="http://schemas.openxmlformats.org/officeDocument/2006/relationships/image" Target="../media/image158.png"/><Relationship Id="rId5" Type="http://schemas.openxmlformats.org/officeDocument/2006/relationships/image" Target="../media/image78.png"/><Relationship Id="rId6" Type="http://schemas.openxmlformats.org/officeDocument/2006/relationships/image" Target="../media/image159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0.png"/><Relationship Id="rId3" Type="http://schemas.openxmlformats.org/officeDocument/2006/relationships/image" Target="../media/image161.jpg"/><Relationship Id="rId4" Type="http://schemas.openxmlformats.org/officeDocument/2006/relationships/image" Target="../media/image162.jpg"/><Relationship Id="rId5" Type="http://schemas.openxmlformats.org/officeDocument/2006/relationships/image" Target="../media/image163.pn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4.png"/><Relationship Id="rId3" Type="http://schemas.openxmlformats.org/officeDocument/2006/relationships/image" Target="../media/image165.png"/><Relationship Id="rId4" Type="http://schemas.openxmlformats.org/officeDocument/2006/relationships/image" Target="../media/image166.png"/><Relationship Id="rId5" Type="http://schemas.openxmlformats.org/officeDocument/2006/relationships/image" Target="../media/image167.png"/><Relationship Id="rId6" Type="http://schemas.openxmlformats.org/officeDocument/2006/relationships/image" Target="../media/image168.png"/><Relationship Id="rId7" Type="http://schemas.openxmlformats.org/officeDocument/2006/relationships/image" Target="../media/image169.png"/><Relationship Id="rId8" Type="http://schemas.openxmlformats.org/officeDocument/2006/relationships/image" Target="../media/image170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171.png"/><Relationship Id="rId4" Type="http://schemas.openxmlformats.org/officeDocument/2006/relationships/image" Target="../media/image172.png"/><Relationship Id="rId5" Type="http://schemas.openxmlformats.org/officeDocument/2006/relationships/image" Target="../media/image173.png"/><Relationship Id="rId6" Type="http://schemas.openxmlformats.org/officeDocument/2006/relationships/image" Target="../media/image17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3" Type="http://schemas.openxmlformats.org/officeDocument/2006/relationships/image" Target="../media/image164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630" y="1283969"/>
            <a:ext cx="5688330" cy="0"/>
          </a:xfrm>
          <a:custGeom>
            <a:avLst/>
            <a:gdLst/>
            <a:ahLst/>
            <a:cxnLst/>
            <a:rect l="l" t="t" r="r" b="b"/>
            <a:pathLst>
              <a:path w="5688330" h="0">
                <a:moveTo>
                  <a:pt x="0" y="0"/>
                </a:moveTo>
                <a:lnTo>
                  <a:pt x="5687949" y="0"/>
                </a:lnTo>
              </a:path>
            </a:pathLst>
          </a:custGeom>
          <a:ln w="28956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64029" y="3144773"/>
            <a:ext cx="6880225" cy="1905"/>
          </a:xfrm>
          <a:custGeom>
            <a:avLst/>
            <a:gdLst/>
            <a:ahLst/>
            <a:cxnLst/>
            <a:rect l="l" t="t" r="r" b="b"/>
            <a:pathLst>
              <a:path w="6880225" h="1905">
                <a:moveTo>
                  <a:pt x="0" y="0"/>
                </a:moveTo>
                <a:lnTo>
                  <a:pt x="6880225" y="1650"/>
                </a:lnTo>
              </a:path>
            </a:pathLst>
          </a:custGeom>
          <a:ln w="28956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82" y="976122"/>
            <a:ext cx="469900" cy="668020"/>
          </a:xfrm>
          <a:custGeom>
            <a:avLst/>
            <a:gdLst/>
            <a:ahLst/>
            <a:cxnLst/>
            <a:rect l="l" t="t" r="r" b="b"/>
            <a:pathLst>
              <a:path w="469900" h="668019">
                <a:moveTo>
                  <a:pt x="0" y="667512"/>
                </a:moveTo>
                <a:lnTo>
                  <a:pt x="469392" y="667512"/>
                </a:lnTo>
                <a:lnTo>
                  <a:pt x="469392" y="0"/>
                </a:lnTo>
                <a:lnTo>
                  <a:pt x="0" y="0"/>
                </a:lnTo>
                <a:lnTo>
                  <a:pt x="0" y="667512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382" y="976122"/>
            <a:ext cx="469900" cy="668020"/>
          </a:xfrm>
          <a:custGeom>
            <a:avLst/>
            <a:gdLst/>
            <a:ahLst/>
            <a:cxnLst/>
            <a:rect l="l" t="t" r="r" b="b"/>
            <a:pathLst>
              <a:path w="469900" h="668019">
                <a:moveTo>
                  <a:pt x="0" y="667512"/>
                </a:moveTo>
                <a:lnTo>
                  <a:pt x="469392" y="667512"/>
                </a:lnTo>
                <a:lnTo>
                  <a:pt x="469392" y="0"/>
                </a:lnTo>
                <a:lnTo>
                  <a:pt x="0" y="0"/>
                </a:lnTo>
                <a:lnTo>
                  <a:pt x="0" y="667512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63761" y="1500377"/>
            <a:ext cx="381000" cy="2372995"/>
          </a:xfrm>
          <a:custGeom>
            <a:avLst/>
            <a:gdLst/>
            <a:ahLst/>
            <a:cxnLst/>
            <a:rect l="l" t="t" r="r" b="b"/>
            <a:pathLst>
              <a:path w="381000" h="2372995">
                <a:moveTo>
                  <a:pt x="0" y="2372868"/>
                </a:moveTo>
                <a:lnTo>
                  <a:pt x="381000" y="2372868"/>
                </a:lnTo>
                <a:lnTo>
                  <a:pt x="381000" y="0"/>
                </a:lnTo>
                <a:lnTo>
                  <a:pt x="0" y="0"/>
                </a:lnTo>
                <a:lnTo>
                  <a:pt x="0" y="2372868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763761" y="1500377"/>
            <a:ext cx="381000" cy="2372995"/>
          </a:xfrm>
          <a:custGeom>
            <a:avLst/>
            <a:gdLst/>
            <a:ahLst/>
            <a:cxnLst/>
            <a:rect l="l" t="t" r="r" b="b"/>
            <a:pathLst>
              <a:path w="381000" h="2372995">
                <a:moveTo>
                  <a:pt x="0" y="2372868"/>
                </a:moveTo>
                <a:lnTo>
                  <a:pt x="381000" y="2372868"/>
                </a:lnTo>
                <a:lnTo>
                  <a:pt x="381000" y="0"/>
                </a:lnTo>
                <a:lnTo>
                  <a:pt x="0" y="0"/>
                </a:lnTo>
                <a:lnTo>
                  <a:pt x="0" y="2372868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63904" y="1944750"/>
            <a:ext cx="71354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9D1F33"/>
                </a:solidFill>
                <a:latin typeface="微软雅黑"/>
                <a:cs typeface="微软雅黑"/>
              </a:rPr>
              <a:t>专业课程融入思政工作的教学设计</a:t>
            </a:r>
            <a:r>
              <a:rPr dirty="0" sz="2800" spc="5" b="1">
                <a:solidFill>
                  <a:srgbClr val="9D1F33"/>
                </a:solidFill>
                <a:latin typeface="微软雅黑"/>
                <a:cs typeface="微软雅黑"/>
              </a:rPr>
              <a:t>理</a:t>
            </a:r>
            <a:r>
              <a:rPr dirty="0" sz="2800" spc="-5" b="1">
                <a:solidFill>
                  <a:srgbClr val="9D1F33"/>
                </a:solidFill>
                <a:latin typeface="微软雅黑"/>
                <a:cs typeface="微软雅黑"/>
              </a:rPr>
              <a:t>念与</a:t>
            </a:r>
            <a:r>
              <a:rPr dirty="0" sz="2800" spc="5" b="1">
                <a:solidFill>
                  <a:srgbClr val="9D1F33"/>
                </a:solidFill>
                <a:latin typeface="微软雅黑"/>
                <a:cs typeface="微软雅黑"/>
              </a:rPr>
              <a:t>方</a:t>
            </a:r>
            <a:r>
              <a:rPr dirty="0" sz="2800" spc="-5" b="1">
                <a:solidFill>
                  <a:srgbClr val="9D1F33"/>
                </a:solidFill>
                <a:latin typeface="微软雅黑"/>
                <a:cs typeface="微软雅黑"/>
              </a:rPr>
              <a:t>法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22396" y="3454984"/>
            <a:ext cx="2642870" cy="10642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16075" algn="l"/>
              </a:tabLst>
            </a:pPr>
            <a:r>
              <a:rPr dirty="0" sz="1600" spc="-10">
                <a:solidFill>
                  <a:srgbClr val="404040"/>
                </a:solidFill>
                <a:latin typeface="微软雅黑"/>
                <a:cs typeface="微软雅黑"/>
              </a:rPr>
              <a:t>上海中医药大</a:t>
            </a: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学</a:t>
            </a:r>
            <a:r>
              <a:rPr dirty="0" sz="1600">
                <a:solidFill>
                  <a:srgbClr val="404040"/>
                </a:solidFill>
                <a:latin typeface="微软雅黑"/>
                <a:cs typeface="微软雅黑"/>
              </a:rPr>
              <a:t>	</a:t>
            </a:r>
            <a:r>
              <a:rPr dirty="0" sz="1600" spc="-10">
                <a:solidFill>
                  <a:srgbClr val="404040"/>
                </a:solidFill>
                <a:latin typeface="微软雅黑"/>
                <a:cs typeface="微软雅黑"/>
              </a:rPr>
              <a:t>基础医学院</a:t>
            </a:r>
            <a:endParaRPr sz="1600">
              <a:latin typeface="微软雅黑"/>
              <a:cs typeface="微软雅黑"/>
            </a:endParaRPr>
          </a:p>
          <a:p>
            <a:pPr algn="ctr" marL="95885">
              <a:lnSpc>
                <a:spcPct val="100000"/>
              </a:lnSpc>
              <a:spcBef>
                <a:spcPts val="1460"/>
              </a:spcBef>
            </a:pP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张黎声</a:t>
            </a:r>
            <a:endParaRPr sz="1600">
              <a:latin typeface="微软雅黑"/>
              <a:cs typeface="微软雅黑"/>
            </a:endParaRPr>
          </a:p>
          <a:p>
            <a:pPr algn="ctr" marL="54610">
              <a:lnSpc>
                <a:spcPct val="100000"/>
              </a:lnSpc>
              <a:spcBef>
                <a:spcPts val="960"/>
              </a:spcBef>
            </a:pPr>
            <a:r>
              <a:rPr dirty="0" sz="1600" spc="-10">
                <a:solidFill>
                  <a:srgbClr val="404040"/>
                </a:solidFill>
                <a:latin typeface="微软雅黑"/>
                <a:cs typeface="微软雅黑"/>
              </a:rPr>
              <a:t>2018.12.13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02511" y="695070"/>
            <a:ext cx="206184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b="0">
                <a:solidFill>
                  <a:srgbClr val="9D1F33"/>
                </a:solidFill>
                <a:latin typeface="微软雅黑"/>
                <a:cs typeface="微软雅黑"/>
              </a:rPr>
              <a:t>上海建桥学院交流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43627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79">
                <a:moveTo>
                  <a:pt x="9144000" y="499871"/>
                </a:moveTo>
                <a:lnTo>
                  <a:pt x="9144000" y="0"/>
                </a:lnTo>
                <a:lnTo>
                  <a:pt x="0" y="0"/>
                </a:lnTo>
                <a:lnTo>
                  <a:pt x="0" y="499871"/>
                </a:lnTo>
                <a:lnTo>
                  <a:pt x="9144000" y="4998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2993" y="2866611"/>
            <a:ext cx="8179328" cy="1697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9495" y="2929127"/>
            <a:ext cx="7931150" cy="156845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07950" rIns="0" bIns="0" rtlCol="0" vert="horz">
            <a:spAutoFit/>
          </a:bodyPr>
          <a:lstStyle/>
          <a:p>
            <a:pPr marL="228600">
              <a:lnSpc>
                <a:spcPct val="100000"/>
              </a:lnSpc>
              <a:spcBef>
                <a:spcPts val="850"/>
              </a:spcBef>
            </a:pPr>
            <a:r>
              <a:rPr dirty="0" sz="1800" b="1">
                <a:latin typeface="微软雅黑"/>
                <a:cs typeface="微软雅黑"/>
              </a:rPr>
              <a:t>（2）</a:t>
            </a:r>
            <a:r>
              <a:rPr dirty="0" sz="1800" spc="-15" b="1">
                <a:latin typeface="微软雅黑"/>
                <a:cs typeface="微软雅黑"/>
              </a:rPr>
              <a:t> </a:t>
            </a:r>
            <a:r>
              <a:rPr dirty="0" sz="1800" b="1">
                <a:solidFill>
                  <a:srgbClr val="9D1F33"/>
                </a:solidFill>
                <a:latin typeface="微软雅黑"/>
                <a:cs typeface="微软雅黑"/>
              </a:rPr>
              <a:t>价值模块整合</a:t>
            </a:r>
            <a:r>
              <a:rPr dirty="0" sz="1800" b="1">
                <a:latin typeface="微软雅黑"/>
                <a:cs typeface="微软雅黑"/>
              </a:rPr>
              <a:t>：</a:t>
            </a:r>
            <a:endParaRPr sz="1800">
              <a:latin typeface="微软雅黑"/>
              <a:cs typeface="微软雅黑"/>
            </a:endParaRPr>
          </a:p>
          <a:p>
            <a:pPr marL="580390" indent="-489584">
              <a:lnSpc>
                <a:spcPct val="100000"/>
              </a:lnSpc>
              <a:spcBef>
                <a:spcPts val="635"/>
              </a:spcBef>
              <a:buClr>
                <a:srgbClr val="404040"/>
              </a:buClr>
              <a:buSzPct val="112500"/>
              <a:buFont typeface="Arial"/>
              <a:buChar char="•"/>
              <a:tabLst>
                <a:tab pos="580390" algn="l"/>
                <a:tab pos="581025" algn="l"/>
              </a:tabLst>
            </a:pPr>
            <a:r>
              <a:rPr dirty="0" sz="1600" spc="-5">
                <a:latin typeface="微软雅黑"/>
                <a:cs typeface="微软雅黑"/>
              </a:rPr>
              <a:t>知识模</a:t>
            </a:r>
            <a:r>
              <a:rPr dirty="0" sz="1600" spc="-10">
                <a:latin typeface="微软雅黑"/>
                <a:cs typeface="微软雅黑"/>
              </a:rPr>
              <a:t>块</a:t>
            </a:r>
            <a:r>
              <a:rPr dirty="0" sz="1600" spc="-5">
                <a:latin typeface="微软雅黑"/>
                <a:cs typeface="微软雅黑"/>
              </a:rPr>
              <a:t>重组、广度延伸、深度解读</a:t>
            </a:r>
            <a:r>
              <a:rPr dirty="0" sz="1600" spc="5">
                <a:latin typeface="微软雅黑"/>
                <a:cs typeface="微软雅黑"/>
              </a:rPr>
              <a:t>、</a:t>
            </a:r>
            <a:r>
              <a:rPr dirty="0" sz="1600" spc="-5">
                <a:latin typeface="微软雅黑"/>
                <a:cs typeface="微软雅黑"/>
              </a:rPr>
              <a:t>德育</a:t>
            </a:r>
            <a:r>
              <a:rPr dirty="0" sz="1600" spc="5">
                <a:latin typeface="微软雅黑"/>
                <a:cs typeface="微软雅黑"/>
              </a:rPr>
              <a:t>内</a:t>
            </a:r>
            <a:r>
              <a:rPr dirty="0" sz="1600" spc="-5">
                <a:latin typeface="微软雅黑"/>
                <a:cs typeface="微软雅黑"/>
              </a:rPr>
              <a:t>涵发</a:t>
            </a:r>
            <a:r>
              <a:rPr dirty="0" sz="1600" spc="10">
                <a:latin typeface="微软雅黑"/>
                <a:cs typeface="微软雅黑"/>
              </a:rPr>
              <a:t>掘</a:t>
            </a: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。</a:t>
            </a:r>
            <a:endParaRPr sz="1600">
              <a:latin typeface="微软雅黑"/>
              <a:cs typeface="微软雅黑"/>
            </a:endParaRPr>
          </a:p>
          <a:p>
            <a:pPr marL="524510" indent="-433705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523875" algn="l"/>
                <a:tab pos="525145" algn="l"/>
              </a:tabLst>
            </a:pPr>
            <a:r>
              <a:rPr dirty="0" sz="1600" spc="-5">
                <a:latin typeface="微软雅黑"/>
                <a:cs typeface="微软雅黑"/>
              </a:rPr>
              <a:t>由一个“知</a:t>
            </a:r>
            <a:r>
              <a:rPr dirty="0" sz="1600" spc="-15">
                <a:latin typeface="微软雅黑"/>
                <a:cs typeface="微软雅黑"/>
              </a:rPr>
              <a:t>识</a:t>
            </a:r>
            <a:r>
              <a:rPr dirty="0" sz="1600">
                <a:latin typeface="微软雅黑"/>
                <a:cs typeface="微软雅黑"/>
              </a:rPr>
              <a:t>-</a:t>
            </a:r>
            <a:r>
              <a:rPr dirty="0" sz="1600" spc="-5">
                <a:latin typeface="微软雅黑"/>
                <a:cs typeface="微软雅黑"/>
              </a:rPr>
              <a:t>思政”点，发展到多个</a:t>
            </a:r>
            <a:r>
              <a:rPr dirty="0" sz="1600" spc="5">
                <a:latin typeface="微软雅黑"/>
                <a:cs typeface="微软雅黑"/>
              </a:rPr>
              <a:t>“</a:t>
            </a:r>
            <a:r>
              <a:rPr dirty="0" sz="1600" spc="-5">
                <a:latin typeface="微软雅黑"/>
                <a:cs typeface="微软雅黑"/>
              </a:rPr>
              <a:t>知</a:t>
            </a:r>
            <a:r>
              <a:rPr dirty="0" sz="1600">
                <a:latin typeface="微软雅黑"/>
                <a:cs typeface="微软雅黑"/>
              </a:rPr>
              <a:t>识-</a:t>
            </a:r>
            <a:r>
              <a:rPr dirty="0" sz="1600" spc="-5">
                <a:latin typeface="微软雅黑"/>
                <a:cs typeface="微软雅黑"/>
              </a:rPr>
              <a:t>思政</a:t>
            </a:r>
            <a:r>
              <a:rPr dirty="0" sz="1600" spc="5">
                <a:latin typeface="微软雅黑"/>
                <a:cs typeface="微软雅黑"/>
              </a:rPr>
              <a:t>”</a:t>
            </a:r>
            <a:r>
              <a:rPr dirty="0" sz="1600" spc="-5">
                <a:latin typeface="微软雅黑"/>
                <a:cs typeface="微软雅黑"/>
              </a:rPr>
              <a:t>点</a:t>
            </a:r>
            <a:endParaRPr sz="1600">
              <a:latin typeface="微软雅黑"/>
              <a:cs typeface="微软雅黑"/>
            </a:endParaRPr>
          </a:p>
          <a:p>
            <a:pPr marL="524510" indent="-433705">
              <a:lnSpc>
                <a:spcPct val="100000"/>
              </a:lnSpc>
              <a:buFont typeface="Arial"/>
              <a:buChar char="•"/>
              <a:tabLst>
                <a:tab pos="523875" algn="l"/>
                <a:tab pos="525145" algn="l"/>
              </a:tabLst>
            </a:pPr>
            <a:r>
              <a:rPr dirty="0" sz="1600" spc="-5">
                <a:latin typeface="微软雅黑"/>
                <a:cs typeface="微软雅黑"/>
              </a:rPr>
              <a:t>由多个“知</a:t>
            </a:r>
            <a:r>
              <a:rPr dirty="0" sz="1600" spc="-15">
                <a:latin typeface="微软雅黑"/>
                <a:cs typeface="微软雅黑"/>
              </a:rPr>
              <a:t>识</a:t>
            </a:r>
            <a:r>
              <a:rPr dirty="0" sz="1600">
                <a:latin typeface="微软雅黑"/>
                <a:cs typeface="微软雅黑"/>
              </a:rPr>
              <a:t>-</a:t>
            </a:r>
            <a:r>
              <a:rPr dirty="0" sz="1600" spc="-5">
                <a:latin typeface="微软雅黑"/>
                <a:cs typeface="微软雅黑"/>
              </a:rPr>
              <a:t>思政”点，形成一条“</a:t>
            </a:r>
            <a:r>
              <a:rPr dirty="0" sz="1600" spc="5">
                <a:latin typeface="微软雅黑"/>
                <a:cs typeface="微软雅黑"/>
              </a:rPr>
              <a:t>思</a:t>
            </a:r>
            <a:r>
              <a:rPr dirty="0" sz="1600" spc="-5">
                <a:latin typeface="微软雅黑"/>
                <a:cs typeface="微软雅黑"/>
              </a:rPr>
              <a:t>政线”</a:t>
            </a:r>
            <a:endParaRPr sz="1600">
              <a:latin typeface="微软雅黑"/>
              <a:cs typeface="微软雅黑"/>
            </a:endParaRPr>
          </a:p>
          <a:p>
            <a:pPr marL="524510" indent="-433705">
              <a:lnSpc>
                <a:spcPct val="100000"/>
              </a:lnSpc>
              <a:buFont typeface="Arial"/>
              <a:buChar char="•"/>
              <a:tabLst>
                <a:tab pos="523875" algn="l"/>
                <a:tab pos="525145" algn="l"/>
              </a:tabLst>
            </a:pPr>
            <a:r>
              <a:rPr dirty="0" sz="1600" spc="-5">
                <a:latin typeface="微软雅黑"/>
                <a:cs typeface="微软雅黑"/>
              </a:rPr>
              <a:t>由多条“思政线”，形成一个</a:t>
            </a:r>
            <a:r>
              <a:rPr dirty="0" sz="1600" spc="5">
                <a:latin typeface="微软雅黑"/>
                <a:cs typeface="微软雅黑"/>
              </a:rPr>
              <a:t>“</a:t>
            </a:r>
            <a:r>
              <a:rPr dirty="0" sz="1600" spc="-5">
                <a:latin typeface="微软雅黑"/>
                <a:cs typeface="微软雅黑"/>
              </a:rPr>
              <a:t>思政</a:t>
            </a:r>
            <a:r>
              <a:rPr dirty="0" sz="1600" spc="5">
                <a:latin typeface="微软雅黑"/>
                <a:cs typeface="微软雅黑"/>
              </a:rPr>
              <a:t>面</a:t>
            </a:r>
            <a:r>
              <a:rPr dirty="0" sz="1600" spc="-5">
                <a:latin typeface="微软雅黑"/>
                <a:cs typeface="微软雅黑"/>
              </a:rPr>
              <a:t>”，</a:t>
            </a:r>
            <a:r>
              <a:rPr dirty="0" sz="1600" spc="5">
                <a:latin typeface="微软雅黑"/>
                <a:cs typeface="微软雅黑"/>
              </a:rPr>
              <a:t>与</a:t>
            </a:r>
            <a:r>
              <a:rPr dirty="0" sz="1600" spc="-5">
                <a:latin typeface="微软雅黑"/>
                <a:cs typeface="微软雅黑"/>
              </a:rPr>
              <a:t>专业</a:t>
            </a:r>
            <a:r>
              <a:rPr dirty="0" sz="1600" spc="5">
                <a:latin typeface="微软雅黑"/>
                <a:cs typeface="微软雅黑"/>
              </a:rPr>
              <a:t>理</a:t>
            </a:r>
            <a:r>
              <a:rPr dirty="0" sz="1600" spc="-5">
                <a:latin typeface="微软雅黑"/>
                <a:cs typeface="微软雅黑"/>
              </a:rPr>
              <a:t>论和</a:t>
            </a:r>
            <a:r>
              <a:rPr dirty="0" sz="1600" spc="5">
                <a:latin typeface="微软雅黑"/>
                <a:cs typeface="微软雅黑"/>
              </a:rPr>
              <a:t>知</a:t>
            </a:r>
            <a:r>
              <a:rPr dirty="0" sz="1600" spc="-5">
                <a:latin typeface="微软雅黑"/>
                <a:cs typeface="微软雅黑"/>
              </a:rPr>
              <a:t>识融</a:t>
            </a:r>
            <a:r>
              <a:rPr dirty="0" sz="1600" spc="5">
                <a:latin typeface="微软雅黑"/>
                <a:cs typeface="微软雅黑"/>
              </a:rPr>
              <a:t>为</a:t>
            </a:r>
            <a:r>
              <a:rPr dirty="0" sz="1600" spc="-5">
                <a:latin typeface="微软雅黑"/>
                <a:cs typeface="微软雅黑"/>
              </a:rPr>
              <a:t>一体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80287" y="93980"/>
            <a:ext cx="2800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四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34180" y="124459"/>
            <a:ext cx="4094479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专业课程思政内容的选</a:t>
            </a:r>
            <a:r>
              <a:rPr dirty="0" spc="-15"/>
              <a:t>择</a:t>
            </a:r>
            <a:r>
              <a:rPr dirty="0"/>
              <a:t>和融</a:t>
            </a:r>
            <a:r>
              <a:rPr dirty="0" spc="-15"/>
              <a:t>入</a:t>
            </a:r>
            <a:r>
              <a:rPr dirty="0"/>
              <a:t>路径</a:t>
            </a:r>
          </a:p>
        </p:txBody>
      </p:sp>
      <p:sp>
        <p:nvSpPr>
          <p:cNvPr id="13" name="object 13"/>
          <p:cNvSpPr/>
          <p:nvPr/>
        </p:nvSpPr>
        <p:spPr>
          <a:xfrm>
            <a:off x="412990" y="1656496"/>
            <a:ext cx="8177811" cy="1191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39495" y="1714500"/>
            <a:ext cx="7929880" cy="107188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7155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765"/>
              </a:spcBef>
            </a:pPr>
            <a:r>
              <a:rPr dirty="0" sz="1800" b="1">
                <a:latin typeface="微软雅黑"/>
                <a:cs typeface="微软雅黑"/>
              </a:rPr>
              <a:t>（1）从知识点中发掘思政元素</a:t>
            </a:r>
            <a:r>
              <a:rPr dirty="0" sz="1800">
                <a:latin typeface="微软雅黑"/>
                <a:cs typeface="微软雅黑"/>
              </a:rPr>
              <a:t>：</a:t>
            </a:r>
            <a:endParaRPr sz="1800">
              <a:latin typeface="微软雅黑"/>
              <a:cs typeface="微软雅黑"/>
            </a:endParaRPr>
          </a:p>
          <a:p>
            <a:pPr marL="705485" indent="-61468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705485" algn="l"/>
                <a:tab pos="706120" algn="l"/>
              </a:tabLst>
            </a:pPr>
            <a:r>
              <a:rPr dirty="0" sz="1600" spc="-5">
                <a:latin typeface="微软雅黑"/>
                <a:cs typeface="微软雅黑"/>
              </a:rPr>
              <a:t>知识的来源和发展、技术应用、</a:t>
            </a:r>
            <a:r>
              <a:rPr dirty="0" sz="1600" spc="5">
                <a:latin typeface="微软雅黑"/>
                <a:cs typeface="微软雅黑"/>
              </a:rPr>
              <a:t>产</a:t>
            </a:r>
            <a:r>
              <a:rPr dirty="0" sz="1600" spc="-5">
                <a:latin typeface="微软雅黑"/>
                <a:cs typeface="微软雅黑"/>
              </a:rPr>
              <a:t>业与</a:t>
            </a:r>
            <a:r>
              <a:rPr dirty="0" sz="1600" spc="5">
                <a:latin typeface="微软雅黑"/>
                <a:cs typeface="微软雅黑"/>
              </a:rPr>
              <a:t>市</a:t>
            </a:r>
            <a:r>
              <a:rPr dirty="0" sz="1600" spc="-5">
                <a:latin typeface="微软雅黑"/>
                <a:cs typeface="微软雅黑"/>
              </a:rPr>
              <a:t>场、</a:t>
            </a:r>
            <a:r>
              <a:rPr dirty="0" sz="1600" spc="5">
                <a:latin typeface="微软雅黑"/>
                <a:cs typeface="微软雅黑"/>
              </a:rPr>
              <a:t>与</a:t>
            </a:r>
            <a:r>
              <a:rPr dirty="0" sz="1600" spc="-5">
                <a:latin typeface="微软雅黑"/>
                <a:cs typeface="微软雅黑"/>
              </a:rPr>
              <a:t>社会</a:t>
            </a:r>
            <a:r>
              <a:rPr dirty="0" sz="1600" spc="5">
                <a:latin typeface="微软雅黑"/>
                <a:cs typeface="微软雅黑"/>
              </a:rPr>
              <a:t>生</a:t>
            </a:r>
            <a:r>
              <a:rPr dirty="0" sz="1600" spc="-5">
                <a:latin typeface="微软雅黑"/>
                <a:cs typeface="微软雅黑"/>
              </a:rPr>
              <a:t>活的</a:t>
            </a:r>
            <a:r>
              <a:rPr dirty="0" sz="1600" spc="5">
                <a:latin typeface="微软雅黑"/>
                <a:cs typeface="微软雅黑"/>
              </a:rPr>
              <a:t>关</a:t>
            </a:r>
            <a:r>
              <a:rPr dirty="0" sz="1600" spc="-5">
                <a:latin typeface="微软雅黑"/>
                <a:cs typeface="微软雅黑"/>
              </a:rPr>
              <a:t>系</a:t>
            </a:r>
            <a:endParaRPr sz="1600">
              <a:latin typeface="微软雅黑"/>
              <a:cs typeface="微软雅黑"/>
            </a:endParaRPr>
          </a:p>
          <a:p>
            <a:pPr marL="705485" indent="-61468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705485" algn="l"/>
                <a:tab pos="706120" algn="l"/>
              </a:tabLst>
            </a:pPr>
            <a:r>
              <a:rPr dirty="0" sz="1600" spc="-5">
                <a:latin typeface="微软雅黑"/>
                <a:cs typeface="微软雅黑"/>
              </a:rPr>
              <a:t>知识内涵的价值观、哲学、思想</a:t>
            </a:r>
            <a:r>
              <a:rPr dirty="0" sz="1600" spc="5">
                <a:latin typeface="微软雅黑"/>
                <a:cs typeface="微软雅黑"/>
              </a:rPr>
              <a:t>、</a:t>
            </a:r>
            <a:r>
              <a:rPr dirty="0" sz="1600" spc="-10">
                <a:latin typeface="微软雅黑"/>
                <a:cs typeface="微软雅黑"/>
              </a:rPr>
              <a:t>思</a:t>
            </a:r>
            <a:r>
              <a:rPr dirty="0" sz="1600" spc="-5">
                <a:latin typeface="微软雅黑"/>
                <a:cs typeface="微软雅黑"/>
              </a:rPr>
              <a:t>维</a:t>
            </a:r>
            <a:r>
              <a:rPr dirty="0" sz="1600" spc="5">
                <a:latin typeface="微软雅黑"/>
                <a:cs typeface="微软雅黑"/>
              </a:rPr>
              <a:t>、</a:t>
            </a:r>
            <a:r>
              <a:rPr dirty="0" sz="1600" spc="-5">
                <a:latin typeface="微软雅黑"/>
                <a:cs typeface="微软雅黑"/>
              </a:rPr>
              <a:t>逻辑</a:t>
            </a:r>
            <a:r>
              <a:rPr dirty="0" sz="1600" spc="5">
                <a:latin typeface="微软雅黑"/>
                <a:cs typeface="微软雅黑"/>
              </a:rPr>
              <a:t>、</a:t>
            </a:r>
            <a:r>
              <a:rPr dirty="0" sz="1600" spc="-5">
                <a:latin typeface="微软雅黑"/>
                <a:cs typeface="微软雅黑"/>
              </a:rPr>
              <a:t>情感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667" y="972311"/>
            <a:ext cx="631190" cy="593090"/>
          </a:xfrm>
          <a:custGeom>
            <a:avLst/>
            <a:gdLst/>
            <a:ahLst/>
            <a:cxnLst/>
            <a:rect l="l" t="t" r="r" b="b"/>
            <a:pathLst>
              <a:path w="631190" h="593090">
                <a:moveTo>
                  <a:pt x="0" y="592836"/>
                </a:moveTo>
                <a:lnTo>
                  <a:pt x="630936" y="592836"/>
                </a:lnTo>
                <a:lnTo>
                  <a:pt x="630936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61340" y="942848"/>
            <a:ext cx="32702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1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3983" y="900658"/>
            <a:ext cx="4472940" cy="7315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42187" y="972311"/>
            <a:ext cx="4261485" cy="5930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46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发掘专业课程中的思政</a:t>
            </a:r>
            <a:r>
              <a:rPr dirty="0" sz="2000" spc="-15" b="1">
                <a:solidFill>
                  <a:srgbClr val="9D1F33"/>
                </a:solidFill>
                <a:latin typeface="微软雅黑"/>
                <a:cs typeface="微软雅黑"/>
              </a:rPr>
              <a:t>元</a:t>
            </a: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素</a:t>
            </a:r>
            <a:endParaRPr sz="2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43627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79">
                <a:moveTo>
                  <a:pt x="9144000" y="499871"/>
                </a:moveTo>
                <a:lnTo>
                  <a:pt x="9144000" y="0"/>
                </a:lnTo>
                <a:lnTo>
                  <a:pt x="0" y="0"/>
                </a:lnTo>
                <a:lnTo>
                  <a:pt x="0" y="499871"/>
                </a:lnTo>
                <a:lnTo>
                  <a:pt x="9144000" y="4998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80287" y="93980"/>
            <a:ext cx="2800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四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734180" y="124459"/>
            <a:ext cx="4094479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专业课程思政内容的选</a:t>
            </a:r>
            <a:r>
              <a:rPr dirty="0" spc="-15"/>
              <a:t>择</a:t>
            </a:r>
            <a:r>
              <a:rPr dirty="0"/>
              <a:t>和融</a:t>
            </a:r>
            <a:r>
              <a:rPr dirty="0" spc="-15"/>
              <a:t>入</a:t>
            </a:r>
            <a:r>
              <a:rPr dirty="0"/>
              <a:t>路径</a:t>
            </a:r>
          </a:p>
        </p:txBody>
      </p:sp>
      <p:sp>
        <p:nvSpPr>
          <p:cNvPr id="11" name="object 11"/>
          <p:cNvSpPr/>
          <p:nvPr/>
        </p:nvSpPr>
        <p:spPr>
          <a:xfrm>
            <a:off x="10667" y="972311"/>
            <a:ext cx="631190" cy="593090"/>
          </a:xfrm>
          <a:custGeom>
            <a:avLst/>
            <a:gdLst/>
            <a:ahLst/>
            <a:cxnLst/>
            <a:rect l="l" t="t" r="r" b="b"/>
            <a:pathLst>
              <a:path w="631190" h="593090">
                <a:moveTo>
                  <a:pt x="0" y="592836"/>
                </a:moveTo>
                <a:lnTo>
                  <a:pt x="630936" y="592836"/>
                </a:lnTo>
                <a:lnTo>
                  <a:pt x="630936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61340" y="942848"/>
            <a:ext cx="32702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2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3983" y="900658"/>
            <a:ext cx="4472940" cy="731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42187" y="972311"/>
            <a:ext cx="4261485" cy="593090"/>
          </a:xfrm>
          <a:custGeom>
            <a:avLst/>
            <a:gdLst/>
            <a:ahLst/>
            <a:cxnLst/>
            <a:rect l="l" t="t" r="r" b="b"/>
            <a:pathLst>
              <a:path w="4261485" h="593090">
                <a:moveTo>
                  <a:pt x="0" y="592836"/>
                </a:moveTo>
                <a:lnTo>
                  <a:pt x="4261104" y="592836"/>
                </a:lnTo>
                <a:lnTo>
                  <a:pt x="4261104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461261" y="1093724"/>
            <a:ext cx="282511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对专业课程内容进行拓展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8348" y="1566672"/>
            <a:ext cx="8214359" cy="1156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43127" y="1642872"/>
            <a:ext cx="7929880" cy="1009015"/>
          </a:xfrm>
          <a:custGeom>
            <a:avLst/>
            <a:gdLst/>
            <a:ahLst/>
            <a:cxnLst/>
            <a:rect l="l" t="t" r="r" b="b"/>
            <a:pathLst>
              <a:path w="7929880" h="1009014">
                <a:moveTo>
                  <a:pt x="0" y="1008888"/>
                </a:moveTo>
                <a:lnTo>
                  <a:pt x="7929372" y="1008888"/>
                </a:lnTo>
                <a:lnTo>
                  <a:pt x="7929372" y="0"/>
                </a:lnTo>
                <a:lnTo>
                  <a:pt x="0" y="0"/>
                </a:lnTo>
                <a:lnTo>
                  <a:pt x="0" y="10088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21868" y="1729485"/>
            <a:ext cx="6811009" cy="819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922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微软雅黑"/>
                <a:cs typeface="微软雅黑"/>
              </a:rPr>
              <a:t>（3）</a:t>
            </a:r>
            <a:r>
              <a:rPr dirty="0" sz="1800" spc="-15" b="1">
                <a:latin typeface="微软雅黑"/>
                <a:cs typeface="微软雅黑"/>
              </a:rPr>
              <a:t> </a:t>
            </a:r>
            <a:r>
              <a:rPr dirty="0" sz="1800" b="1">
                <a:latin typeface="微软雅黑"/>
                <a:cs typeface="微软雅黑"/>
              </a:rPr>
              <a:t>发掘教学内容中所蕴含的哲学思想与元</a:t>
            </a:r>
            <a:r>
              <a:rPr dirty="0" sz="1800" spc="5" b="1">
                <a:latin typeface="微软雅黑"/>
                <a:cs typeface="微软雅黑"/>
              </a:rPr>
              <a:t>素</a:t>
            </a:r>
            <a:r>
              <a:rPr dirty="0" sz="1800" b="1">
                <a:latin typeface="微软雅黑"/>
                <a:cs typeface="微软雅黑"/>
              </a:rPr>
              <a:t>：</a:t>
            </a:r>
            <a:endParaRPr sz="1800">
              <a:latin typeface="微软雅黑"/>
              <a:cs typeface="微软雅黑"/>
            </a:endParaRPr>
          </a:p>
          <a:p>
            <a:pPr marL="501650" indent="-489584">
              <a:lnSpc>
                <a:spcPct val="100000"/>
              </a:lnSpc>
              <a:spcBef>
                <a:spcPts val="200"/>
              </a:spcBef>
              <a:buSzPct val="112500"/>
              <a:buFont typeface="Arial"/>
              <a:buChar char="•"/>
              <a:tabLst>
                <a:tab pos="501650" algn="l"/>
                <a:tab pos="502284" algn="l"/>
              </a:tabLst>
            </a:pPr>
            <a:r>
              <a:rPr dirty="0" sz="1600" spc="-10">
                <a:latin typeface="微软雅黑"/>
                <a:cs typeface="微软雅黑"/>
              </a:rPr>
              <a:t>认识论、方法论、自然辩证法的思路</a:t>
            </a:r>
            <a:r>
              <a:rPr dirty="0" sz="1600">
                <a:latin typeface="微软雅黑"/>
                <a:cs typeface="微软雅黑"/>
              </a:rPr>
              <a:t>和</a:t>
            </a:r>
            <a:r>
              <a:rPr dirty="0" sz="1600" spc="-10">
                <a:latin typeface="微软雅黑"/>
                <a:cs typeface="微软雅黑"/>
              </a:rPr>
              <a:t>方法</a:t>
            </a:r>
            <a:endParaRPr sz="1600">
              <a:latin typeface="微软雅黑"/>
              <a:cs typeface="微软雅黑"/>
            </a:endParaRPr>
          </a:p>
          <a:p>
            <a:pPr marL="506095" indent="-494030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506095" algn="l"/>
                <a:tab pos="506730" algn="l"/>
              </a:tabLst>
            </a:pPr>
            <a:r>
              <a:rPr dirty="0" sz="1600" spc="-5">
                <a:latin typeface="微软雅黑"/>
                <a:cs typeface="微软雅黑"/>
              </a:rPr>
              <a:t>思维方式（</a:t>
            </a:r>
            <a:r>
              <a:rPr dirty="0" sz="1600" spc="-5">
                <a:solidFill>
                  <a:srgbClr val="FF0000"/>
                </a:solidFill>
                <a:latin typeface="微软雅黑"/>
                <a:cs typeface="微软雅黑"/>
              </a:rPr>
              <a:t>历史思维，辩证思维，</a:t>
            </a:r>
            <a:r>
              <a:rPr dirty="0" sz="1600" spc="5">
                <a:solidFill>
                  <a:srgbClr val="FF0000"/>
                </a:solidFill>
                <a:latin typeface="微软雅黑"/>
                <a:cs typeface="微软雅黑"/>
              </a:rPr>
              <a:t>系</a:t>
            </a:r>
            <a:r>
              <a:rPr dirty="0" sz="1600" spc="-5">
                <a:solidFill>
                  <a:srgbClr val="FF0000"/>
                </a:solidFill>
                <a:latin typeface="微软雅黑"/>
                <a:cs typeface="微软雅黑"/>
              </a:rPr>
              <a:t>统思</a:t>
            </a:r>
            <a:r>
              <a:rPr dirty="0" sz="1600" spc="5">
                <a:solidFill>
                  <a:srgbClr val="FF0000"/>
                </a:solidFill>
                <a:latin typeface="微软雅黑"/>
                <a:cs typeface="微软雅黑"/>
              </a:rPr>
              <a:t>维</a:t>
            </a:r>
            <a:r>
              <a:rPr dirty="0" sz="1600" spc="-5">
                <a:solidFill>
                  <a:srgbClr val="FF0000"/>
                </a:solidFill>
                <a:latin typeface="微软雅黑"/>
                <a:cs typeface="微软雅黑"/>
              </a:rPr>
              <a:t>，创</a:t>
            </a:r>
            <a:r>
              <a:rPr dirty="0" sz="1600" spc="5">
                <a:solidFill>
                  <a:srgbClr val="FF0000"/>
                </a:solidFill>
                <a:latin typeface="微软雅黑"/>
                <a:cs typeface="微软雅黑"/>
              </a:rPr>
              <a:t>新</a:t>
            </a:r>
            <a:r>
              <a:rPr dirty="0" sz="1600" spc="-5">
                <a:solidFill>
                  <a:srgbClr val="FF0000"/>
                </a:solidFill>
                <a:latin typeface="微软雅黑"/>
                <a:cs typeface="微软雅黑"/>
              </a:rPr>
              <a:t>思</a:t>
            </a:r>
            <a:r>
              <a:rPr dirty="0" sz="1600">
                <a:solidFill>
                  <a:srgbClr val="FF0000"/>
                </a:solidFill>
                <a:latin typeface="微软雅黑"/>
                <a:cs typeface="微软雅黑"/>
              </a:rPr>
              <a:t>维</a:t>
            </a:r>
            <a:r>
              <a:rPr dirty="0" sz="1600" spc="5">
                <a:latin typeface="微软雅黑"/>
                <a:cs typeface="微软雅黑"/>
              </a:rPr>
              <a:t>）</a:t>
            </a:r>
            <a:r>
              <a:rPr dirty="0" sz="1600" spc="-5">
                <a:latin typeface="微软雅黑"/>
                <a:cs typeface="微软雅黑"/>
              </a:rPr>
              <a:t>的启</a:t>
            </a:r>
            <a:r>
              <a:rPr dirty="0" sz="1600" spc="5">
                <a:latin typeface="微软雅黑"/>
                <a:cs typeface="微软雅黑"/>
              </a:rPr>
              <a:t>发</a:t>
            </a:r>
            <a:r>
              <a:rPr dirty="0" sz="1600" spc="-5">
                <a:latin typeface="微软雅黑"/>
                <a:cs typeface="微软雅黑"/>
              </a:rPr>
              <a:t>与建立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8348" y="2706611"/>
            <a:ext cx="8214359" cy="862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43127" y="2779776"/>
            <a:ext cx="7929880" cy="72136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78105" rIns="0" bIns="0" rtlCol="0" vert="horz">
            <a:spAutoFit/>
          </a:bodyPr>
          <a:lstStyle/>
          <a:p>
            <a:pPr marL="228600">
              <a:lnSpc>
                <a:spcPct val="100000"/>
              </a:lnSpc>
              <a:spcBef>
                <a:spcPts val="615"/>
              </a:spcBef>
            </a:pPr>
            <a:r>
              <a:rPr dirty="0" sz="1800" b="1">
                <a:latin typeface="微软雅黑"/>
                <a:cs typeface="微软雅黑"/>
              </a:rPr>
              <a:t>（4）讲故事的形式：（从中发掘价值观）</a:t>
            </a:r>
            <a:endParaRPr sz="1800">
              <a:latin typeface="微软雅黑"/>
              <a:cs typeface="微软雅黑"/>
            </a:endParaRPr>
          </a:p>
          <a:p>
            <a:pPr marL="774065">
              <a:lnSpc>
                <a:spcPct val="100000"/>
              </a:lnSpc>
              <a:spcBef>
                <a:spcPts val="195"/>
              </a:spcBef>
            </a:pPr>
            <a:r>
              <a:rPr dirty="0" sz="1600" spc="-5">
                <a:latin typeface="微软雅黑"/>
                <a:cs typeface="微软雅黑"/>
              </a:rPr>
              <a:t>知识点</a:t>
            </a:r>
            <a:r>
              <a:rPr dirty="0" sz="1600">
                <a:latin typeface="微软雅黑"/>
                <a:cs typeface="微软雅黑"/>
              </a:rPr>
              <a:t> </a:t>
            </a:r>
            <a:r>
              <a:rPr dirty="0" sz="1600" spc="-5">
                <a:latin typeface="微软雅黑"/>
                <a:cs typeface="微软雅黑"/>
              </a:rPr>
              <a:t>，</a:t>
            </a:r>
            <a:r>
              <a:rPr dirty="0" sz="1600" spc="-10">
                <a:latin typeface="微软雅黑"/>
                <a:cs typeface="微软雅黑"/>
              </a:rPr>
              <a:t>大</a:t>
            </a:r>
            <a:r>
              <a:rPr dirty="0" sz="1600" spc="-5">
                <a:latin typeface="微软雅黑"/>
                <a:cs typeface="微软雅黑"/>
              </a:rPr>
              <a:t>师成长道路</a:t>
            </a:r>
            <a:r>
              <a:rPr dirty="0" sz="1600" spc="30">
                <a:latin typeface="微软雅黑"/>
                <a:cs typeface="微软雅黑"/>
              </a:rPr>
              <a:t> </a:t>
            </a:r>
            <a:r>
              <a:rPr dirty="0" sz="1600" spc="-5">
                <a:latin typeface="微软雅黑"/>
                <a:cs typeface="微软雅黑"/>
              </a:rPr>
              <a:t>，学科发展史，教师个人的经历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16622" y="3587379"/>
            <a:ext cx="8177811" cy="1036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43127" y="3643884"/>
            <a:ext cx="7929880" cy="91948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54610" rIns="0" bIns="0" rtlCol="0" vert="horz">
            <a:spAutoFit/>
          </a:bodyPr>
          <a:lstStyle/>
          <a:p>
            <a:pPr marL="228600">
              <a:lnSpc>
                <a:spcPct val="100000"/>
              </a:lnSpc>
              <a:spcBef>
                <a:spcPts val="430"/>
              </a:spcBef>
            </a:pPr>
            <a:r>
              <a:rPr dirty="0" sz="1800" b="1">
                <a:latin typeface="微软雅黑"/>
                <a:cs typeface="微软雅黑"/>
              </a:rPr>
              <a:t>（5）失败的教训，警示性的问题：</a:t>
            </a:r>
            <a:endParaRPr sz="1800">
              <a:latin typeface="微软雅黑"/>
              <a:cs typeface="微软雅黑"/>
            </a:endParaRPr>
          </a:p>
          <a:p>
            <a:pPr marL="815340" marR="3022600" indent="27305">
              <a:lnSpc>
                <a:spcPct val="102499"/>
              </a:lnSpc>
              <a:spcBef>
                <a:spcPts val="155"/>
              </a:spcBef>
            </a:pPr>
            <a:r>
              <a:rPr dirty="0" sz="1600" spc="-5">
                <a:latin typeface="微软雅黑"/>
                <a:cs typeface="微软雅黑"/>
              </a:rPr>
              <a:t>多维度分析原因（</a:t>
            </a:r>
            <a:r>
              <a:rPr dirty="0" sz="1600" spc="-5">
                <a:solidFill>
                  <a:srgbClr val="FF0000"/>
                </a:solidFill>
                <a:latin typeface="微软雅黑"/>
                <a:cs typeface="微软雅黑"/>
              </a:rPr>
              <a:t>术、道、德</a:t>
            </a:r>
            <a:r>
              <a:rPr dirty="0" sz="1600" spc="-5">
                <a:latin typeface="微软雅黑"/>
                <a:cs typeface="微软雅黑"/>
              </a:rPr>
              <a:t>，主客</a:t>
            </a:r>
            <a:r>
              <a:rPr dirty="0" sz="1600" spc="5">
                <a:latin typeface="微软雅黑"/>
                <a:cs typeface="微软雅黑"/>
              </a:rPr>
              <a:t>观</a:t>
            </a:r>
            <a:r>
              <a:rPr dirty="0" sz="1600" spc="-5">
                <a:latin typeface="微软雅黑"/>
                <a:cs typeface="微软雅黑"/>
              </a:rPr>
              <a:t>原因） </a:t>
            </a:r>
            <a:r>
              <a:rPr dirty="0" sz="1600" spc="-5">
                <a:latin typeface="微软雅黑"/>
                <a:cs typeface="微软雅黑"/>
              </a:rPr>
              <a:t>对学生心理和情感的影响</a:t>
            </a:r>
            <a:endParaRPr sz="16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43627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79">
                <a:moveTo>
                  <a:pt x="9144000" y="499871"/>
                </a:moveTo>
                <a:lnTo>
                  <a:pt x="9144000" y="0"/>
                </a:lnTo>
                <a:lnTo>
                  <a:pt x="0" y="0"/>
                </a:lnTo>
                <a:lnTo>
                  <a:pt x="0" y="499871"/>
                </a:lnTo>
                <a:lnTo>
                  <a:pt x="9144000" y="4998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80287" y="93980"/>
            <a:ext cx="2800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四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734180" y="124459"/>
            <a:ext cx="4094479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专业课程思政内容的选</a:t>
            </a:r>
            <a:r>
              <a:rPr dirty="0" spc="-15"/>
              <a:t>择</a:t>
            </a:r>
            <a:r>
              <a:rPr dirty="0"/>
              <a:t>和融</a:t>
            </a:r>
            <a:r>
              <a:rPr dirty="0" spc="-15"/>
              <a:t>入</a:t>
            </a:r>
            <a:r>
              <a:rPr dirty="0"/>
              <a:t>路径</a:t>
            </a:r>
          </a:p>
        </p:txBody>
      </p:sp>
      <p:sp>
        <p:nvSpPr>
          <p:cNvPr id="11" name="object 11"/>
          <p:cNvSpPr/>
          <p:nvPr/>
        </p:nvSpPr>
        <p:spPr>
          <a:xfrm>
            <a:off x="516622" y="2747718"/>
            <a:ext cx="8177811" cy="819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43127" y="2802635"/>
            <a:ext cx="7929880" cy="70612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0" rIns="0" bIns="0" rtlCol="0" vert="horz">
            <a:spAutoFit/>
          </a:bodyPr>
          <a:lstStyle/>
          <a:p>
            <a:pPr marL="228600">
              <a:lnSpc>
                <a:spcPct val="100000"/>
              </a:lnSpc>
              <a:spcBef>
                <a:spcPts val="550"/>
              </a:spcBef>
            </a:pPr>
            <a:r>
              <a:rPr dirty="0" sz="1800" spc="-5" b="1">
                <a:latin typeface="微软雅黑"/>
                <a:cs typeface="微软雅黑"/>
              </a:rPr>
              <a:t>（7）以针对性问题为线索：</a:t>
            </a:r>
            <a:endParaRPr sz="1800">
              <a:latin typeface="微软雅黑"/>
              <a:cs typeface="微软雅黑"/>
            </a:endParaRPr>
          </a:p>
          <a:p>
            <a:pPr marL="774065">
              <a:lnSpc>
                <a:spcPct val="100000"/>
              </a:lnSpc>
              <a:spcBef>
                <a:spcPts val="204"/>
              </a:spcBef>
            </a:pPr>
            <a:r>
              <a:rPr dirty="0" sz="1600" spc="-5">
                <a:latin typeface="微软雅黑"/>
                <a:cs typeface="微软雅黑"/>
              </a:rPr>
              <a:t>提出当前热点问题和难点——解决办法——要呈现</a:t>
            </a:r>
            <a:r>
              <a:rPr dirty="0" sz="1600" spc="5">
                <a:latin typeface="微软雅黑"/>
                <a:cs typeface="微软雅黑"/>
              </a:rPr>
              <a:t>的</a:t>
            </a:r>
            <a:r>
              <a:rPr dirty="0" sz="1600" spc="-5">
                <a:latin typeface="微软雅黑"/>
                <a:cs typeface="微软雅黑"/>
              </a:rPr>
              <a:t>价值</a:t>
            </a:r>
            <a:r>
              <a:rPr dirty="0" sz="1600" spc="5">
                <a:latin typeface="微软雅黑"/>
                <a:cs typeface="微软雅黑"/>
              </a:rPr>
              <a:t>观</a:t>
            </a:r>
            <a:r>
              <a:rPr dirty="0" sz="1600" spc="-5">
                <a:latin typeface="微软雅黑"/>
                <a:cs typeface="微软雅黑"/>
              </a:rPr>
              <a:t>和思维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667" y="972311"/>
            <a:ext cx="631190" cy="593090"/>
          </a:xfrm>
          <a:custGeom>
            <a:avLst/>
            <a:gdLst/>
            <a:ahLst/>
            <a:cxnLst/>
            <a:rect l="l" t="t" r="r" b="b"/>
            <a:pathLst>
              <a:path w="631190" h="593090">
                <a:moveTo>
                  <a:pt x="0" y="592836"/>
                </a:moveTo>
                <a:lnTo>
                  <a:pt x="630936" y="592836"/>
                </a:lnTo>
                <a:lnTo>
                  <a:pt x="630936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61340" y="942848"/>
            <a:ext cx="32702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2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3983" y="900658"/>
            <a:ext cx="4472940" cy="7315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42187" y="972311"/>
            <a:ext cx="4261485" cy="5930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46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对教科书内容进行拓展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6622" y="1802802"/>
            <a:ext cx="8177811" cy="9008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43127" y="1857755"/>
            <a:ext cx="7929880" cy="7867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10490" rIns="0" bIns="0" rtlCol="0" vert="horz">
            <a:spAutoFit/>
          </a:bodyPr>
          <a:lstStyle/>
          <a:p>
            <a:pPr marL="295275">
              <a:lnSpc>
                <a:spcPct val="100000"/>
              </a:lnSpc>
              <a:spcBef>
                <a:spcPts val="870"/>
              </a:spcBef>
            </a:pPr>
            <a:r>
              <a:rPr dirty="0" sz="1800" b="1">
                <a:latin typeface="微软雅黑"/>
                <a:cs typeface="微软雅黑"/>
              </a:rPr>
              <a:t>（6）“反面教材”的应用：</a:t>
            </a:r>
            <a:endParaRPr sz="1800">
              <a:latin typeface="微软雅黑"/>
              <a:cs typeface="微软雅黑"/>
            </a:endParaRPr>
          </a:p>
          <a:p>
            <a:pPr marL="977900">
              <a:lnSpc>
                <a:spcPct val="100000"/>
              </a:lnSpc>
              <a:spcBef>
                <a:spcPts val="200"/>
              </a:spcBef>
            </a:pPr>
            <a:r>
              <a:rPr dirty="0" sz="1600" spc="-5">
                <a:latin typeface="微软雅黑"/>
                <a:cs typeface="微软雅黑"/>
              </a:rPr>
              <a:t>剖析“流言”，思考和比较，提</a:t>
            </a:r>
            <a:r>
              <a:rPr dirty="0" sz="1600" spc="5">
                <a:latin typeface="微软雅黑"/>
                <a:cs typeface="微软雅黑"/>
              </a:rPr>
              <a:t>高</a:t>
            </a:r>
            <a:r>
              <a:rPr dirty="0" sz="1600" spc="-5">
                <a:latin typeface="微软雅黑"/>
                <a:cs typeface="微软雅黑"/>
              </a:rPr>
              <a:t>辨识</a:t>
            </a:r>
            <a:r>
              <a:rPr dirty="0" sz="1600" spc="5">
                <a:latin typeface="微软雅黑"/>
                <a:cs typeface="微软雅黑"/>
              </a:rPr>
              <a:t>能</a:t>
            </a:r>
            <a:r>
              <a:rPr dirty="0" sz="1600" spc="-5">
                <a:latin typeface="微软雅黑"/>
                <a:cs typeface="微软雅黑"/>
              </a:rPr>
              <a:t>力和</a:t>
            </a:r>
            <a:r>
              <a:rPr dirty="0" sz="1600" spc="5">
                <a:latin typeface="微软雅黑"/>
                <a:cs typeface="微软雅黑"/>
              </a:rPr>
              <a:t>社</a:t>
            </a:r>
            <a:r>
              <a:rPr dirty="0" sz="1600" spc="-5">
                <a:latin typeface="微软雅黑"/>
                <a:cs typeface="微软雅黑"/>
              </a:rPr>
              <a:t>会责</a:t>
            </a:r>
            <a:r>
              <a:rPr dirty="0" sz="1600" spc="5">
                <a:latin typeface="微软雅黑"/>
                <a:cs typeface="微软雅黑"/>
              </a:rPr>
              <a:t>任</a:t>
            </a:r>
            <a:r>
              <a:rPr dirty="0" sz="1600" spc="-5">
                <a:latin typeface="微软雅黑"/>
                <a:cs typeface="微软雅黑"/>
              </a:rPr>
              <a:t>意识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6622" y="3602670"/>
            <a:ext cx="8177811" cy="8291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43127" y="3657600"/>
            <a:ext cx="7929880" cy="71501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74295" rIns="0" bIns="0" rtlCol="0" vert="horz">
            <a:spAutoFit/>
          </a:bodyPr>
          <a:lstStyle/>
          <a:p>
            <a:pPr marL="228600">
              <a:lnSpc>
                <a:spcPct val="100000"/>
              </a:lnSpc>
              <a:spcBef>
                <a:spcPts val="585"/>
              </a:spcBef>
            </a:pPr>
            <a:r>
              <a:rPr dirty="0" sz="1800" spc="-5" b="1">
                <a:latin typeface="微软雅黑"/>
                <a:cs typeface="微软雅黑"/>
              </a:rPr>
              <a:t>（8）教学材料选择</a:t>
            </a:r>
            <a:r>
              <a:rPr dirty="0" sz="1800" spc="-5">
                <a:latin typeface="微软雅黑"/>
                <a:cs typeface="微软雅黑"/>
              </a:rPr>
              <a:t>（外语）：</a:t>
            </a:r>
            <a:endParaRPr sz="1800">
              <a:latin typeface="微软雅黑"/>
              <a:cs typeface="微软雅黑"/>
            </a:endParaRPr>
          </a:p>
          <a:p>
            <a:pPr marL="774065">
              <a:lnSpc>
                <a:spcPct val="100000"/>
              </a:lnSpc>
              <a:spcBef>
                <a:spcPts val="215"/>
              </a:spcBef>
            </a:pPr>
            <a:r>
              <a:rPr dirty="0" sz="1600" spc="-5">
                <a:latin typeface="微软雅黑"/>
                <a:cs typeface="微软雅黑"/>
              </a:rPr>
              <a:t>中国元素，中国的事情，中国的政</a:t>
            </a:r>
            <a:r>
              <a:rPr dirty="0" sz="1600" spc="5">
                <a:latin typeface="微软雅黑"/>
                <a:cs typeface="微软雅黑"/>
              </a:rPr>
              <a:t>策</a:t>
            </a:r>
            <a:r>
              <a:rPr dirty="0" sz="1600" spc="-5">
                <a:latin typeface="微软雅黑"/>
                <a:cs typeface="微软雅黑"/>
              </a:rPr>
              <a:t>、意</a:t>
            </a:r>
            <a:r>
              <a:rPr dirty="0" sz="1600" spc="5">
                <a:latin typeface="微软雅黑"/>
                <a:cs typeface="微软雅黑"/>
              </a:rPr>
              <a:t>识</a:t>
            </a:r>
            <a:r>
              <a:rPr dirty="0" sz="1600" spc="-5">
                <a:latin typeface="微软雅黑"/>
                <a:cs typeface="微软雅黑"/>
              </a:rPr>
              <a:t>、文</a:t>
            </a:r>
            <a:r>
              <a:rPr dirty="0" sz="1600" spc="5">
                <a:latin typeface="微软雅黑"/>
                <a:cs typeface="微软雅黑"/>
              </a:rPr>
              <a:t>化</a:t>
            </a:r>
            <a:r>
              <a:rPr dirty="0" sz="1600" spc="-5">
                <a:latin typeface="微软雅黑"/>
                <a:cs typeface="微软雅黑"/>
              </a:rPr>
              <a:t>。价</a:t>
            </a:r>
            <a:r>
              <a:rPr dirty="0" sz="1600" spc="5">
                <a:latin typeface="微软雅黑"/>
                <a:cs typeface="微软雅黑"/>
              </a:rPr>
              <a:t>值</a:t>
            </a:r>
            <a:r>
              <a:rPr dirty="0" sz="1600" spc="-5">
                <a:latin typeface="微软雅黑"/>
                <a:cs typeface="微软雅黑"/>
              </a:rPr>
              <a:t>观追</a:t>
            </a:r>
            <a:r>
              <a:rPr dirty="0" sz="1600" spc="5">
                <a:latin typeface="微软雅黑"/>
                <a:cs typeface="微软雅黑"/>
              </a:rPr>
              <a:t>求</a:t>
            </a:r>
            <a:r>
              <a:rPr dirty="0" sz="1600" spc="-5">
                <a:latin typeface="微软雅黑"/>
                <a:cs typeface="微软雅黑"/>
              </a:rPr>
              <a:t>。</a:t>
            </a:r>
            <a:endParaRPr sz="16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43627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79">
                <a:moveTo>
                  <a:pt x="9144000" y="499871"/>
                </a:moveTo>
                <a:lnTo>
                  <a:pt x="9144000" y="0"/>
                </a:lnTo>
                <a:lnTo>
                  <a:pt x="0" y="0"/>
                </a:lnTo>
                <a:lnTo>
                  <a:pt x="0" y="499871"/>
                </a:lnTo>
                <a:lnTo>
                  <a:pt x="9144000" y="4998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80287" y="93980"/>
            <a:ext cx="2800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四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734180" y="124459"/>
            <a:ext cx="4094479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专业课程思政内容的选</a:t>
            </a:r>
            <a:r>
              <a:rPr dirty="0" spc="-15"/>
              <a:t>择</a:t>
            </a:r>
            <a:r>
              <a:rPr dirty="0"/>
              <a:t>和融</a:t>
            </a:r>
            <a:r>
              <a:rPr dirty="0" spc="-15"/>
              <a:t>入</a:t>
            </a:r>
            <a:r>
              <a:rPr dirty="0"/>
              <a:t>路径</a:t>
            </a:r>
          </a:p>
        </p:txBody>
      </p:sp>
      <p:sp>
        <p:nvSpPr>
          <p:cNvPr id="11" name="object 11"/>
          <p:cNvSpPr/>
          <p:nvPr/>
        </p:nvSpPr>
        <p:spPr>
          <a:xfrm>
            <a:off x="516622" y="1792143"/>
            <a:ext cx="8177811" cy="13473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43127" y="1851660"/>
            <a:ext cx="7929880" cy="122428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85090" rIns="0" bIns="0" rtlCol="0" vert="horz">
            <a:spAutoFit/>
          </a:bodyPr>
          <a:lstStyle/>
          <a:p>
            <a:pPr marL="228600">
              <a:lnSpc>
                <a:spcPct val="100000"/>
              </a:lnSpc>
              <a:spcBef>
                <a:spcPts val="670"/>
              </a:spcBef>
            </a:pPr>
            <a:r>
              <a:rPr dirty="0" sz="1800" b="1">
                <a:latin typeface="微软雅黑"/>
                <a:cs typeface="微软雅黑"/>
              </a:rPr>
              <a:t>（9）实验课程中蕴含的思政元素</a:t>
            </a:r>
            <a:endParaRPr sz="1800">
              <a:latin typeface="微软雅黑"/>
              <a:cs typeface="微软雅黑"/>
            </a:endParaRPr>
          </a:p>
          <a:p>
            <a:pPr marL="511809" indent="-421005">
              <a:lnSpc>
                <a:spcPct val="100000"/>
              </a:lnSpc>
              <a:spcBef>
                <a:spcPts val="200"/>
              </a:spcBef>
              <a:buSzPct val="112500"/>
              <a:buFont typeface="Arial"/>
              <a:buChar char="•"/>
              <a:tabLst>
                <a:tab pos="511809" algn="l"/>
                <a:tab pos="512445" algn="l"/>
              </a:tabLst>
            </a:pPr>
            <a:r>
              <a:rPr dirty="0" sz="1600" spc="-10">
                <a:latin typeface="微软雅黑"/>
                <a:cs typeface="微软雅黑"/>
              </a:rPr>
              <a:t>实验课是</a:t>
            </a:r>
            <a:r>
              <a:rPr dirty="0" sz="1600" spc="-5">
                <a:latin typeface="微软雅黑"/>
                <a:cs typeface="微软雅黑"/>
              </a:rPr>
              <a:t>思政元</a:t>
            </a:r>
            <a:r>
              <a:rPr dirty="0" sz="1600" spc="-15">
                <a:latin typeface="微软雅黑"/>
                <a:cs typeface="微软雅黑"/>
              </a:rPr>
              <a:t>素</a:t>
            </a:r>
            <a:r>
              <a:rPr dirty="0" sz="1600" spc="-10">
                <a:latin typeface="微软雅黑"/>
                <a:cs typeface="微软雅黑"/>
              </a:rPr>
              <a:t>承载量最大、项</a:t>
            </a:r>
            <a:r>
              <a:rPr dirty="0" sz="1600">
                <a:latin typeface="微软雅黑"/>
                <a:cs typeface="微软雅黑"/>
              </a:rPr>
              <a:t>目</a:t>
            </a:r>
            <a:r>
              <a:rPr dirty="0" sz="1600" spc="-10">
                <a:latin typeface="微软雅黑"/>
                <a:cs typeface="微软雅黑"/>
              </a:rPr>
              <a:t>最多</a:t>
            </a:r>
            <a:r>
              <a:rPr dirty="0" sz="1600">
                <a:latin typeface="微软雅黑"/>
                <a:cs typeface="微软雅黑"/>
              </a:rPr>
              <a:t>、</a:t>
            </a:r>
            <a:r>
              <a:rPr dirty="0" sz="1600" spc="-10">
                <a:latin typeface="微软雅黑"/>
                <a:cs typeface="微软雅黑"/>
              </a:rPr>
              <a:t>频度</a:t>
            </a:r>
            <a:r>
              <a:rPr dirty="0" sz="1600">
                <a:latin typeface="微软雅黑"/>
                <a:cs typeface="微软雅黑"/>
              </a:rPr>
              <a:t>最</a:t>
            </a:r>
            <a:r>
              <a:rPr dirty="0" sz="1600" spc="-10">
                <a:latin typeface="微软雅黑"/>
                <a:cs typeface="微软雅黑"/>
              </a:rPr>
              <a:t>大的</a:t>
            </a:r>
            <a:r>
              <a:rPr dirty="0" sz="1600">
                <a:latin typeface="微软雅黑"/>
                <a:cs typeface="微软雅黑"/>
              </a:rPr>
              <a:t>承</a:t>
            </a:r>
            <a:r>
              <a:rPr dirty="0" sz="1600" spc="-10">
                <a:latin typeface="微软雅黑"/>
                <a:cs typeface="微软雅黑"/>
              </a:rPr>
              <a:t>载</a:t>
            </a:r>
            <a:r>
              <a:rPr dirty="0" sz="1600">
                <a:latin typeface="微软雅黑"/>
                <a:cs typeface="微软雅黑"/>
              </a:rPr>
              <a:t>体</a:t>
            </a:r>
            <a:r>
              <a:rPr dirty="0" sz="1600" spc="-5">
                <a:latin typeface="微软雅黑"/>
                <a:cs typeface="微软雅黑"/>
              </a:rPr>
              <a:t>。</a:t>
            </a:r>
            <a:endParaRPr sz="1600">
              <a:latin typeface="微软雅黑"/>
              <a:cs typeface="微软雅黑"/>
            </a:endParaRPr>
          </a:p>
          <a:p>
            <a:pPr marL="513080" marR="1103630" indent="-422275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523875" algn="l"/>
                <a:tab pos="524510" algn="l"/>
              </a:tabLst>
            </a:pPr>
            <a:r>
              <a:rPr dirty="0" sz="1600" spc="-5">
                <a:latin typeface="微软雅黑"/>
                <a:cs typeface="微软雅黑"/>
              </a:rPr>
              <a:t>制度敬畏与自觉遵守，环保，</a:t>
            </a:r>
            <a:r>
              <a:rPr dirty="0" sz="1600" spc="5">
                <a:latin typeface="微软雅黑"/>
                <a:cs typeface="微软雅黑"/>
              </a:rPr>
              <a:t>生</a:t>
            </a:r>
            <a:r>
              <a:rPr dirty="0" sz="1600" spc="-5">
                <a:latin typeface="微软雅黑"/>
                <a:cs typeface="微软雅黑"/>
              </a:rPr>
              <a:t>命，</a:t>
            </a:r>
            <a:r>
              <a:rPr dirty="0" sz="1600" spc="5">
                <a:latin typeface="微软雅黑"/>
                <a:cs typeface="微软雅黑"/>
              </a:rPr>
              <a:t>客</a:t>
            </a:r>
            <a:r>
              <a:rPr dirty="0" sz="1600" spc="-5">
                <a:latin typeface="微软雅黑"/>
                <a:cs typeface="微软雅黑"/>
              </a:rPr>
              <a:t>观、</a:t>
            </a:r>
            <a:r>
              <a:rPr dirty="0" sz="1600" spc="5">
                <a:latin typeface="微软雅黑"/>
                <a:cs typeface="微软雅黑"/>
              </a:rPr>
              <a:t>严</a:t>
            </a:r>
            <a:r>
              <a:rPr dirty="0" sz="1600" spc="-5">
                <a:latin typeface="微软雅黑"/>
                <a:cs typeface="微软雅黑"/>
              </a:rPr>
              <a:t>谨、</a:t>
            </a:r>
            <a:r>
              <a:rPr dirty="0" sz="1600" spc="5">
                <a:latin typeface="微软雅黑"/>
                <a:cs typeface="微软雅黑"/>
              </a:rPr>
              <a:t>细</a:t>
            </a:r>
            <a:r>
              <a:rPr dirty="0" sz="1600" spc="-5">
                <a:latin typeface="微软雅黑"/>
                <a:cs typeface="微软雅黑"/>
              </a:rPr>
              <a:t>致的</a:t>
            </a:r>
            <a:r>
              <a:rPr dirty="0" sz="1600" spc="5">
                <a:latin typeface="微软雅黑"/>
                <a:cs typeface="微软雅黑"/>
              </a:rPr>
              <a:t>科</a:t>
            </a:r>
            <a:r>
              <a:rPr dirty="0" sz="1600" spc="-5">
                <a:latin typeface="微软雅黑"/>
                <a:cs typeface="微软雅黑"/>
              </a:rPr>
              <a:t>学观</a:t>
            </a:r>
            <a:r>
              <a:rPr dirty="0" sz="1600" spc="15">
                <a:latin typeface="微软雅黑"/>
                <a:cs typeface="微软雅黑"/>
              </a:rPr>
              <a:t>训</a:t>
            </a:r>
            <a:r>
              <a:rPr dirty="0" sz="1600" spc="-5">
                <a:latin typeface="微软雅黑"/>
                <a:cs typeface="微软雅黑"/>
              </a:rPr>
              <a:t>练， </a:t>
            </a:r>
            <a:r>
              <a:rPr dirty="0" sz="1600" spc="-5">
                <a:latin typeface="微软雅黑"/>
                <a:cs typeface="微软雅黑"/>
              </a:rPr>
              <a:t>团队协作，发现与质疑，探索，创</a:t>
            </a:r>
            <a:r>
              <a:rPr dirty="0" sz="1600" spc="5">
                <a:latin typeface="微软雅黑"/>
                <a:cs typeface="微软雅黑"/>
              </a:rPr>
              <a:t>新</a:t>
            </a:r>
            <a:r>
              <a:rPr dirty="0" sz="1600" spc="-5">
                <a:latin typeface="微软雅黑"/>
                <a:cs typeface="微软雅黑"/>
              </a:rPr>
              <a:t>思维。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6622" y="3238290"/>
            <a:ext cx="8177811" cy="759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43127" y="3291840"/>
            <a:ext cx="7929880" cy="6477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79070" rIns="0" bIns="0" rtlCol="0" vert="horz">
            <a:spAutoFit/>
          </a:bodyPr>
          <a:lstStyle/>
          <a:p>
            <a:pPr marL="228600">
              <a:lnSpc>
                <a:spcPct val="100000"/>
              </a:lnSpc>
              <a:spcBef>
                <a:spcPts val="1410"/>
              </a:spcBef>
            </a:pPr>
            <a:r>
              <a:rPr dirty="0" sz="1800" b="1">
                <a:latin typeface="微软雅黑"/>
                <a:cs typeface="微软雅黑"/>
              </a:rPr>
              <a:t>（10）制定与课程相关的制度、规范，仪式、教学流程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667" y="987552"/>
            <a:ext cx="631190" cy="593090"/>
          </a:xfrm>
          <a:custGeom>
            <a:avLst/>
            <a:gdLst/>
            <a:ahLst/>
            <a:cxnLst/>
            <a:rect l="l" t="t" r="r" b="b"/>
            <a:pathLst>
              <a:path w="631190" h="593090">
                <a:moveTo>
                  <a:pt x="0" y="592836"/>
                </a:moveTo>
                <a:lnTo>
                  <a:pt x="630936" y="592836"/>
                </a:lnTo>
                <a:lnTo>
                  <a:pt x="630936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61340" y="957148"/>
            <a:ext cx="32766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3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3983" y="915898"/>
            <a:ext cx="4472940" cy="7315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42187" y="987552"/>
            <a:ext cx="4261485" cy="5930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398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55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其他</a:t>
            </a:r>
            <a:endParaRPr sz="2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43627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79">
                <a:moveTo>
                  <a:pt x="9144000" y="499871"/>
                </a:moveTo>
                <a:lnTo>
                  <a:pt x="9144000" y="0"/>
                </a:lnTo>
                <a:lnTo>
                  <a:pt x="0" y="0"/>
                </a:lnTo>
                <a:lnTo>
                  <a:pt x="0" y="499871"/>
                </a:lnTo>
                <a:lnTo>
                  <a:pt x="9144000" y="4998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8690" y="1284702"/>
            <a:ext cx="8470418" cy="2793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8244" y="1357883"/>
            <a:ext cx="8216265" cy="2642870"/>
          </a:xfrm>
          <a:custGeom>
            <a:avLst/>
            <a:gdLst/>
            <a:ahLst/>
            <a:cxnLst/>
            <a:rect l="l" t="t" r="r" b="b"/>
            <a:pathLst>
              <a:path w="8216265" h="2642870">
                <a:moveTo>
                  <a:pt x="0" y="2642616"/>
                </a:moveTo>
                <a:lnTo>
                  <a:pt x="8215883" y="2642616"/>
                </a:lnTo>
                <a:lnTo>
                  <a:pt x="8215883" y="0"/>
                </a:lnTo>
                <a:lnTo>
                  <a:pt x="0" y="0"/>
                </a:lnTo>
                <a:lnTo>
                  <a:pt x="0" y="26426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48893" y="1619757"/>
            <a:ext cx="243141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382270" algn="l"/>
              </a:tabLst>
            </a:pPr>
            <a:r>
              <a:rPr dirty="0" sz="2000" b="1">
                <a:latin typeface="微软雅黑"/>
                <a:cs typeface="微软雅黑"/>
              </a:rPr>
              <a:t>1.	多元化的教学方法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95250" rIns="0" bIns="0" rtlCol="0" vert="horz">
            <a:spAutoFit/>
          </a:bodyPr>
          <a:lstStyle/>
          <a:p>
            <a:pPr marL="342900" indent="-343535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dirty="0"/>
              <a:t>讲：教师课堂讲授</a:t>
            </a:r>
          </a:p>
          <a:p>
            <a:pPr marL="342900" indent="-343535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dirty="0"/>
              <a:t>查：学生查阅资料</a:t>
            </a:r>
          </a:p>
          <a:p>
            <a:pPr marL="342900" indent="-343535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dirty="0"/>
              <a:t>做：社会实践，调研。课件，微视频，数字故事</a:t>
            </a:r>
          </a:p>
          <a:p>
            <a:pPr marL="342900" indent="-34353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dirty="0"/>
              <a:t>演：学生课堂、演讲。编剧、演出</a:t>
            </a:r>
          </a:p>
          <a:p>
            <a:pPr marL="342900" indent="-343535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dirty="0" spc="-5"/>
              <a:t>论：论文、讨论、辩论、论坛</a:t>
            </a:r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40685" y="5333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5" y="600456"/>
                </a:lnTo>
                <a:lnTo>
                  <a:pt x="670407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80287" y="93980"/>
            <a:ext cx="2800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五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369689" y="124459"/>
            <a:ext cx="282511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开展专业课程思政的方法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20822" y="2029460"/>
            <a:ext cx="25273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C00000"/>
                </a:solidFill>
                <a:latin typeface="宋体"/>
                <a:cs typeface="宋体"/>
              </a:rPr>
              <a:t>（能否让学生上讲台？）</a:t>
            </a:r>
            <a:endParaRPr sz="18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43627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79">
                <a:moveTo>
                  <a:pt x="9144000" y="499871"/>
                </a:moveTo>
                <a:lnTo>
                  <a:pt x="9144000" y="0"/>
                </a:lnTo>
                <a:lnTo>
                  <a:pt x="0" y="0"/>
                </a:lnTo>
                <a:lnTo>
                  <a:pt x="0" y="499871"/>
                </a:lnTo>
                <a:lnTo>
                  <a:pt x="9144000" y="4998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40685" y="5333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5" y="600456"/>
                </a:lnTo>
                <a:lnTo>
                  <a:pt x="670407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80287" y="93980"/>
            <a:ext cx="2800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五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369689" y="124459"/>
            <a:ext cx="282511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开展专业课程思政的方法</a:t>
            </a:r>
          </a:p>
        </p:txBody>
      </p:sp>
      <p:sp>
        <p:nvSpPr>
          <p:cNvPr id="12" name="object 12"/>
          <p:cNvSpPr/>
          <p:nvPr/>
        </p:nvSpPr>
        <p:spPr>
          <a:xfrm>
            <a:off x="298690" y="1153562"/>
            <a:ext cx="8470418" cy="1554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28244" y="1214627"/>
            <a:ext cx="8216265" cy="142811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25095" rIns="0" bIns="0" rtlCol="0" vert="horz">
            <a:spAutoFit/>
          </a:bodyPr>
          <a:lstStyle/>
          <a:p>
            <a:pPr marL="320040">
              <a:lnSpc>
                <a:spcPct val="100000"/>
              </a:lnSpc>
              <a:spcBef>
                <a:spcPts val="985"/>
              </a:spcBef>
              <a:tabLst>
                <a:tab pos="779145" algn="l"/>
              </a:tabLst>
            </a:pPr>
            <a:r>
              <a:rPr dirty="0" sz="2000" b="1">
                <a:latin typeface="微软雅黑"/>
                <a:cs typeface="微软雅黑"/>
              </a:rPr>
              <a:t>2.	组织和引导学生积极参</a:t>
            </a:r>
            <a:r>
              <a:rPr dirty="0" sz="2000" spc="-15" b="1">
                <a:latin typeface="微软雅黑"/>
                <a:cs typeface="微软雅黑"/>
              </a:rPr>
              <a:t>与</a:t>
            </a:r>
            <a:r>
              <a:rPr dirty="0" sz="2000" b="1">
                <a:latin typeface="微软雅黑"/>
                <a:cs typeface="微软雅黑"/>
              </a:rPr>
              <a:t>和体验</a:t>
            </a:r>
            <a:endParaRPr sz="2000">
              <a:latin typeface="微软雅黑"/>
              <a:cs typeface="微软雅黑"/>
            </a:endParaRPr>
          </a:p>
          <a:p>
            <a:pPr marL="375285" indent="-284480">
              <a:lnSpc>
                <a:spcPct val="100000"/>
              </a:lnSpc>
              <a:spcBef>
                <a:spcPts val="450"/>
              </a:spcBef>
              <a:buSzPct val="112500"/>
              <a:buFont typeface="Arial"/>
              <a:buChar char="•"/>
              <a:tabLst>
                <a:tab pos="375285" algn="l"/>
                <a:tab pos="375920" algn="l"/>
              </a:tabLst>
            </a:pPr>
            <a:r>
              <a:rPr dirty="0" sz="1600" spc="-5">
                <a:latin typeface="微软雅黑"/>
                <a:cs typeface="微软雅黑"/>
              </a:rPr>
              <a:t>几乎每个课题项目都有这样的方</a:t>
            </a:r>
            <a:r>
              <a:rPr dirty="0" sz="1600" spc="5">
                <a:latin typeface="微软雅黑"/>
                <a:cs typeface="微软雅黑"/>
              </a:rPr>
              <a:t>法</a:t>
            </a:r>
            <a:r>
              <a:rPr dirty="0" sz="1600" spc="-5">
                <a:latin typeface="微软雅黑"/>
                <a:cs typeface="微软雅黑"/>
              </a:rPr>
              <a:t>设计</a:t>
            </a:r>
            <a:r>
              <a:rPr dirty="0" sz="1600" spc="65">
                <a:latin typeface="微软雅黑"/>
                <a:cs typeface="微软雅黑"/>
              </a:rPr>
              <a:t> </a:t>
            </a:r>
            <a:r>
              <a:rPr dirty="0" sz="1600" spc="-5">
                <a:latin typeface="微软雅黑"/>
                <a:cs typeface="微软雅黑"/>
              </a:rPr>
              <a:t>！</a:t>
            </a:r>
            <a:endParaRPr sz="1600">
              <a:latin typeface="微软雅黑"/>
              <a:cs typeface="微软雅黑"/>
            </a:endParaRPr>
          </a:p>
          <a:p>
            <a:pPr marL="344805" indent="-25400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dirty="0" sz="1600" spc="-5">
                <a:latin typeface="微软雅黑"/>
                <a:cs typeface="微软雅黑"/>
              </a:rPr>
              <a:t>课程思政实施的基础：实践性、活动</a:t>
            </a:r>
            <a:r>
              <a:rPr dirty="0" sz="1600" spc="5">
                <a:latin typeface="微软雅黑"/>
                <a:cs typeface="微软雅黑"/>
              </a:rPr>
              <a:t>性</a:t>
            </a:r>
            <a:r>
              <a:rPr dirty="0" sz="1600" spc="-5">
                <a:latin typeface="微软雅黑"/>
                <a:cs typeface="微软雅黑"/>
              </a:rPr>
              <a:t>。主</a:t>
            </a:r>
            <a:r>
              <a:rPr dirty="0" sz="1600" spc="5">
                <a:latin typeface="微软雅黑"/>
                <a:cs typeface="微软雅黑"/>
              </a:rPr>
              <a:t>动</a:t>
            </a:r>
            <a:r>
              <a:rPr dirty="0" sz="1600" spc="-5">
                <a:latin typeface="微软雅黑"/>
                <a:cs typeface="微软雅黑"/>
              </a:rPr>
              <a:t>性、</a:t>
            </a:r>
            <a:r>
              <a:rPr dirty="0" sz="1600" spc="5">
                <a:latin typeface="微软雅黑"/>
                <a:cs typeface="微软雅黑"/>
              </a:rPr>
              <a:t>参</a:t>
            </a:r>
            <a:r>
              <a:rPr dirty="0" sz="1600" spc="-5">
                <a:latin typeface="微软雅黑"/>
                <a:cs typeface="微软雅黑"/>
              </a:rPr>
              <a:t>与性</a:t>
            </a:r>
            <a:r>
              <a:rPr dirty="0" sz="1600" spc="5">
                <a:latin typeface="微软雅黑"/>
                <a:cs typeface="微软雅黑"/>
              </a:rPr>
              <a:t>。</a:t>
            </a:r>
            <a:r>
              <a:rPr dirty="0" sz="1600" spc="-5">
                <a:latin typeface="微软雅黑"/>
                <a:cs typeface="微软雅黑"/>
              </a:rPr>
              <a:t>情感</a:t>
            </a:r>
            <a:r>
              <a:rPr dirty="0" sz="1600" spc="5">
                <a:latin typeface="微软雅黑"/>
                <a:cs typeface="微软雅黑"/>
              </a:rPr>
              <a:t>性</a:t>
            </a:r>
            <a:r>
              <a:rPr dirty="0" sz="1600" spc="-5">
                <a:latin typeface="微软雅黑"/>
                <a:cs typeface="微软雅黑"/>
              </a:rPr>
              <a:t>、体</a:t>
            </a:r>
            <a:r>
              <a:rPr dirty="0" sz="1600" spc="5">
                <a:latin typeface="微软雅黑"/>
                <a:cs typeface="微软雅黑"/>
              </a:rPr>
              <a:t>验</a:t>
            </a:r>
            <a:r>
              <a:rPr dirty="0" sz="1600" spc="-5">
                <a:latin typeface="微软雅黑"/>
                <a:cs typeface="微软雅黑"/>
              </a:rPr>
              <a:t>性</a:t>
            </a:r>
            <a:endParaRPr sz="1600">
              <a:latin typeface="微软雅黑"/>
              <a:cs typeface="微软雅黑"/>
            </a:endParaRPr>
          </a:p>
          <a:p>
            <a:pPr marL="344805" indent="-25400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dirty="0" sz="1600" spc="-10">
                <a:latin typeface="微软雅黑"/>
                <a:cs typeface="微软雅黑"/>
              </a:rPr>
              <a:t>德育的促进：侧重于</a:t>
            </a:r>
            <a:r>
              <a:rPr dirty="0" sz="1600" spc="-10">
                <a:solidFill>
                  <a:srgbClr val="FF0000"/>
                </a:solidFill>
                <a:latin typeface="微软雅黑"/>
                <a:cs typeface="微软雅黑"/>
              </a:rPr>
              <a:t>情感体验和行为</a:t>
            </a:r>
            <a:r>
              <a:rPr dirty="0" sz="1600">
                <a:solidFill>
                  <a:srgbClr val="FF0000"/>
                </a:solidFill>
                <a:latin typeface="微软雅黑"/>
                <a:cs typeface="微软雅黑"/>
              </a:rPr>
              <a:t>锻</a:t>
            </a:r>
            <a:r>
              <a:rPr dirty="0" sz="1600" spc="-5">
                <a:solidFill>
                  <a:srgbClr val="FF0000"/>
                </a:solidFill>
                <a:latin typeface="微软雅黑"/>
                <a:cs typeface="微软雅黑"/>
              </a:rPr>
              <a:t>炼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8690" y="2941236"/>
            <a:ext cx="8470418" cy="1409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28244" y="3000755"/>
            <a:ext cx="8216265" cy="128651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1445" rIns="0" bIns="0" rtlCol="0" vert="horz">
            <a:spAutoFit/>
          </a:bodyPr>
          <a:lstStyle/>
          <a:p>
            <a:pPr marL="320040">
              <a:lnSpc>
                <a:spcPct val="100000"/>
              </a:lnSpc>
              <a:spcBef>
                <a:spcPts val="1035"/>
              </a:spcBef>
              <a:tabLst>
                <a:tab pos="702945" algn="l"/>
              </a:tabLst>
            </a:pPr>
            <a:r>
              <a:rPr dirty="0" sz="2000" b="1">
                <a:latin typeface="微软雅黑"/>
                <a:cs typeface="微软雅黑"/>
              </a:rPr>
              <a:t>3.	拓展教学时间与空间</a:t>
            </a:r>
            <a:endParaRPr sz="2000">
              <a:latin typeface="微软雅黑"/>
              <a:cs typeface="微软雅黑"/>
            </a:endParaRPr>
          </a:p>
          <a:p>
            <a:pPr marL="464820">
              <a:lnSpc>
                <a:spcPct val="100000"/>
              </a:lnSpc>
              <a:spcBef>
                <a:spcPts val="1125"/>
              </a:spcBef>
            </a:pPr>
            <a:r>
              <a:rPr dirty="0" sz="1600" spc="-5">
                <a:latin typeface="微软雅黑"/>
                <a:cs typeface="微软雅黑"/>
              </a:rPr>
              <a:t>三个结合：课堂内外，学校内外，线</a:t>
            </a:r>
            <a:r>
              <a:rPr dirty="0" sz="1600" spc="5">
                <a:latin typeface="微软雅黑"/>
                <a:cs typeface="微软雅黑"/>
              </a:rPr>
              <a:t>上</a:t>
            </a:r>
            <a:r>
              <a:rPr dirty="0" sz="1600" spc="-5">
                <a:latin typeface="微软雅黑"/>
                <a:cs typeface="微软雅黑"/>
              </a:rPr>
              <a:t>线下</a:t>
            </a:r>
            <a:endParaRPr sz="1600">
              <a:latin typeface="微软雅黑"/>
              <a:cs typeface="微软雅黑"/>
            </a:endParaRPr>
          </a:p>
          <a:p>
            <a:pPr marL="1298575">
              <a:lnSpc>
                <a:spcPct val="100000"/>
              </a:lnSpc>
              <a:spcBef>
                <a:spcPts val="730"/>
              </a:spcBef>
            </a:pPr>
            <a:r>
              <a:rPr dirty="0" sz="1600" spc="5">
                <a:latin typeface="宋体"/>
                <a:cs typeface="宋体"/>
              </a:rPr>
              <a:t>学生的学</a:t>
            </a:r>
            <a:r>
              <a:rPr dirty="0" sz="1600" spc="-5">
                <a:latin typeface="宋体"/>
                <a:cs typeface="宋体"/>
              </a:rPr>
              <a:t>习</a:t>
            </a:r>
            <a:r>
              <a:rPr dirty="0" sz="1600" spc="5">
                <a:latin typeface="宋体"/>
                <a:cs typeface="宋体"/>
              </a:rPr>
              <a:t>时</a:t>
            </a:r>
            <a:r>
              <a:rPr dirty="0" sz="1600" spc="-5">
                <a:latin typeface="宋体"/>
                <a:cs typeface="宋体"/>
              </a:rPr>
              <a:t>间安</a:t>
            </a:r>
            <a:r>
              <a:rPr dirty="0" sz="1600" spc="5">
                <a:latin typeface="宋体"/>
                <a:cs typeface="宋体"/>
              </a:rPr>
              <a:t>排</a:t>
            </a:r>
            <a:r>
              <a:rPr dirty="0" sz="1600" spc="-5">
                <a:latin typeface="宋体"/>
                <a:cs typeface="宋体"/>
              </a:rPr>
              <a:t>与大</a:t>
            </a:r>
            <a:r>
              <a:rPr dirty="0" sz="1600" spc="5">
                <a:latin typeface="宋体"/>
                <a:cs typeface="宋体"/>
              </a:rPr>
              <a:t>学</a:t>
            </a:r>
            <a:r>
              <a:rPr dirty="0" sz="1600" spc="-5">
                <a:latin typeface="宋体"/>
                <a:cs typeface="宋体"/>
              </a:rPr>
              <a:t>生增</a:t>
            </a:r>
            <a:r>
              <a:rPr dirty="0" sz="1600" spc="5">
                <a:latin typeface="宋体"/>
                <a:cs typeface="宋体"/>
              </a:rPr>
              <a:t>负</a:t>
            </a:r>
            <a:r>
              <a:rPr dirty="0" sz="1600" spc="-5">
                <a:latin typeface="宋体"/>
                <a:cs typeface="宋体"/>
              </a:rPr>
              <a:t>问题</a:t>
            </a:r>
            <a:endParaRPr sz="16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43627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79">
                <a:moveTo>
                  <a:pt x="9144000" y="499871"/>
                </a:moveTo>
                <a:lnTo>
                  <a:pt x="9144000" y="0"/>
                </a:lnTo>
                <a:lnTo>
                  <a:pt x="0" y="0"/>
                </a:lnTo>
                <a:lnTo>
                  <a:pt x="0" y="499871"/>
                </a:lnTo>
                <a:lnTo>
                  <a:pt x="9144000" y="4998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40685" y="5333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5" y="600456"/>
                </a:lnTo>
                <a:lnTo>
                  <a:pt x="670407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80287" y="93980"/>
            <a:ext cx="2800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五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369689" y="124459"/>
            <a:ext cx="282511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开展专业课程思政的方法</a:t>
            </a:r>
          </a:p>
        </p:txBody>
      </p:sp>
      <p:sp>
        <p:nvSpPr>
          <p:cNvPr id="12" name="object 12"/>
          <p:cNvSpPr/>
          <p:nvPr/>
        </p:nvSpPr>
        <p:spPr>
          <a:xfrm>
            <a:off x="298690" y="1081952"/>
            <a:ext cx="8470418" cy="1556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28244" y="1143000"/>
            <a:ext cx="8216265" cy="143002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23825" rIns="0" bIns="0" rtlCol="0" vert="horz">
            <a:spAutoFit/>
          </a:bodyPr>
          <a:lstStyle/>
          <a:p>
            <a:pPr marL="243840">
              <a:lnSpc>
                <a:spcPct val="100000"/>
              </a:lnSpc>
              <a:spcBef>
                <a:spcPts val="975"/>
              </a:spcBef>
              <a:tabLst>
                <a:tab pos="626745" algn="l"/>
              </a:tabLst>
            </a:pPr>
            <a:r>
              <a:rPr dirty="0" sz="2000" b="1">
                <a:latin typeface="微软雅黑"/>
                <a:cs typeface="微软雅黑"/>
              </a:rPr>
              <a:t>4.	人力资源应用</a:t>
            </a:r>
            <a:endParaRPr sz="2000">
              <a:latin typeface="微软雅黑"/>
              <a:cs typeface="微软雅黑"/>
            </a:endParaRPr>
          </a:p>
          <a:p>
            <a:pPr marL="713740" indent="-622935">
              <a:lnSpc>
                <a:spcPct val="100000"/>
              </a:lnSpc>
              <a:spcBef>
                <a:spcPts val="760"/>
              </a:spcBef>
              <a:buSzPct val="125000"/>
              <a:buFont typeface="Arial"/>
              <a:buChar char="•"/>
              <a:tabLst>
                <a:tab pos="713740" algn="l"/>
                <a:tab pos="714375" algn="l"/>
              </a:tabLst>
            </a:pPr>
            <a:r>
              <a:rPr dirty="0" sz="1600" spc="-10">
                <a:latin typeface="微软雅黑"/>
                <a:cs typeface="微软雅黑"/>
              </a:rPr>
              <a:t>知名教授、大师、专家讲课</a:t>
            </a:r>
            <a:r>
              <a:rPr dirty="0" sz="1600" spc="-5">
                <a:latin typeface="微软雅黑"/>
                <a:cs typeface="微软雅黑"/>
              </a:rPr>
              <a:t>：</a:t>
            </a:r>
            <a:r>
              <a:rPr dirty="0" sz="1600" spc="45">
                <a:latin typeface="微软雅黑"/>
                <a:cs typeface="微软雅黑"/>
              </a:rPr>
              <a:t> </a:t>
            </a:r>
            <a:r>
              <a:rPr dirty="0" sz="1600" spc="-10">
                <a:latin typeface="微软雅黑"/>
                <a:cs typeface="微软雅黑"/>
              </a:rPr>
              <a:t>宏观与微观，视野与战略</a:t>
            </a:r>
            <a:endParaRPr sz="1600">
              <a:latin typeface="微软雅黑"/>
              <a:cs typeface="微软雅黑"/>
            </a:endParaRPr>
          </a:p>
          <a:p>
            <a:pPr marL="706120" indent="-61531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706120" algn="l"/>
                <a:tab pos="706755" algn="l"/>
              </a:tabLst>
            </a:pPr>
            <a:r>
              <a:rPr dirty="0" sz="1600" spc="-5">
                <a:latin typeface="微软雅黑"/>
                <a:cs typeface="微软雅黑"/>
              </a:rPr>
              <a:t>学生的期待值</a:t>
            </a:r>
            <a:endParaRPr sz="1600">
              <a:latin typeface="微软雅黑"/>
              <a:cs typeface="微软雅黑"/>
            </a:endParaRPr>
          </a:p>
          <a:p>
            <a:pPr marL="706120" indent="-61531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706120" algn="l"/>
                <a:tab pos="706755" algn="l"/>
              </a:tabLst>
            </a:pPr>
            <a:r>
              <a:rPr dirty="0" sz="1600" spc="-5">
                <a:latin typeface="微软雅黑"/>
                <a:cs typeface="微软雅黑"/>
              </a:rPr>
              <a:t>多学缘结构专家参与教学活动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8690" y="2794932"/>
            <a:ext cx="8470418" cy="1700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28244" y="2857500"/>
            <a:ext cx="8216265" cy="15716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29235" rIns="0" bIns="0" rtlCol="0" vert="horz">
            <a:spAutoFit/>
          </a:bodyPr>
          <a:lstStyle/>
          <a:p>
            <a:pPr marL="243840">
              <a:lnSpc>
                <a:spcPct val="100000"/>
              </a:lnSpc>
              <a:spcBef>
                <a:spcPts val="1805"/>
              </a:spcBef>
            </a:pPr>
            <a:r>
              <a:rPr dirty="0" sz="2000" b="1">
                <a:latin typeface="微软雅黑"/>
                <a:cs typeface="微软雅黑"/>
              </a:rPr>
              <a:t>5.</a:t>
            </a:r>
            <a:r>
              <a:rPr dirty="0" sz="2000" spc="-5" b="1">
                <a:latin typeface="微软雅黑"/>
                <a:cs typeface="微软雅黑"/>
              </a:rPr>
              <a:t> </a:t>
            </a:r>
            <a:r>
              <a:rPr dirty="0" sz="2000" b="1">
                <a:latin typeface="微软雅黑"/>
                <a:cs typeface="微软雅黑"/>
              </a:rPr>
              <a:t>将同类的系列课程做成</a:t>
            </a:r>
            <a:r>
              <a:rPr dirty="0" sz="2000" spc="-10" b="1">
                <a:latin typeface="微软雅黑"/>
                <a:cs typeface="微软雅黑"/>
              </a:rPr>
              <a:t>新</a:t>
            </a:r>
            <a:r>
              <a:rPr dirty="0" sz="2000" b="1">
                <a:latin typeface="微软雅黑"/>
                <a:cs typeface="微软雅黑"/>
              </a:rPr>
              <a:t>的“</a:t>
            </a:r>
            <a:r>
              <a:rPr dirty="0" sz="2000" spc="-10" b="1">
                <a:latin typeface="微软雅黑"/>
                <a:cs typeface="微软雅黑"/>
              </a:rPr>
              <a:t>模</a:t>
            </a:r>
            <a:r>
              <a:rPr dirty="0" sz="2000" b="1">
                <a:latin typeface="微软雅黑"/>
                <a:cs typeface="微软雅黑"/>
              </a:rPr>
              <a:t>式</a:t>
            </a:r>
            <a:r>
              <a:rPr dirty="0" sz="2000" spc="-5" b="1">
                <a:latin typeface="微软雅黑"/>
                <a:cs typeface="微软雅黑"/>
              </a:rPr>
              <a:t>”（</a:t>
            </a:r>
            <a:r>
              <a:rPr dirty="0" sz="2000" b="1">
                <a:latin typeface="微软雅黑"/>
                <a:cs typeface="微软雅黑"/>
              </a:rPr>
              <a:t>如体</a:t>
            </a:r>
            <a:r>
              <a:rPr dirty="0" sz="2000" spc="-10" b="1">
                <a:latin typeface="微软雅黑"/>
                <a:cs typeface="微软雅黑"/>
              </a:rPr>
              <a:t>育</a:t>
            </a:r>
            <a:r>
              <a:rPr dirty="0" sz="2000" spc="5" b="1">
                <a:latin typeface="微软雅黑"/>
                <a:cs typeface="微软雅黑"/>
              </a:rPr>
              <a:t>）</a:t>
            </a:r>
            <a:endParaRPr sz="2000">
              <a:latin typeface="微软雅黑"/>
              <a:cs typeface="微软雅黑"/>
            </a:endParaRPr>
          </a:p>
          <a:p>
            <a:pPr marL="646430" indent="-55562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646430" algn="l"/>
                <a:tab pos="647065" algn="l"/>
              </a:tabLst>
            </a:pPr>
            <a:r>
              <a:rPr dirty="0" sz="1600" spc="-5">
                <a:latin typeface="微软雅黑"/>
                <a:cs typeface="微软雅黑"/>
              </a:rPr>
              <a:t>各体育“项目”的教学、训练、比赛</a:t>
            </a:r>
            <a:r>
              <a:rPr dirty="0" sz="1600" spc="5">
                <a:latin typeface="微软雅黑"/>
                <a:cs typeface="微软雅黑"/>
              </a:rPr>
              <a:t>中</a:t>
            </a:r>
            <a:r>
              <a:rPr dirty="0" sz="1600" spc="-5">
                <a:latin typeface="微软雅黑"/>
                <a:cs typeface="微软雅黑"/>
              </a:rPr>
              <a:t>的思</a:t>
            </a:r>
            <a:r>
              <a:rPr dirty="0" sz="1600" spc="5">
                <a:latin typeface="微软雅黑"/>
                <a:cs typeface="微软雅黑"/>
              </a:rPr>
              <a:t>政</a:t>
            </a:r>
            <a:r>
              <a:rPr dirty="0" sz="1600" spc="-5">
                <a:latin typeface="微软雅黑"/>
                <a:cs typeface="微软雅黑"/>
              </a:rPr>
              <a:t>元素</a:t>
            </a:r>
            <a:endParaRPr sz="1600">
              <a:latin typeface="微软雅黑"/>
              <a:cs typeface="微软雅黑"/>
            </a:endParaRPr>
          </a:p>
          <a:p>
            <a:pPr marL="646430" indent="-55562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646430" algn="l"/>
                <a:tab pos="647065" algn="l"/>
              </a:tabLst>
            </a:pPr>
            <a:r>
              <a:rPr dirty="0" sz="1600" spc="-5">
                <a:latin typeface="微软雅黑"/>
                <a:cs typeface="微软雅黑"/>
              </a:rPr>
              <a:t>各体育“项目”本身蕴含的文化发掘</a:t>
            </a:r>
            <a:r>
              <a:rPr dirty="0" sz="1600" spc="5">
                <a:latin typeface="微软雅黑"/>
                <a:cs typeface="微软雅黑"/>
              </a:rPr>
              <a:t>及</a:t>
            </a:r>
            <a:r>
              <a:rPr dirty="0" sz="1600" spc="-5">
                <a:latin typeface="微软雅黑"/>
                <a:cs typeface="微软雅黑"/>
              </a:rPr>
              <a:t>其扩展</a:t>
            </a:r>
            <a:endParaRPr sz="1600">
              <a:latin typeface="微软雅黑"/>
              <a:cs typeface="微软雅黑"/>
            </a:endParaRPr>
          </a:p>
          <a:p>
            <a:pPr marL="646430" indent="-55562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46430" algn="l"/>
                <a:tab pos="647065" algn="l"/>
              </a:tabLst>
            </a:pPr>
            <a:r>
              <a:rPr dirty="0" sz="1600" spc="-5">
                <a:latin typeface="微软雅黑"/>
                <a:cs typeface="微软雅黑"/>
              </a:rPr>
              <a:t>体育课程给学生带来的课堂以外收获</a:t>
            </a:r>
            <a:endParaRPr sz="16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43627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79">
                <a:moveTo>
                  <a:pt x="9144000" y="499871"/>
                </a:moveTo>
                <a:lnTo>
                  <a:pt x="9144000" y="0"/>
                </a:lnTo>
                <a:lnTo>
                  <a:pt x="0" y="0"/>
                </a:lnTo>
                <a:lnTo>
                  <a:pt x="0" y="499871"/>
                </a:lnTo>
                <a:lnTo>
                  <a:pt x="9144000" y="4998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8690" y="1211551"/>
            <a:ext cx="8470418" cy="2939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8244" y="1286255"/>
            <a:ext cx="8216265" cy="2786380"/>
          </a:xfrm>
          <a:custGeom>
            <a:avLst/>
            <a:gdLst/>
            <a:ahLst/>
            <a:cxnLst/>
            <a:rect l="l" t="t" r="r" b="b"/>
            <a:pathLst>
              <a:path w="8216265" h="2786379">
                <a:moveTo>
                  <a:pt x="0" y="2785872"/>
                </a:moveTo>
                <a:lnTo>
                  <a:pt x="8215883" y="2785872"/>
                </a:lnTo>
                <a:lnTo>
                  <a:pt x="8215883" y="0"/>
                </a:lnTo>
                <a:lnTo>
                  <a:pt x="0" y="0"/>
                </a:lnTo>
                <a:lnTo>
                  <a:pt x="0" y="27858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07288" y="1343719"/>
            <a:ext cx="7435850" cy="257492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869"/>
              </a:spcBef>
            </a:pPr>
            <a:r>
              <a:rPr dirty="0" sz="2000" b="1">
                <a:latin typeface="微软雅黑"/>
                <a:cs typeface="微软雅黑"/>
              </a:rPr>
              <a:t>6. 在已经成熟的“教学模</a:t>
            </a:r>
            <a:r>
              <a:rPr dirty="0" sz="2000" spc="-10" b="1">
                <a:latin typeface="微软雅黑"/>
                <a:cs typeface="微软雅黑"/>
              </a:rPr>
              <a:t>式</a:t>
            </a:r>
            <a:r>
              <a:rPr dirty="0" sz="2000" b="1">
                <a:latin typeface="微软雅黑"/>
                <a:cs typeface="微软雅黑"/>
              </a:rPr>
              <a:t>”中</a:t>
            </a:r>
            <a:r>
              <a:rPr dirty="0" sz="2000" spc="-15" b="1">
                <a:latin typeface="微软雅黑"/>
                <a:cs typeface="微软雅黑"/>
              </a:rPr>
              <a:t>融</a:t>
            </a:r>
            <a:r>
              <a:rPr dirty="0" sz="2000" b="1">
                <a:latin typeface="微软雅黑"/>
                <a:cs typeface="微软雅黑"/>
              </a:rPr>
              <a:t>入思</a:t>
            </a:r>
            <a:r>
              <a:rPr dirty="0" sz="2000" spc="-15" b="1">
                <a:latin typeface="微软雅黑"/>
                <a:cs typeface="微软雅黑"/>
              </a:rPr>
              <a:t>政</a:t>
            </a:r>
            <a:r>
              <a:rPr dirty="0" sz="2000" b="1">
                <a:latin typeface="微软雅黑"/>
                <a:cs typeface="微软雅黑"/>
              </a:rPr>
              <a:t>相关</a:t>
            </a:r>
            <a:r>
              <a:rPr dirty="0" sz="2000" spc="-15" b="1">
                <a:latin typeface="微软雅黑"/>
                <a:cs typeface="微软雅黑"/>
              </a:rPr>
              <a:t>问</a:t>
            </a:r>
            <a:r>
              <a:rPr dirty="0" sz="2000" b="1">
                <a:latin typeface="微软雅黑"/>
                <a:cs typeface="微软雅黑"/>
              </a:rPr>
              <a:t>题</a:t>
            </a:r>
            <a:endParaRPr sz="2000">
              <a:latin typeface="微软雅黑"/>
              <a:cs typeface="微软雅黑"/>
            </a:endParaRPr>
          </a:p>
          <a:p>
            <a:pPr marL="229235" indent="-217170">
              <a:lnSpc>
                <a:spcPct val="100000"/>
              </a:lnSpc>
              <a:spcBef>
                <a:spcPts val="695"/>
              </a:spcBef>
              <a:buClr>
                <a:srgbClr val="000000"/>
              </a:buClr>
              <a:buFont typeface="Arial"/>
              <a:buChar char="•"/>
              <a:tabLst>
                <a:tab pos="229235" algn="l"/>
                <a:tab pos="229870" algn="l"/>
              </a:tabLst>
            </a:pPr>
            <a:r>
              <a:rPr dirty="0" sz="1800">
                <a:solidFill>
                  <a:srgbClr val="C00000"/>
                </a:solidFill>
                <a:latin typeface="微软雅黑"/>
                <a:cs typeface="微软雅黑"/>
              </a:rPr>
              <a:t>PBL</a:t>
            </a:r>
            <a:r>
              <a:rPr dirty="0" sz="1800">
                <a:latin typeface="微软雅黑"/>
                <a:cs typeface="微软雅黑"/>
              </a:rPr>
              <a:t>（以问题为中心）：</a:t>
            </a:r>
            <a:r>
              <a:rPr dirty="0" sz="1600" spc="-5">
                <a:latin typeface="微软雅黑"/>
                <a:cs typeface="微软雅黑"/>
              </a:rPr>
              <a:t>德育融入</a:t>
            </a:r>
            <a:r>
              <a:rPr dirty="0" sz="1600" spc="-10">
                <a:latin typeface="微软雅黑"/>
                <a:cs typeface="微软雅黑"/>
              </a:rPr>
              <a:t>PBL</a:t>
            </a:r>
            <a:r>
              <a:rPr dirty="0" sz="1600" spc="-5">
                <a:latin typeface="微软雅黑"/>
                <a:cs typeface="微软雅黑"/>
              </a:rPr>
              <a:t>教学法在中基课程的实</a:t>
            </a:r>
            <a:r>
              <a:rPr dirty="0" sz="1600" spc="5">
                <a:latin typeface="微软雅黑"/>
                <a:cs typeface="微软雅黑"/>
              </a:rPr>
              <a:t>践</a:t>
            </a:r>
            <a:r>
              <a:rPr dirty="0" sz="1600" spc="-5">
                <a:latin typeface="微软雅黑"/>
                <a:cs typeface="微软雅黑"/>
              </a:rPr>
              <a:t>与探究</a:t>
            </a:r>
            <a:endParaRPr sz="1600">
              <a:latin typeface="微软雅黑"/>
              <a:cs typeface="微软雅黑"/>
            </a:endParaRPr>
          </a:p>
          <a:p>
            <a:pPr marL="229235" indent="-217170">
              <a:lnSpc>
                <a:spcPct val="100000"/>
              </a:lnSpc>
              <a:spcBef>
                <a:spcPts val="645"/>
              </a:spcBef>
              <a:buClr>
                <a:srgbClr val="000000"/>
              </a:buClr>
              <a:buFont typeface="Arial"/>
              <a:buChar char="•"/>
              <a:tabLst>
                <a:tab pos="229235" algn="l"/>
                <a:tab pos="229870" algn="l"/>
              </a:tabLst>
            </a:pPr>
            <a:r>
              <a:rPr dirty="0" sz="1800" spc="-5">
                <a:solidFill>
                  <a:srgbClr val="C00000"/>
                </a:solidFill>
                <a:latin typeface="微软雅黑"/>
                <a:cs typeface="微软雅黑"/>
              </a:rPr>
              <a:t>TPSR</a:t>
            </a:r>
            <a:r>
              <a:rPr dirty="0" sz="1800" spc="-5">
                <a:latin typeface="微软雅黑"/>
                <a:cs typeface="微软雅黑"/>
              </a:rPr>
              <a:t>（个人和社会责任教学）：</a:t>
            </a:r>
            <a:r>
              <a:rPr dirty="0" sz="1600" spc="-5">
                <a:latin typeface="微软雅黑"/>
                <a:cs typeface="微软雅黑"/>
              </a:rPr>
              <a:t>TPSR</a:t>
            </a:r>
            <a:r>
              <a:rPr dirty="0" sz="1600" spc="-10">
                <a:latin typeface="微软雅黑"/>
                <a:cs typeface="微软雅黑"/>
              </a:rPr>
              <a:t>视角下德育融入啦啦操的教学策略</a:t>
            </a:r>
            <a:endParaRPr sz="1600">
              <a:latin typeface="微软雅黑"/>
              <a:cs typeface="微软雅黑"/>
            </a:endParaRPr>
          </a:p>
          <a:p>
            <a:pPr marL="229235" indent="-217170">
              <a:lnSpc>
                <a:spcPct val="100000"/>
              </a:lnSpc>
              <a:spcBef>
                <a:spcPts val="655"/>
              </a:spcBef>
              <a:buClr>
                <a:srgbClr val="000000"/>
              </a:buClr>
              <a:buFont typeface="Arial"/>
              <a:buChar char="•"/>
              <a:tabLst>
                <a:tab pos="229235" algn="l"/>
                <a:tab pos="229870" algn="l"/>
              </a:tabLst>
            </a:pPr>
            <a:r>
              <a:rPr dirty="0" sz="1800" spc="-5">
                <a:solidFill>
                  <a:srgbClr val="C00000"/>
                </a:solidFill>
                <a:latin typeface="微软雅黑"/>
                <a:cs typeface="微软雅黑"/>
              </a:rPr>
              <a:t>PEO</a:t>
            </a:r>
            <a:r>
              <a:rPr dirty="0" sz="1800" spc="-5">
                <a:latin typeface="微软雅黑"/>
                <a:cs typeface="微软雅黑"/>
              </a:rPr>
              <a:t>（</a:t>
            </a:r>
            <a:r>
              <a:rPr dirty="0" sz="1800">
                <a:latin typeface="微软雅黑"/>
                <a:cs typeface="微软雅黑"/>
              </a:rPr>
              <a:t>人－环境－作业</a:t>
            </a:r>
            <a:r>
              <a:rPr dirty="0" sz="1800" spc="-5">
                <a:latin typeface="微软雅黑"/>
                <a:cs typeface="微软雅黑"/>
              </a:rPr>
              <a:t>）：</a:t>
            </a:r>
            <a:r>
              <a:rPr dirty="0" sz="1600" spc="-5">
                <a:latin typeface="微软雅黑"/>
                <a:cs typeface="微软雅黑"/>
              </a:rPr>
              <a:t>PEO模式辐射临床带教质量及学生德育</a:t>
            </a:r>
            <a:r>
              <a:rPr dirty="0" sz="1600" spc="5">
                <a:latin typeface="微软雅黑"/>
                <a:cs typeface="微软雅黑"/>
              </a:rPr>
              <a:t>目</a:t>
            </a:r>
            <a:r>
              <a:rPr dirty="0" sz="1600" spc="-5">
                <a:latin typeface="微软雅黑"/>
                <a:cs typeface="微软雅黑"/>
              </a:rPr>
              <a:t>标的</a:t>
            </a:r>
            <a:r>
              <a:rPr dirty="0" sz="1600" spc="5">
                <a:latin typeface="微软雅黑"/>
                <a:cs typeface="微软雅黑"/>
              </a:rPr>
              <a:t>实</a:t>
            </a:r>
            <a:r>
              <a:rPr dirty="0" sz="1600" spc="-5">
                <a:latin typeface="微软雅黑"/>
                <a:cs typeface="微软雅黑"/>
              </a:rPr>
              <a:t>现</a:t>
            </a:r>
            <a:endParaRPr sz="1600">
              <a:latin typeface="微软雅黑"/>
              <a:cs typeface="微软雅黑"/>
            </a:endParaRPr>
          </a:p>
          <a:p>
            <a:pPr marL="229235" indent="-217170">
              <a:lnSpc>
                <a:spcPct val="100000"/>
              </a:lnSpc>
              <a:spcBef>
                <a:spcPts val="645"/>
              </a:spcBef>
              <a:buClr>
                <a:srgbClr val="000000"/>
              </a:buClr>
              <a:buFont typeface="Arial"/>
              <a:buChar char="•"/>
              <a:tabLst>
                <a:tab pos="229235" algn="l"/>
                <a:tab pos="229870" algn="l"/>
              </a:tabLst>
            </a:pPr>
            <a:r>
              <a:rPr dirty="0" sz="1800">
                <a:solidFill>
                  <a:srgbClr val="C00000"/>
                </a:solidFill>
                <a:latin typeface="微软雅黑"/>
                <a:cs typeface="微软雅黑"/>
              </a:rPr>
              <a:t>SP</a:t>
            </a:r>
            <a:r>
              <a:rPr dirty="0" sz="1800">
                <a:latin typeface="微软雅黑"/>
                <a:cs typeface="微软雅黑"/>
              </a:rPr>
              <a:t>（标准化病人）：</a:t>
            </a:r>
            <a:r>
              <a:rPr dirty="0" sz="1600" spc="-5">
                <a:latin typeface="微软雅黑"/>
                <a:cs typeface="微软雅黑"/>
              </a:rPr>
              <a:t>应用SP对医患沟通能力和医学人文精神培养</a:t>
            </a:r>
            <a:r>
              <a:rPr dirty="0" sz="1600" spc="5">
                <a:latin typeface="微软雅黑"/>
                <a:cs typeface="微软雅黑"/>
              </a:rPr>
              <a:t>的</a:t>
            </a:r>
            <a:r>
              <a:rPr dirty="0" sz="1600" spc="-5">
                <a:latin typeface="微软雅黑"/>
                <a:cs typeface="微软雅黑"/>
              </a:rPr>
              <a:t>研究</a:t>
            </a:r>
            <a:endParaRPr sz="1600">
              <a:latin typeface="微软雅黑"/>
              <a:cs typeface="微软雅黑"/>
            </a:endParaRPr>
          </a:p>
          <a:p>
            <a:pPr marL="229235" indent="-217170">
              <a:lnSpc>
                <a:spcPct val="100000"/>
              </a:lnSpc>
              <a:spcBef>
                <a:spcPts val="650"/>
              </a:spcBef>
              <a:buClr>
                <a:srgbClr val="000000"/>
              </a:buClr>
              <a:buFont typeface="Arial"/>
              <a:buChar char="•"/>
              <a:tabLst>
                <a:tab pos="229235" algn="l"/>
                <a:tab pos="229870" algn="l"/>
              </a:tabLst>
            </a:pPr>
            <a:r>
              <a:rPr dirty="0" sz="1800" spc="-5">
                <a:solidFill>
                  <a:srgbClr val="C00000"/>
                </a:solidFill>
                <a:latin typeface="微软雅黑"/>
                <a:cs typeface="微软雅黑"/>
              </a:rPr>
              <a:t>巴林特小组</a:t>
            </a:r>
            <a:r>
              <a:rPr dirty="0" sz="1800" spc="-5">
                <a:latin typeface="微软雅黑"/>
                <a:cs typeface="微软雅黑"/>
              </a:rPr>
              <a:t>：</a:t>
            </a:r>
            <a:r>
              <a:rPr dirty="0" sz="1600" spc="-10">
                <a:latin typeface="微软雅黑"/>
                <a:cs typeface="微软雅黑"/>
              </a:rPr>
              <a:t>巴林特小组培训模式在培养实习护生</a:t>
            </a:r>
            <a:r>
              <a:rPr dirty="0" sz="1600">
                <a:latin typeface="微软雅黑"/>
                <a:cs typeface="微软雅黑"/>
              </a:rPr>
              <a:t>积</a:t>
            </a:r>
            <a:r>
              <a:rPr dirty="0" sz="1600" spc="-10">
                <a:latin typeface="微软雅黑"/>
                <a:cs typeface="微软雅黑"/>
              </a:rPr>
              <a:t>极职</a:t>
            </a:r>
            <a:r>
              <a:rPr dirty="0" sz="1600">
                <a:latin typeface="微软雅黑"/>
                <a:cs typeface="微软雅黑"/>
              </a:rPr>
              <a:t>业</a:t>
            </a:r>
            <a:r>
              <a:rPr dirty="0" sz="1600" spc="-10">
                <a:latin typeface="微软雅黑"/>
                <a:cs typeface="微软雅黑"/>
              </a:rPr>
              <a:t>态度</a:t>
            </a:r>
            <a:r>
              <a:rPr dirty="0" sz="1600">
                <a:latin typeface="微软雅黑"/>
                <a:cs typeface="微软雅黑"/>
              </a:rPr>
              <a:t>中</a:t>
            </a:r>
            <a:r>
              <a:rPr dirty="0" sz="1600" spc="-10">
                <a:latin typeface="微软雅黑"/>
                <a:cs typeface="微软雅黑"/>
              </a:rPr>
              <a:t>的应</a:t>
            </a:r>
            <a:r>
              <a:rPr dirty="0" sz="1600">
                <a:latin typeface="微软雅黑"/>
                <a:cs typeface="微软雅黑"/>
              </a:rPr>
              <a:t>用</a:t>
            </a:r>
            <a:r>
              <a:rPr dirty="0" sz="1600" spc="-10">
                <a:latin typeface="微软雅黑"/>
                <a:cs typeface="微软雅黑"/>
              </a:rPr>
              <a:t>研究</a:t>
            </a:r>
            <a:endParaRPr sz="1600">
              <a:latin typeface="微软雅黑"/>
              <a:cs typeface="微软雅黑"/>
            </a:endParaRPr>
          </a:p>
          <a:p>
            <a:pPr marL="265430" indent="-253365">
              <a:lnSpc>
                <a:spcPct val="100000"/>
              </a:lnSpc>
              <a:spcBef>
                <a:spcPts val="650"/>
              </a:spcBef>
              <a:buClr>
                <a:srgbClr val="000000"/>
              </a:buClr>
              <a:buSzPct val="88888"/>
              <a:buFont typeface="Arial"/>
              <a:buChar char="•"/>
              <a:tabLst>
                <a:tab pos="265430" algn="l"/>
                <a:tab pos="266065" algn="l"/>
              </a:tabLst>
            </a:pPr>
            <a:r>
              <a:rPr dirty="0" sz="1800">
                <a:solidFill>
                  <a:srgbClr val="C00000"/>
                </a:solidFill>
                <a:latin typeface="微软雅黑"/>
                <a:cs typeface="微软雅黑"/>
              </a:rPr>
              <a:t>微课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40685" y="5333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5" y="600456"/>
                </a:lnTo>
                <a:lnTo>
                  <a:pt x="670407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180287" y="93980"/>
            <a:ext cx="2800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五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369689" y="124459"/>
            <a:ext cx="282511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开展专业课程思政的方法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43627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79">
                <a:moveTo>
                  <a:pt x="9144000" y="499871"/>
                </a:moveTo>
                <a:lnTo>
                  <a:pt x="9144000" y="0"/>
                </a:lnTo>
                <a:lnTo>
                  <a:pt x="0" y="0"/>
                </a:lnTo>
                <a:lnTo>
                  <a:pt x="0" y="499871"/>
                </a:lnTo>
                <a:lnTo>
                  <a:pt x="9144000" y="4998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8690" y="871650"/>
            <a:ext cx="8470418" cy="1047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28244" y="928116"/>
            <a:ext cx="8216265" cy="9296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2080" rIns="0" bIns="0" rtlCol="0" vert="horz">
            <a:spAutoFit/>
          </a:bodyPr>
          <a:lstStyle/>
          <a:p>
            <a:pPr marL="167640">
              <a:lnSpc>
                <a:spcPct val="100000"/>
              </a:lnSpc>
              <a:spcBef>
                <a:spcPts val="1040"/>
              </a:spcBef>
              <a:tabLst>
                <a:tab pos="550545" algn="l"/>
              </a:tabLst>
            </a:pPr>
            <a:r>
              <a:rPr dirty="0" sz="2000" b="1">
                <a:latin typeface="微软雅黑"/>
                <a:cs typeface="微软雅黑"/>
              </a:rPr>
              <a:t>7.	课程评价与反馈</a:t>
            </a:r>
            <a:endParaRPr sz="2000">
              <a:latin typeface="微软雅黑"/>
              <a:cs typeface="微软雅黑"/>
            </a:endParaRPr>
          </a:p>
          <a:p>
            <a:pPr marL="501650">
              <a:lnSpc>
                <a:spcPct val="100000"/>
              </a:lnSpc>
              <a:spcBef>
                <a:spcPts val="690"/>
              </a:spcBef>
            </a:pPr>
            <a:r>
              <a:rPr dirty="0" sz="1800">
                <a:latin typeface="微软雅黑"/>
                <a:cs typeface="微软雅黑"/>
              </a:rPr>
              <a:t>评价意识和评价技术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40685" y="5333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5" y="600456"/>
                </a:lnTo>
                <a:lnTo>
                  <a:pt x="670407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180287" y="93980"/>
            <a:ext cx="2800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五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369689" y="124459"/>
            <a:ext cx="282511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开展专业课程思政的方法</a:t>
            </a:r>
          </a:p>
        </p:txBody>
      </p:sp>
      <p:sp>
        <p:nvSpPr>
          <p:cNvPr id="14" name="object 14"/>
          <p:cNvSpPr/>
          <p:nvPr/>
        </p:nvSpPr>
        <p:spPr>
          <a:xfrm>
            <a:off x="298690" y="1943022"/>
            <a:ext cx="8470418" cy="1047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28244" y="1999488"/>
            <a:ext cx="8216265" cy="9296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2080" rIns="0" bIns="0" rtlCol="0" vert="horz">
            <a:spAutoFit/>
          </a:bodyPr>
          <a:lstStyle/>
          <a:p>
            <a:pPr marL="243840">
              <a:lnSpc>
                <a:spcPct val="100000"/>
              </a:lnSpc>
              <a:spcBef>
                <a:spcPts val="1040"/>
              </a:spcBef>
              <a:tabLst>
                <a:tab pos="626745" algn="l"/>
              </a:tabLst>
            </a:pPr>
            <a:r>
              <a:rPr dirty="0" sz="2000" b="1">
                <a:latin typeface="微软雅黑"/>
                <a:cs typeface="微软雅黑"/>
              </a:rPr>
              <a:t>8.	社会资源的发掘和应用</a:t>
            </a:r>
            <a:endParaRPr sz="2000">
              <a:latin typeface="微软雅黑"/>
              <a:cs typeface="微软雅黑"/>
            </a:endParaRPr>
          </a:p>
          <a:p>
            <a:pPr marL="637540">
              <a:lnSpc>
                <a:spcPct val="100000"/>
              </a:lnSpc>
              <a:spcBef>
                <a:spcPts val="695"/>
              </a:spcBef>
            </a:pPr>
            <a:r>
              <a:rPr dirty="0" sz="1800">
                <a:latin typeface="微软雅黑"/>
                <a:cs typeface="微软雅黑"/>
              </a:rPr>
              <a:t>校企合作，社会实践基地，企业家，社区体验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8690" y="3087508"/>
            <a:ext cx="8470418" cy="1045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28244" y="3144011"/>
            <a:ext cx="8216265" cy="92836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1445" rIns="0" bIns="0" rtlCol="0" vert="horz">
            <a:spAutoFit/>
          </a:bodyPr>
          <a:lstStyle/>
          <a:p>
            <a:pPr marL="243840">
              <a:lnSpc>
                <a:spcPct val="100000"/>
              </a:lnSpc>
              <a:spcBef>
                <a:spcPts val="1035"/>
              </a:spcBef>
              <a:tabLst>
                <a:tab pos="626745" algn="l"/>
              </a:tabLst>
            </a:pPr>
            <a:r>
              <a:rPr dirty="0" sz="2000" b="1">
                <a:latin typeface="微软雅黑"/>
                <a:cs typeface="微软雅黑"/>
              </a:rPr>
              <a:t>9.	网络应用</a:t>
            </a:r>
            <a:endParaRPr sz="2000">
              <a:latin typeface="微软雅黑"/>
              <a:cs typeface="微软雅黑"/>
            </a:endParaRPr>
          </a:p>
          <a:p>
            <a:pPr marL="570230">
              <a:lnSpc>
                <a:spcPct val="100000"/>
              </a:lnSpc>
              <a:spcBef>
                <a:spcPts val="690"/>
              </a:spcBef>
            </a:pPr>
            <a:r>
              <a:rPr dirty="0" sz="1800">
                <a:latin typeface="微软雅黑"/>
                <a:cs typeface="微软雅黑"/>
              </a:rPr>
              <a:t>线上与线下相结合，APP推送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43627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79">
                <a:moveTo>
                  <a:pt x="9144000" y="499871"/>
                </a:moveTo>
                <a:lnTo>
                  <a:pt x="9144000" y="0"/>
                </a:lnTo>
                <a:lnTo>
                  <a:pt x="0" y="0"/>
                </a:lnTo>
                <a:lnTo>
                  <a:pt x="0" y="499871"/>
                </a:lnTo>
                <a:lnTo>
                  <a:pt x="9144000" y="4998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40685" y="5333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5" y="600456"/>
                </a:lnTo>
                <a:lnTo>
                  <a:pt x="670407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78153" y="93980"/>
            <a:ext cx="2800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五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369689" y="124459"/>
            <a:ext cx="282511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开展专业课程思政的方法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16935" y="2303526"/>
            <a:ext cx="2422525" cy="2197100"/>
          </a:xfrm>
          <a:custGeom>
            <a:avLst/>
            <a:gdLst/>
            <a:ahLst/>
            <a:cxnLst/>
            <a:rect l="l" t="t" r="r" b="b"/>
            <a:pathLst>
              <a:path w="2422525" h="2197100">
                <a:moveTo>
                  <a:pt x="0" y="2196846"/>
                </a:moveTo>
                <a:lnTo>
                  <a:pt x="2422398" y="2196846"/>
                </a:lnTo>
                <a:lnTo>
                  <a:pt x="2422398" y="0"/>
                </a:lnTo>
                <a:lnTo>
                  <a:pt x="0" y="0"/>
                </a:lnTo>
                <a:lnTo>
                  <a:pt x="0" y="2196846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339334" y="1571244"/>
            <a:ext cx="732790" cy="2929255"/>
          </a:xfrm>
          <a:custGeom>
            <a:avLst/>
            <a:gdLst/>
            <a:ahLst/>
            <a:cxnLst/>
            <a:rect l="l" t="t" r="r" b="b"/>
            <a:pathLst>
              <a:path w="732789" h="2929254">
                <a:moveTo>
                  <a:pt x="732281" y="0"/>
                </a:moveTo>
                <a:lnTo>
                  <a:pt x="0" y="732281"/>
                </a:lnTo>
                <a:lnTo>
                  <a:pt x="0" y="2929128"/>
                </a:lnTo>
                <a:lnTo>
                  <a:pt x="732281" y="2196845"/>
                </a:lnTo>
                <a:lnTo>
                  <a:pt x="732281" y="0"/>
                </a:lnTo>
                <a:close/>
              </a:path>
            </a:pathLst>
          </a:custGeom>
          <a:solidFill>
            <a:srgbClr val="95B4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916935" y="1571244"/>
            <a:ext cx="3154680" cy="732790"/>
          </a:xfrm>
          <a:custGeom>
            <a:avLst/>
            <a:gdLst/>
            <a:ahLst/>
            <a:cxnLst/>
            <a:rect l="l" t="t" r="r" b="b"/>
            <a:pathLst>
              <a:path w="3154679" h="732789">
                <a:moveTo>
                  <a:pt x="3154679" y="0"/>
                </a:moveTo>
                <a:lnTo>
                  <a:pt x="732281" y="0"/>
                </a:lnTo>
                <a:lnTo>
                  <a:pt x="0" y="732281"/>
                </a:lnTo>
                <a:lnTo>
                  <a:pt x="2422398" y="732281"/>
                </a:lnTo>
                <a:lnTo>
                  <a:pt x="3154679" y="0"/>
                </a:lnTo>
                <a:close/>
              </a:path>
            </a:pathLst>
          </a:custGeom>
          <a:solidFill>
            <a:srgbClr val="C7E6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916935" y="1571244"/>
            <a:ext cx="3154680" cy="2929255"/>
          </a:xfrm>
          <a:custGeom>
            <a:avLst/>
            <a:gdLst/>
            <a:ahLst/>
            <a:cxnLst/>
            <a:rect l="l" t="t" r="r" b="b"/>
            <a:pathLst>
              <a:path w="3154679" h="2929254">
                <a:moveTo>
                  <a:pt x="0" y="732281"/>
                </a:moveTo>
                <a:lnTo>
                  <a:pt x="732281" y="0"/>
                </a:lnTo>
                <a:lnTo>
                  <a:pt x="3154679" y="0"/>
                </a:lnTo>
                <a:lnTo>
                  <a:pt x="3154679" y="2196845"/>
                </a:lnTo>
                <a:lnTo>
                  <a:pt x="2422398" y="2929128"/>
                </a:lnTo>
                <a:lnTo>
                  <a:pt x="0" y="2929128"/>
                </a:lnTo>
                <a:lnTo>
                  <a:pt x="0" y="73228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916935" y="1571244"/>
            <a:ext cx="3154680" cy="732790"/>
          </a:xfrm>
          <a:custGeom>
            <a:avLst/>
            <a:gdLst/>
            <a:ahLst/>
            <a:cxnLst/>
            <a:rect l="l" t="t" r="r" b="b"/>
            <a:pathLst>
              <a:path w="3154679" h="732789">
                <a:moveTo>
                  <a:pt x="0" y="732281"/>
                </a:moveTo>
                <a:lnTo>
                  <a:pt x="2422398" y="732281"/>
                </a:lnTo>
                <a:lnTo>
                  <a:pt x="315467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339334" y="2303526"/>
            <a:ext cx="0" cy="2197100"/>
          </a:xfrm>
          <a:custGeom>
            <a:avLst/>
            <a:gdLst/>
            <a:ahLst/>
            <a:cxnLst/>
            <a:rect l="l" t="t" r="r" b="b"/>
            <a:pathLst>
              <a:path w="0" h="2197100">
                <a:moveTo>
                  <a:pt x="0" y="0"/>
                </a:moveTo>
                <a:lnTo>
                  <a:pt x="0" y="219684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142488" y="3041904"/>
            <a:ext cx="1786255" cy="368935"/>
          </a:xfrm>
          <a:prstGeom prst="rect">
            <a:avLst/>
          </a:prstGeom>
          <a:solidFill>
            <a:srgbClr val="FF3300"/>
          </a:solidFill>
        </p:spPr>
        <p:txBody>
          <a:bodyPr wrap="square" lIns="0" tIns="36830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290"/>
              </a:spcBef>
            </a:pPr>
            <a:r>
              <a:rPr dirty="0" sz="1800">
                <a:solidFill>
                  <a:srgbClr val="FFFFFF"/>
                </a:solidFill>
                <a:latin typeface="微软雅黑"/>
                <a:cs typeface="微软雅黑"/>
              </a:rPr>
              <a:t>专业知识和理论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2490" y="2586561"/>
            <a:ext cx="1297940" cy="939800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marL="140335">
              <a:lnSpc>
                <a:spcPct val="100000"/>
              </a:lnSpc>
              <a:spcBef>
                <a:spcPts val="1295"/>
              </a:spcBef>
            </a:pPr>
            <a:r>
              <a:rPr dirty="0" sz="2000" b="1">
                <a:latin typeface="微软雅黑"/>
                <a:cs typeface="微软雅黑"/>
              </a:rPr>
              <a:t>课程思政</a:t>
            </a:r>
            <a:endParaRPr sz="20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00" b="1">
                <a:latin typeface="微软雅黑"/>
                <a:cs typeface="微软雅黑"/>
              </a:rPr>
              <a:t>理念和目的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30011" y="2286000"/>
            <a:ext cx="500380" cy="1615440"/>
          </a:xfrm>
          <a:prstGeom prst="rect">
            <a:avLst/>
          </a:prstGeom>
          <a:solidFill>
            <a:srgbClr val="FF3300"/>
          </a:solidFill>
        </p:spPr>
        <p:txBody>
          <a:bodyPr wrap="square" lIns="0" tIns="195580" rIns="0" bIns="0" rtlCol="0" vert="horz">
            <a:spAutoFit/>
          </a:bodyPr>
          <a:lstStyle/>
          <a:p>
            <a:pPr algn="just" marL="91440" marR="171450">
              <a:lnSpc>
                <a:spcPct val="100000"/>
              </a:lnSpc>
              <a:spcBef>
                <a:spcPts val="1540"/>
              </a:spcBef>
            </a:pPr>
            <a:r>
              <a:rPr dirty="0" sz="1800">
                <a:solidFill>
                  <a:srgbClr val="FFFFFF"/>
                </a:solidFill>
                <a:latin typeface="微软雅黑"/>
                <a:cs typeface="微软雅黑"/>
              </a:rPr>
              <a:t>方 法 和 流 程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13988" y="1786127"/>
            <a:ext cx="1363980" cy="341630"/>
          </a:xfrm>
          <a:prstGeom prst="rect">
            <a:avLst/>
          </a:prstGeom>
          <a:solidFill>
            <a:srgbClr val="FF3300"/>
          </a:solidFill>
        </p:spPr>
        <p:txBody>
          <a:bodyPr wrap="square" lIns="0" tIns="9525" rIns="0" bIns="0" rtlCol="0" vert="horz">
            <a:spAutoFit/>
          </a:bodyPr>
          <a:lstStyle/>
          <a:p>
            <a:pPr marL="229870">
              <a:lnSpc>
                <a:spcPct val="100000"/>
              </a:lnSpc>
              <a:spcBef>
                <a:spcPts val="75"/>
              </a:spcBef>
            </a:pPr>
            <a:r>
              <a:rPr dirty="0" sz="1800">
                <a:solidFill>
                  <a:srgbClr val="FFFFFF"/>
                </a:solidFill>
                <a:latin typeface="微软雅黑"/>
                <a:cs typeface="微软雅黑"/>
              </a:rPr>
              <a:t>思政目标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70735" y="3137661"/>
            <a:ext cx="786765" cy="85725"/>
          </a:xfrm>
          <a:custGeom>
            <a:avLst/>
            <a:gdLst/>
            <a:ahLst/>
            <a:cxnLst/>
            <a:rect l="l" t="t" r="r" b="b"/>
            <a:pathLst>
              <a:path w="786764" h="85725">
                <a:moveTo>
                  <a:pt x="712851" y="9651"/>
                </a:moveTo>
                <a:lnTo>
                  <a:pt x="711054" y="41297"/>
                </a:lnTo>
                <a:lnTo>
                  <a:pt x="723772" y="42037"/>
                </a:lnTo>
                <a:lnTo>
                  <a:pt x="723010" y="54737"/>
                </a:lnTo>
                <a:lnTo>
                  <a:pt x="710291" y="54737"/>
                </a:lnTo>
                <a:lnTo>
                  <a:pt x="708532" y="85725"/>
                </a:lnTo>
                <a:lnTo>
                  <a:pt x="780565" y="54737"/>
                </a:lnTo>
                <a:lnTo>
                  <a:pt x="723010" y="54737"/>
                </a:lnTo>
                <a:lnTo>
                  <a:pt x="710333" y="53999"/>
                </a:lnTo>
                <a:lnTo>
                  <a:pt x="782278" y="53999"/>
                </a:lnTo>
                <a:lnTo>
                  <a:pt x="786764" y="52069"/>
                </a:lnTo>
                <a:lnTo>
                  <a:pt x="712851" y="9651"/>
                </a:lnTo>
                <a:close/>
              </a:path>
              <a:path w="786764" h="85725">
                <a:moveTo>
                  <a:pt x="711054" y="41297"/>
                </a:moveTo>
                <a:lnTo>
                  <a:pt x="710333" y="53999"/>
                </a:lnTo>
                <a:lnTo>
                  <a:pt x="723010" y="54737"/>
                </a:lnTo>
                <a:lnTo>
                  <a:pt x="723772" y="42037"/>
                </a:lnTo>
                <a:lnTo>
                  <a:pt x="711054" y="41297"/>
                </a:lnTo>
                <a:close/>
              </a:path>
              <a:path w="786764" h="85725">
                <a:moveTo>
                  <a:pt x="762" y="0"/>
                </a:moveTo>
                <a:lnTo>
                  <a:pt x="0" y="12700"/>
                </a:lnTo>
                <a:lnTo>
                  <a:pt x="710333" y="53999"/>
                </a:lnTo>
                <a:lnTo>
                  <a:pt x="711054" y="41297"/>
                </a:lnTo>
                <a:lnTo>
                  <a:pt x="7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7509509" y="2837815"/>
            <a:ext cx="68707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9100" algn="l"/>
              </a:tabLst>
            </a:pPr>
            <a:r>
              <a:rPr dirty="0" sz="2000" b="1">
                <a:latin typeface="微软雅黑"/>
                <a:cs typeface="微软雅黑"/>
              </a:rPr>
              <a:t>评</a:t>
            </a:r>
            <a:r>
              <a:rPr dirty="0" sz="2000" b="1">
                <a:latin typeface="微软雅黑"/>
                <a:cs typeface="微软雅黑"/>
              </a:rPr>
              <a:t>	</a:t>
            </a:r>
            <a:r>
              <a:rPr dirty="0" sz="2000" b="1">
                <a:latin typeface="微软雅黑"/>
                <a:cs typeface="微软雅黑"/>
              </a:rPr>
              <a:t>价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214871" y="2895854"/>
            <a:ext cx="1143635" cy="111760"/>
          </a:xfrm>
          <a:custGeom>
            <a:avLst/>
            <a:gdLst/>
            <a:ahLst/>
            <a:cxnLst/>
            <a:rect l="l" t="t" r="r" b="b"/>
            <a:pathLst>
              <a:path w="1143634" h="111760">
                <a:moveTo>
                  <a:pt x="76477" y="31658"/>
                </a:moveTo>
                <a:lnTo>
                  <a:pt x="75672" y="44356"/>
                </a:lnTo>
                <a:lnTo>
                  <a:pt x="1142619" y="111251"/>
                </a:lnTo>
                <a:lnTo>
                  <a:pt x="1143380" y="98551"/>
                </a:lnTo>
                <a:lnTo>
                  <a:pt x="76477" y="31658"/>
                </a:lnTo>
                <a:close/>
              </a:path>
              <a:path w="1143634" h="111760">
                <a:moveTo>
                  <a:pt x="78486" y="0"/>
                </a:moveTo>
                <a:lnTo>
                  <a:pt x="0" y="33273"/>
                </a:lnTo>
                <a:lnTo>
                  <a:pt x="73660" y="76072"/>
                </a:lnTo>
                <a:lnTo>
                  <a:pt x="75672" y="44356"/>
                </a:lnTo>
                <a:lnTo>
                  <a:pt x="62991" y="43560"/>
                </a:lnTo>
                <a:lnTo>
                  <a:pt x="63753" y="30860"/>
                </a:lnTo>
                <a:lnTo>
                  <a:pt x="76528" y="30860"/>
                </a:lnTo>
                <a:lnTo>
                  <a:pt x="78486" y="0"/>
                </a:lnTo>
                <a:close/>
              </a:path>
              <a:path w="1143634" h="111760">
                <a:moveTo>
                  <a:pt x="63753" y="30860"/>
                </a:moveTo>
                <a:lnTo>
                  <a:pt x="62991" y="43560"/>
                </a:lnTo>
                <a:lnTo>
                  <a:pt x="75672" y="44356"/>
                </a:lnTo>
                <a:lnTo>
                  <a:pt x="76477" y="31658"/>
                </a:lnTo>
                <a:lnTo>
                  <a:pt x="63753" y="30860"/>
                </a:lnTo>
                <a:close/>
              </a:path>
              <a:path w="1143634" h="111760">
                <a:moveTo>
                  <a:pt x="76528" y="30860"/>
                </a:moveTo>
                <a:lnTo>
                  <a:pt x="63753" y="30860"/>
                </a:lnTo>
                <a:lnTo>
                  <a:pt x="76477" y="31658"/>
                </a:lnTo>
                <a:lnTo>
                  <a:pt x="76528" y="30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277492" y="814578"/>
            <a:ext cx="426021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38780" algn="l"/>
              </a:tabLst>
            </a:pPr>
            <a:r>
              <a:rPr dirty="0" sz="2400" spc="10">
                <a:solidFill>
                  <a:srgbClr val="000000"/>
                </a:solidFill>
                <a:latin typeface="Microsoft JhengHei"/>
                <a:cs typeface="Microsoft JhengHei"/>
              </a:rPr>
              <a:t>课程思政教学设计</a:t>
            </a:r>
            <a:r>
              <a:rPr dirty="0" sz="2400">
                <a:solidFill>
                  <a:srgbClr val="000000"/>
                </a:solidFill>
                <a:latin typeface="Microsoft JhengHei"/>
                <a:cs typeface="Microsoft JhengHei"/>
              </a:rPr>
              <a:t>的	</a:t>
            </a:r>
            <a:r>
              <a:rPr dirty="0" sz="2400" spc="10">
                <a:solidFill>
                  <a:srgbClr val="000000"/>
                </a:solidFill>
                <a:latin typeface="Microsoft JhengHei"/>
                <a:cs typeface="Microsoft JhengHei"/>
              </a:rPr>
              <a:t>“模</a:t>
            </a:r>
            <a:r>
              <a:rPr dirty="0" sz="2400">
                <a:solidFill>
                  <a:srgbClr val="000000"/>
                </a:solidFill>
                <a:latin typeface="Microsoft JhengHei"/>
                <a:cs typeface="Microsoft JhengHei"/>
              </a:rPr>
              <a:t>型</a:t>
            </a:r>
            <a:r>
              <a:rPr dirty="0" sz="2400" spc="-20">
                <a:solidFill>
                  <a:srgbClr val="000000"/>
                </a:solidFill>
                <a:latin typeface="Microsoft JhengHei"/>
                <a:cs typeface="Microsoft JhengHei"/>
              </a:rPr>
              <a:t> </a:t>
            </a:r>
            <a:r>
              <a:rPr dirty="0" sz="2400">
                <a:solidFill>
                  <a:srgbClr val="000000"/>
                </a:solidFill>
                <a:latin typeface="Microsoft JhengHei"/>
                <a:cs typeface="Microsoft JhengHei"/>
              </a:rPr>
              <a:t>”</a:t>
            </a:r>
            <a:endParaRPr sz="24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633" y="3242310"/>
            <a:ext cx="8144509" cy="1905"/>
          </a:xfrm>
          <a:custGeom>
            <a:avLst/>
            <a:gdLst/>
            <a:ahLst/>
            <a:cxnLst/>
            <a:rect l="l" t="t" r="r" b="b"/>
            <a:pathLst>
              <a:path w="8144509" h="1905">
                <a:moveTo>
                  <a:pt x="0" y="0"/>
                </a:moveTo>
                <a:lnTo>
                  <a:pt x="8144256" y="1523"/>
                </a:lnTo>
              </a:path>
            </a:pathLst>
          </a:custGeom>
          <a:ln w="28956">
            <a:solidFill>
              <a:srgbClr val="A6A6A6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0633" y="1709166"/>
            <a:ext cx="8144509" cy="1905"/>
          </a:xfrm>
          <a:custGeom>
            <a:avLst/>
            <a:gdLst/>
            <a:ahLst/>
            <a:cxnLst/>
            <a:rect l="l" t="t" r="r" b="b"/>
            <a:pathLst>
              <a:path w="8144509" h="1905">
                <a:moveTo>
                  <a:pt x="0" y="0"/>
                </a:moveTo>
                <a:lnTo>
                  <a:pt x="8144256" y="1524"/>
                </a:lnTo>
              </a:path>
            </a:pathLst>
          </a:custGeom>
          <a:ln w="28956">
            <a:solidFill>
              <a:srgbClr val="A6A6A6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5591" y="1915667"/>
            <a:ext cx="2036445" cy="524510"/>
          </a:xfrm>
          <a:prstGeom prst="rect"/>
          <a:solidFill>
            <a:srgbClr val="9D1F33"/>
          </a:solidFill>
        </p:spPr>
        <p:txBody>
          <a:bodyPr wrap="square" lIns="0" tIns="41910" rIns="0" bIns="0" rtlCol="0" vert="horz">
            <a:spAutoFit/>
          </a:bodyPr>
          <a:lstStyle/>
          <a:p>
            <a:pPr marL="360045">
              <a:lnSpc>
                <a:spcPct val="100000"/>
              </a:lnSpc>
              <a:spcBef>
                <a:spcPts val="330"/>
              </a:spcBef>
              <a:tabLst>
                <a:tab pos="1461770" algn="l"/>
              </a:tabLst>
            </a:pPr>
            <a:r>
              <a:rPr dirty="0" sz="2800" spc="-95">
                <a:latin typeface="Arial Rounded MT Bold"/>
                <a:cs typeface="Arial Rounded MT Bold"/>
              </a:rPr>
              <a:t>PART	</a:t>
            </a:r>
            <a:r>
              <a:rPr dirty="0" sz="2800" spc="-5">
                <a:latin typeface="Arial Rounded MT Bold"/>
                <a:cs typeface="Arial Rounded MT Bold"/>
              </a:rPr>
              <a:t>1</a:t>
            </a:r>
            <a:endParaRPr sz="28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3366" y="2518664"/>
            <a:ext cx="1526540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465" b="1">
                <a:solidFill>
                  <a:srgbClr val="9D1F33"/>
                </a:solidFill>
                <a:latin typeface="微软雅黑"/>
                <a:cs typeface="微软雅黑"/>
              </a:rPr>
              <a:t>第一部</a:t>
            </a:r>
            <a:r>
              <a:rPr dirty="0" sz="2600" b="1">
                <a:solidFill>
                  <a:srgbClr val="9D1F33"/>
                </a:solidFill>
                <a:latin typeface="微软雅黑"/>
                <a:cs typeface="微软雅黑"/>
              </a:rPr>
              <a:t>分</a:t>
            </a:r>
            <a:endParaRPr sz="26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786883"/>
            <a:ext cx="9144000" cy="356870"/>
          </a:xfrm>
          <a:custGeom>
            <a:avLst/>
            <a:gdLst/>
            <a:ahLst/>
            <a:cxnLst/>
            <a:rect l="l" t="t" r="r" b="b"/>
            <a:pathLst>
              <a:path w="9144000" h="356870">
                <a:moveTo>
                  <a:pt x="9144000" y="356615"/>
                </a:moveTo>
                <a:lnTo>
                  <a:pt x="9144000" y="0"/>
                </a:lnTo>
                <a:lnTo>
                  <a:pt x="0" y="0"/>
                </a:lnTo>
                <a:lnTo>
                  <a:pt x="0" y="356615"/>
                </a:lnTo>
                <a:lnTo>
                  <a:pt x="9144000" y="356615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1" y="5333"/>
            <a:ext cx="9144000" cy="710565"/>
          </a:xfrm>
          <a:custGeom>
            <a:avLst/>
            <a:gdLst/>
            <a:ahLst/>
            <a:cxnLst/>
            <a:rect l="l" t="t" r="r" b="b"/>
            <a:pathLst>
              <a:path w="9144000" h="710565">
                <a:moveTo>
                  <a:pt x="0" y="710184"/>
                </a:moveTo>
                <a:lnTo>
                  <a:pt x="9144000" y="710184"/>
                </a:lnTo>
                <a:lnTo>
                  <a:pt x="9144000" y="0"/>
                </a:lnTo>
                <a:lnTo>
                  <a:pt x="0" y="0"/>
                </a:lnTo>
                <a:lnTo>
                  <a:pt x="0" y="710184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1" y="5333"/>
            <a:ext cx="9144000" cy="710565"/>
          </a:xfrm>
          <a:custGeom>
            <a:avLst/>
            <a:gdLst/>
            <a:ahLst/>
            <a:cxnLst/>
            <a:rect l="l" t="t" r="r" b="b"/>
            <a:pathLst>
              <a:path w="9144000" h="710565">
                <a:moveTo>
                  <a:pt x="0" y="710184"/>
                </a:moveTo>
                <a:lnTo>
                  <a:pt x="9144000" y="710184"/>
                </a:lnTo>
                <a:lnTo>
                  <a:pt x="9144000" y="0"/>
                </a:lnTo>
                <a:lnTo>
                  <a:pt x="0" y="0"/>
                </a:lnTo>
                <a:lnTo>
                  <a:pt x="0" y="710184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221482" y="2150440"/>
            <a:ext cx="428688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9D1F33"/>
                </a:solidFill>
                <a:latin typeface="微软雅黑"/>
                <a:cs typeface="微软雅黑"/>
              </a:rPr>
              <a:t>课程思政的“概念与内涵”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02383" y="189738"/>
            <a:ext cx="511111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专业课程融入思政工作</a:t>
            </a:r>
            <a:r>
              <a:rPr dirty="0" sz="2000" spc="-15" b="1">
                <a:solidFill>
                  <a:srgbClr val="FFFFFF"/>
                </a:solidFill>
                <a:latin typeface="微软雅黑"/>
                <a:cs typeface="微软雅黑"/>
              </a:rPr>
              <a:t>的</a:t>
            </a: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教学</a:t>
            </a:r>
            <a:r>
              <a:rPr dirty="0" sz="2000" spc="-15" b="1">
                <a:solidFill>
                  <a:srgbClr val="FFFFFF"/>
                </a:solidFill>
                <a:latin typeface="微软雅黑"/>
                <a:cs typeface="微软雅黑"/>
              </a:rPr>
              <a:t>设</a:t>
            </a: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计理</a:t>
            </a:r>
            <a:r>
              <a:rPr dirty="0" sz="2000" spc="-15" b="1">
                <a:solidFill>
                  <a:srgbClr val="FFFFFF"/>
                </a:solidFill>
                <a:latin typeface="微软雅黑"/>
                <a:cs typeface="微软雅黑"/>
              </a:rPr>
              <a:t>念</a:t>
            </a: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与方法</a:t>
            </a:r>
            <a:endParaRPr sz="2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287" y="93980"/>
            <a:ext cx="2800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五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75913" y="124459"/>
            <a:ext cx="3811904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34465" algn="l"/>
              </a:tabLst>
            </a:pPr>
            <a:r>
              <a:rPr dirty="0"/>
              <a:t>课程思政的	“基因植入式</a:t>
            </a:r>
            <a:r>
              <a:rPr dirty="0" spc="-75"/>
              <a:t> </a:t>
            </a:r>
            <a:r>
              <a:rPr dirty="0"/>
              <a:t>”模型</a:t>
            </a:r>
          </a:p>
        </p:txBody>
      </p:sp>
      <p:sp>
        <p:nvSpPr>
          <p:cNvPr id="6" name="object 6"/>
          <p:cNvSpPr/>
          <p:nvPr/>
        </p:nvSpPr>
        <p:spPr>
          <a:xfrm>
            <a:off x="569976" y="926591"/>
            <a:ext cx="3573779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71500" y="928116"/>
            <a:ext cx="3572510" cy="2863850"/>
          </a:xfrm>
          <a:prstGeom prst="rect">
            <a:avLst/>
          </a:prstGeom>
          <a:ln w="9144">
            <a:solidFill>
              <a:srgbClr val="006FC0"/>
            </a:solidFill>
          </a:ln>
        </p:spPr>
        <p:txBody>
          <a:bodyPr wrap="square" lIns="0" tIns="37465" rIns="0" bIns="0" rtlCol="0" vert="horz">
            <a:spAutoFit/>
          </a:bodyPr>
          <a:lstStyle/>
          <a:p>
            <a:pPr marL="396240">
              <a:lnSpc>
                <a:spcPct val="100000"/>
              </a:lnSpc>
              <a:spcBef>
                <a:spcPts val="295"/>
              </a:spcBef>
            </a:pPr>
            <a:r>
              <a:rPr dirty="0" sz="1800">
                <a:latin typeface="微软雅黑"/>
                <a:cs typeface="微软雅黑"/>
              </a:rPr>
              <a:t>在一</a:t>
            </a:r>
            <a:r>
              <a:rPr dirty="0" sz="1800" spc="-5">
                <a:latin typeface="微软雅黑"/>
                <a:cs typeface="微软雅黑"/>
              </a:rPr>
              <a:t>条</a:t>
            </a:r>
            <a:r>
              <a:rPr dirty="0" sz="1800">
                <a:solidFill>
                  <a:srgbClr val="FF0000"/>
                </a:solidFill>
                <a:latin typeface="微软雅黑"/>
                <a:cs typeface="微软雅黑"/>
              </a:rPr>
              <a:t>DNA链</a:t>
            </a:r>
            <a:r>
              <a:rPr dirty="0" sz="1800">
                <a:latin typeface="微软雅黑"/>
                <a:cs typeface="微软雅黑"/>
              </a:rPr>
              <a:t>上</a:t>
            </a:r>
            <a:endParaRPr sz="18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96240">
              <a:lnSpc>
                <a:spcPct val="100000"/>
              </a:lnSpc>
              <a:spcBef>
                <a:spcPts val="1560"/>
              </a:spcBef>
            </a:pPr>
            <a:r>
              <a:rPr dirty="0" sz="1800">
                <a:latin typeface="微软雅黑"/>
                <a:cs typeface="微软雅黑"/>
              </a:rPr>
              <a:t>嵌</a:t>
            </a:r>
            <a:r>
              <a:rPr dirty="0" sz="1800" spc="-5">
                <a:latin typeface="微软雅黑"/>
                <a:cs typeface="微软雅黑"/>
              </a:rPr>
              <a:t>入</a:t>
            </a:r>
            <a:r>
              <a:rPr dirty="0" sz="1800">
                <a:solidFill>
                  <a:srgbClr val="FF0000"/>
                </a:solidFill>
                <a:latin typeface="微软雅黑"/>
                <a:cs typeface="微软雅黑"/>
              </a:rPr>
              <a:t>基因</a:t>
            </a:r>
            <a:r>
              <a:rPr dirty="0" sz="1800">
                <a:latin typeface="微软雅黑"/>
                <a:cs typeface="微软雅黑"/>
              </a:rPr>
              <a:t>序列片段</a:t>
            </a:r>
            <a:endParaRPr sz="18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96240">
              <a:lnSpc>
                <a:spcPct val="100000"/>
              </a:lnSpc>
              <a:spcBef>
                <a:spcPts val="1560"/>
              </a:spcBef>
            </a:pPr>
            <a:r>
              <a:rPr dirty="0" sz="1800">
                <a:latin typeface="微软雅黑"/>
                <a:cs typeface="微软雅黑"/>
              </a:rPr>
              <a:t>表达一</a:t>
            </a:r>
            <a:r>
              <a:rPr dirty="0" sz="1800" spc="-10">
                <a:latin typeface="微软雅黑"/>
                <a:cs typeface="微软雅黑"/>
              </a:rPr>
              <a:t>种</a:t>
            </a:r>
            <a:r>
              <a:rPr dirty="0" sz="1800" spc="-5">
                <a:solidFill>
                  <a:srgbClr val="FF0000"/>
                </a:solidFill>
                <a:latin typeface="微软雅黑"/>
                <a:cs typeface="微软雅黑"/>
              </a:rPr>
              <a:t>酶蛋白</a:t>
            </a:r>
            <a:r>
              <a:rPr dirty="0" sz="1800" spc="-5">
                <a:latin typeface="微软雅黑"/>
                <a:cs typeface="微软雅黑"/>
              </a:rPr>
              <a:t>（功能蛋白）</a:t>
            </a:r>
            <a:endParaRPr sz="18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96240">
              <a:lnSpc>
                <a:spcPct val="100000"/>
              </a:lnSpc>
              <a:spcBef>
                <a:spcPts val="1565"/>
              </a:spcBef>
            </a:pPr>
            <a:r>
              <a:rPr dirty="0" sz="1800">
                <a:latin typeface="微软雅黑"/>
                <a:cs typeface="微软雅黑"/>
              </a:rPr>
              <a:t>对机体代谢</a:t>
            </a:r>
            <a:r>
              <a:rPr dirty="0" sz="1800" spc="-10">
                <a:latin typeface="微软雅黑"/>
                <a:cs typeface="微软雅黑"/>
              </a:rPr>
              <a:t>的</a:t>
            </a:r>
            <a:r>
              <a:rPr dirty="0" sz="1800">
                <a:solidFill>
                  <a:srgbClr val="FF0000"/>
                </a:solidFill>
                <a:latin typeface="微软雅黑"/>
                <a:cs typeface="微软雅黑"/>
              </a:rPr>
              <a:t>催化作用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15255" y="928116"/>
            <a:ext cx="3785870" cy="2863850"/>
          </a:xfrm>
          <a:custGeom>
            <a:avLst/>
            <a:gdLst/>
            <a:ahLst/>
            <a:cxnLst/>
            <a:rect l="l" t="t" r="r" b="b"/>
            <a:pathLst>
              <a:path w="3785870" h="2863850">
                <a:moveTo>
                  <a:pt x="0" y="2863595"/>
                </a:moveTo>
                <a:lnTo>
                  <a:pt x="3785615" y="2863595"/>
                </a:lnTo>
                <a:lnTo>
                  <a:pt x="3785615" y="0"/>
                </a:lnTo>
                <a:lnTo>
                  <a:pt x="0" y="0"/>
                </a:lnTo>
                <a:lnTo>
                  <a:pt x="0" y="2863595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715255" y="928116"/>
            <a:ext cx="3785870" cy="2863850"/>
          </a:xfrm>
          <a:prstGeom prst="rect">
            <a:avLst/>
          </a:prstGeom>
          <a:ln w="9144">
            <a:solidFill>
              <a:srgbClr val="006FC0"/>
            </a:solidFill>
          </a:ln>
        </p:spPr>
        <p:txBody>
          <a:bodyPr wrap="square" lIns="0" tIns="37465" rIns="0" bIns="0" rtlCol="0" vert="horz">
            <a:spAutoFit/>
          </a:bodyPr>
          <a:lstStyle/>
          <a:p>
            <a:pPr marL="396875">
              <a:lnSpc>
                <a:spcPct val="100000"/>
              </a:lnSpc>
              <a:spcBef>
                <a:spcPts val="295"/>
              </a:spcBef>
            </a:pPr>
            <a:r>
              <a:rPr dirty="0" sz="1800">
                <a:solidFill>
                  <a:srgbClr val="FF0000"/>
                </a:solidFill>
                <a:latin typeface="微软雅黑"/>
                <a:cs typeface="微软雅黑"/>
              </a:rPr>
              <a:t>专业课程</a:t>
            </a:r>
            <a:r>
              <a:rPr dirty="0" sz="1800">
                <a:latin typeface="微软雅黑"/>
                <a:cs typeface="微软雅黑"/>
              </a:rPr>
              <a:t>的理论和知识体系</a:t>
            </a:r>
            <a:endParaRPr sz="18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96875">
              <a:lnSpc>
                <a:spcPct val="100000"/>
              </a:lnSpc>
              <a:spcBef>
                <a:spcPts val="1560"/>
              </a:spcBef>
            </a:pPr>
            <a:r>
              <a:rPr dirty="0" sz="1800">
                <a:latin typeface="微软雅黑"/>
                <a:cs typeface="微软雅黑"/>
              </a:rPr>
              <a:t>融合专业课程相关的</a:t>
            </a:r>
            <a:r>
              <a:rPr dirty="0" sz="1800">
                <a:solidFill>
                  <a:srgbClr val="FF0000"/>
                </a:solidFill>
                <a:latin typeface="微软雅黑"/>
                <a:cs typeface="微软雅黑"/>
              </a:rPr>
              <a:t>思政元素</a:t>
            </a:r>
            <a:endParaRPr sz="18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96875">
              <a:lnSpc>
                <a:spcPct val="100000"/>
              </a:lnSpc>
              <a:spcBef>
                <a:spcPts val="1560"/>
              </a:spcBef>
            </a:pPr>
            <a:r>
              <a:rPr dirty="0" sz="1800" spc="-5">
                <a:latin typeface="微软雅黑"/>
                <a:cs typeface="微软雅黑"/>
              </a:rPr>
              <a:t>课程思政元素</a:t>
            </a:r>
            <a:r>
              <a:rPr dirty="0" sz="1800" spc="-5">
                <a:solidFill>
                  <a:srgbClr val="FF0000"/>
                </a:solidFill>
                <a:latin typeface="微软雅黑"/>
                <a:cs typeface="微软雅黑"/>
              </a:rPr>
              <a:t>内化</a:t>
            </a:r>
            <a:r>
              <a:rPr dirty="0" sz="1800" spc="-5">
                <a:latin typeface="微软雅黑"/>
                <a:cs typeface="微软雅黑"/>
              </a:rPr>
              <a:t>的结果</a:t>
            </a:r>
            <a:endParaRPr sz="18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96875">
              <a:lnSpc>
                <a:spcPct val="100000"/>
              </a:lnSpc>
              <a:spcBef>
                <a:spcPts val="1565"/>
              </a:spcBef>
            </a:pPr>
            <a:r>
              <a:rPr dirty="0" sz="1800">
                <a:latin typeface="微软雅黑"/>
                <a:cs typeface="微软雅黑"/>
              </a:rPr>
              <a:t>课程思政所带给</a:t>
            </a:r>
            <a:r>
              <a:rPr dirty="0" sz="1800">
                <a:solidFill>
                  <a:srgbClr val="FF0000"/>
                </a:solidFill>
                <a:latin typeface="微软雅黑"/>
                <a:cs typeface="微软雅黑"/>
              </a:rPr>
              <a:t>学生的变化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13553" y="4227372"/>
            <a:ext cx="36830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微软雅黑"/>
                <a:cs typeface="微软雅黑"/>
              </a:rPr>
              <a:t>教育教学思想，教师引导，教学环境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890" y="4227372"/>
            <a:ext cx="300164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微软雅黑"/>
                <a:cs typeface="微软雅黑"/>
              </a:rPr>
              <a:t>连接酶，调控因子，诱导因素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48839" y="3857878"/>
            <a:ext cx="134620" cy="286385"/>
          </a:xfrm>
          <a:custGeom>
            <a:avLst/>
            <a:gdLst/>
            <a:ahLst/>
            <a:cxnLst/>
            <a:rect l="l" t="t" r="r" b="b"/>
            <a:pathLst>
              <a:path w="134619" h="286385">
                <a:moveTo>
                  <a:pt x="67533" y="57530"/>
                </a:moveTo>
                <a:lnTo>
                  <a:pt x="52921" y="82309"/>
                </a:lnTo>
                <a:lnTo>
                  <a:pt x="51816" y="285800"/>
                </a:lnTo>
                <a:lnTo>
                  <a:pt x="80772" y="285953"/>
                </a:lnTo>
                <a:lnTo>
                  <a:pt x="81738" y="108013"/>
                </a:lnTo>
                <a:lnTo>
                  <a:pt x="81833" y="82309"/>
                </a:lnTo>
                <a:lnTo>
                  <a:pt x="67533" y="57530"/>
                </a:lnTo>
                <a:close/>
              </a:path>
              <a:path w="134619" h="286385">
                <a:moveTo>
                  <a:pt x="84449" y="28714"/>
                </a:moveTo>
                <a:lnTo>
                  <a:pt x="53212" y="28714"/>
                </a:lnTo>
                <a:lnTo>
                  <a:pt x="82168" y="28867"/>
                </a:lnTo>
                <a:lnTo>
                  <a:pt x="81878" y="82387"/>
                </a:lnTo>
                <a:lnTo>
                  <a:pt x="105410" y="123164"/>
                </a:lnTo>
                <a:lnTo>
                  <a:pt x="109347" y="130098"/>
                </a:lnTo>
                <a:lnTo>
                  <a:pt x="118237" y="132473"/>
                </a:lnTo>
                <a:lnTo>
                  <a:pt x="125095" y="128485"/>
                </a:lnTo>
                <a:lnTo>
                  <a:pt x="132080" y="124498"/>
                </a:lnTo>
                <a:lnTo>
                  <a:pt x="134493" y="115646"/>
                </a:lnTo>
                <a:lnTo>
                  <a:pt x="130429" y="108712"/>
                </a:lnTo>
                <a:lnTo>
                  <a:pt x="84449" y="28714"/>
                </a:lnTo>
                <a:close/>
              </a:path>
              <a:path w="134619" h="286385">
                <a:moveTo>
                  <a:pt x="67945" y="0"/>
                </a:moveTo>
                <a:lnTo>
                  <a:pt x="0" y="114896"/>
                </a:lnTo>
                <a:lnTo>
                  <a:pt x="2286" y="123774"/>
                </a:lnTo>
                <a:lnTo>
                  <a:pt x="16129" y="131914"/>
                </a:lnTo>
                <a:lnTo>
                  <a:pt x="25018" y="129628"/>
                </a:lnTo>
                <a:lnTo>
                  <a:pt x="52921" y="82309"/>
                </a:lnTo>
                <a:lnTo>
                  <a:pt x="53212" y="28714"/>
                </a:lnTo>
                <a:lnTo>
                  <a:pt x="84449" y="28714"/>
                </a:lnTo>
                <a:lnTo>
                  <a:pt x="67945" y="0"/>
                </a:lnTo>
                <a:close/>
              </a:path>
              <a:path w="134619" h="286385">
                <a:moveTo>
                  <a:pt x="82130" y="36017"/>
                </a:moveTo>
                <a:lnTo>
                  <a:pt x="55118" y="36017"/>
                </a:lnTo>
                <a:lnTo>
                  <a:pt x="80137" y="36156"/>
                </a:lnTo>
                <a:lnTo>
                  <a:pt x="67533" y="57530"/>
                </a:lnTo>
                <a:lnTo>
                  <a:pt x="81878" y="82387"/>
                </a:lnTo>
                <a:lnTo>
                  <a:pt x="82130" y="36017"/>
                </a:lnTo>
                <a:close/>
              </a:path>
              <a:path w="134619" h="286385">
                <a:moveTo>
                  <a:pt x="53212" y="28714"/>
                </a:moveTo>
                <a:lnTo>
                  <a:pt x="52921" y="82309"/>
                </a:lnTo>
                <a:lnTo>
                  <a:pt x="67533" y="57530"/>
                </a:lnTo>
                <a:lnTo>
                  <a:pt x="55118" y="36017"/>
                </a:lnTo>
                <a:lnTo>
                  <a:pt x="82130" y="36017"/>
                </a:lnTo>
                <a:lnTo>
                  <a:pt x="82168" y="28867"/>
                </a:lnTo>
                <a:lnTo>
                  <a:pt x="53212" y="28714"/>
                </a:lnTo>
                <a:close/>
              </a:path>
              <a:path w="134619" h="286385">
                <a:moveTo>
                  <a:pt x="55118" y="36017"/>
                </a:moveTo>
                <a:lnTo>
                  <a:pt x="67533" y="57530"/>
                </a:lnTo>
                <a:lnTo>
                  <a:pt x="80137" y="36156"/>
                </a:lnTo>
                <a:lnTo>
                  <a:pt x="55118" y="36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504431" y="3857878"/>
            <a:ext cx="134620" cy="286385"/>
          </a:xfrm>
          <a:custGeom>
            <a:avLst/>
            <a:gdLst/>
            <a:ahLst/>
            <a:cxnLst/>
            <a:rect l="l" t="t" r="r" b="b"/>
            <a:pathLst>
              <a:path w="134620" h="286385">
                <a:moveTo>
                  <a:pt x="67533" y="57530"/>
                </a:moveTo>
                <a:lnTo>
                  <a:pt x="52921" y="82309"/>
                </a:lnTo>
                <a:lnTo>
                  <a:pt x="51816" y="285800"/>
                </a:lnTo>
                <a:lnTo>
                  <a:pt x="80772" y="285953"/>
                </a:lnTo>
                <a:lnTo>
                  <a:pt x="81738" y="108013"/>
                </a:lnTo>
                <a:lnTo>
                  <a:pt x="81833" y="82309"/>
                </a:lnTo>
                <a:lnTo>
                  <a:pt x="67533" y="57530"/>
                </a:lnTo>
                <a:close/>
              </a:path>
              <a:path w="134620" h="286385">
                <a:moveTo>
                  <a:pt x="84355" y="28714"/>
                </a:moveTo>
                <a:lnTo>
                  <a:pt x="53213" y="28714"/>
                </a:lnTo>
                <a:lnTo>
                  <a:pt x="82169" y="28867"/>
                </a:lnTo>
                <a:lnTo>
                  <a:pt x="81878" y="82387"/>
                </a:lnTo>
                <a:lnTo>
                  <a:pt x="105410" y="123164"/>
                </a:lnTo>
                <a:lnTo>
                  <a:pt x="109347" y="130098"/>
                </a:lnTo>
                <a:lnTo>
                  <a:pt x="118237" y="132473"/>
                </a:lnTo>
                <a:lnTo>
                  <a:pt x="125095" y="128485"/>
                </a:lnTo>
                <a:lnTo>
                  <a:pt x="132079" y="124498"/>
                </a:lnTo>
                <a:lnTo>
                  <a:pt x="134493" y="115646"/>
                </a:lnTo>
                <a:lnTo>
                  <a:pt x="130428" y="108712"/>
                </a:lnTo>
                <a:lnTo>
                  <a:pt x="84355" y="28714"/>
                </a:lnTo>
                <a:close/>
              </a:path>
              <a:path w="134620" h="286385">
                <a:moveTo>
                  <a:pt x="67818" y="0"/>
                </a:moveTo>
                <a:lnTo>
                  <a:pt x="0" y="114896"/>
                </a:lnTo>
                <a:lnTo>
                  <a:pt x="2286" y="123774"/>
                </a:lnTo>
                <a:lnTo>
                  <a:pt x="16128" y="131914"/>
                </a:lnTo>
                <a:lnTo>
                  <a:pt x="25019" y="129628"/>
                </a:lnTo>
                <a:lnTo>
                  <a:pt x="52921" y="82309"/>
                </a:lnTo>
                <a:lnTo>
                  <a:pt x="53213" y="28714"/>
                </a:lnTo>
                <a:lnTo>
                  <a:pt x="84355" y="28714"/>
                </a:lnTo>
                <a:lnTo>
                  <a:pt x="67818" y="0"/>
                </a:lnTo>
                <a:close/>
              </a:path>
              <a:path w="134620" h="286385">
                <a:moveTo>
                  <a:pt x="82130" y="36017"/>
                </a:moveTo>
                <a:lnTo>
                  <a:pt x="55118" y="36017"/>
                </a:lnTo>
                <a:lnTo>
                  <a:pt x="80137" y="36156"/>
                </a:lnTo>
                <a:lnTo>
                  <a:pt x="67533" y="57530"/>
                </a:lnTo>
                <a:lnTo>
                  <a:pt x="81878" y="82387"/>
                </a:lnTo>
                <a:lnTo>
                  <a:pt x="82130" y="36017"/>
                </a:lnTo>
                <a:close/>
              </a:path>
              <a:path w="134620" h="286385">
                <a:moveTo>
                  <a:pt x="53213" y="28714"/>
                </a:moveTo>
                <a:lnTo>
                  <a:pt x="52921" y="82309"/>
                </a:lnTo>
                <a:lnTo>
                  <a:pt x="67533" y="57530"/>
                </a:lnTo>
                <a:lnTo>
                  <a:pt x="55118" y="36017"/>
                </a:lnTo>
                <a:lnTo>
                  <a:pt x="82130" y="36017"/>
                </a:lnTo>
                <a:lnTo>
                  <a:pt x="82169" y="28867"/>
                </a:lnTo>
                <a:lnTo>
                  <a:pt x="53213" y="28714"/>
                </a:lnTo>
                <a:close/>
              </a:path>
              <a:path w="134620" h="286385">
                <a:moveTo>
                  <a:pt x="55118" y="36017"/>
                </a:moveTo>
                <a:lnTo>
                  <a:pt x="67533" y="57530"/>
                </a:lnTo>
                <a:lnTo>
                  <a:pt x="80137" y="36156"/>
                </a:lnTo>
                <a:lnTo>
                  <a:pt x="55118" y="36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861692" y="1358646"/>
            <a:ext cx="134620" cy="286385"/>
          </a:xfrm>
          <a:custGeom>
            <a:avLst/>
            <a:gdLst/>
            <a:ahLst/>
            <a:cxnLst/>
            <a:rect l="l" t="t" r="r" b="b"/>
            <a:pathLst>
              <a:path w="134619" h="286385">
                <a:moveTo>
                  <a:pt x="16256" y="153542"/>
                </a:moveTo>
                <a:lnTo>
                  <a:pt x="2412" y="161543"/>
                </a:lnTo>
                <a:lnTo>
                  <a:pt x="0" y="170433"/>
                </a:lnTo>
                <a:lnTo>
                  <a:pt x="4063" y="177291"/>
                </a:lnTo>
                <a:lnTo>
                  <a:pt x="66929" y="285876"/>
                </a:lnTo>
                <a:lnTo>
                  <a:pt x="83772" y="257175"/>
                </a:lnTo>
                <a:lnTo>
                  <a:pt x="52577" y="257048"/>
                </a:lnTo>
                <a:lnTo>
                  <a:pt x="52648" y="228364"/>
                </a:lnTo>
                <a:lnTo>
                  <a:pt x="52668" y="203508"/>
                </a:lnTo>
                <a:lnTo>
                  <a:pt x="29082" y="162813"/>
                </a:lnTo>
                <a:lnTo>
                  <a:pt x="25145" y="155955"/>
                </a:lnTo>
                <a:lnTo>
                  <a:pt x="16256" y="153542"/>
                </a:lnTo>
                <a:close/>
              </a:path>
              <a:path w="134619" h="286385">
                <a:moveTo>
                  <a:pt x="52710" y="203581"/>
                </a:moveTo>
                <a:lnTo>
                  <a:pt x="52577" y="257048"/>
                </a:lnTo>
                <a:lnTo>
                  <a:pt x="81533" y="257175"/>
                </a:lnTo>
                <a:lnTo>
                  <a:pt x="81552" y="249808"/>
                </a:lnTo>
                <a:lnTo>
                  <a:pt x="54482" y="249808"/>
                </a:lnTo>
                <a:lnTo>
                  <a:pt x="67073" y="228364"/>
                </a:lnTo>
                <a:lnTo>
                  <a:pt x="52710" y="203581"/>
                </a:lnTo>
                <a:close/>
              </a:path>
              <a:path w="134619" h="286385">
                <a:moveTo>
                  <a:pt x="118363" y="153796"/>
                </a:moveTo>
                <a:lnTo>
                  <a:pt x="109474" y="156082"/>
                </a:lnTo>
                <a:lnTo>
                  <a:pt x="105409" y="163067"/>
                </a:lnTo>
                <a:lnTo>
                  <a:pt x="81666" y="203508"/>
                </a:lnTo>
                <a:lnTo>
                  <a:pt x="81533" y="257175"/>
                </a:lnTo>
                <a:lnTo>
                  <a:pt x="83772" y="257175"/>
                </a:lnTo>
                <a:lnTo>
                  <a:pt x="130429" y="177673"/>
                </a:lnTo>
                <a:lnTo>
                  <a:pt x="134493" y="170814"/>
                </a:lnTo>
                <a:lnTo>
                  <a:pt x="132206" y="161925"/>
                </a:lnTo>
                <a:lnTo>
                  <a:pt x="125221" y="157861"/>
                </a:lnTo>
                <a:lnTo>
                  <a:pt x="118363" y="153796"/>
                </a:lnTo>
                <a:close/>
              </a:path>
              <a:path w="134619" h="286385">
                <a:moveTo>
                  <a:pt x="67073" y="228364"/>
                </a:moveTo>
                <a:lnTo>
                  <a:pt x="54482" y="249808"/>
                </a:lnTo>
                <a:lnTo>
                  <a:pt x="79501" y="249808"/>
                </a:lnTo>
                <a:lnTo>
                  <a:pt x="67073" y="228364"/>
                </a:lnTo>
                <a:close/>
              </a:path>
              <a:path w="134619" h="286385">
                <a:moveTo>
                  <a:pt x="81666" y="203508"/>
                </a:moveTo>
                <a:lnTo>
                  <a:pt x="67073" y="228364"/>
                </a:lnTo>
                <a:lnTo>
                  <a:pt x="79501" y="249808"/>
                </a:lnTo>
                <a:lnTo>
                  <a:pt x="81552" y="249808"/>
                </a:lnTo>
                <a:lnTo>
                  <a:pt x="81666" y="203508"/>
                </a:lnTo>
                <a:close/>
              </a:path>
              <a:path w="134619" h="286385">
                <a:moveTo>
                  <a:pt x="82168" y="0"/>
                </a:moveTo>
                <a:lnTo>
                  <a:pt x="53212" y="0"/>
                </a:lnTo>
                <a:lnTo>
                  <a:pt x="52710" y="203581"/>
                </a:lnTo>
                <a:lnTo>
                  <a:pt x="67073" y="228364"/>
                </a:lnTo>
                <a:lnTo>
                  <a:pt x="81624" y="203581"/>
                </a:lnTo>
                <a:lnTo>
                  <a:pt x="81748" y="170433"/>
                </a:lnTo>
                <a:lnTo>
                  <a:pt x="821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863217" y="2215133"/>
            <a:ext cx="134620" cy="286385"/>
          </a:xfrm>
          <a:custGeom>
            <a:avLst/>
            <a:gdLst/>
            <a:ahLst/>
            <a:cxnLst/>
            <a:rect l="l" t="t" r="r" b="b"/>
            <a:pathLst>
              <a:path w="134619" h="286385">
                <a:moveTo>
                  <a:pt x="16256" y="153543"/>
                </a:moveTo>
                <a:lnTo>
                  <a:pt x="2412" y="161544"/>
                </a:lnTo>
                <a:lnTo>
                  <a:pt x="0" y="170434"/>
                </a:lnTo>
                <a:lnTo>
                  <a:pt x="4063" y="177292"/>
                </a:lnTo>
                <a:lnTo>
                  <a:pt x="66928" y="285877"/>
                </a:lnTo>
                <a:lnTo>
                  <a:pt x="83772" y="257175"/>
                </a:lnTo>
                <a:lnTo>
                  <a:pt x="52577" y="257048"/>
                </a:lnTo>
                <a:lnTo>
                  <a:pt x="52648" y="228364"/>
                </a:lnTo>
                <a:lnTo>
                  <a:pt x="52668" y="203508"/>
                </a:lnTo>
                <a:lnTo>
                  <a:pt x="29082" y="162814"/>
                </a:lnTo>
                <a:lnTo>
                  <a:pt x="25145" y="155956"/>
                </a:lnTo>
                <a:lnTo>
                  <a:pt x="16256" y="153543"/>
                </a:lnTo>
                <a:close/>
              </a:path>
              <a:path w="134619" h="286385">
                <a:moveTo>
                  <a:pt x="52710" y="203581"/>
                </a:moveTo>
                <a:lnTo>
                  <a:pt x="52577" y="257048"/>
                </a:lnTo>
                <a:lnTo>
                  <a:pt x="81533" y="257175"/>
                </a:lnTo>
                <a:lnTo>
                  <a:pt x="81552" y="249809"/>
                </a:lnTo>
                <a:lnTo>
                  <a:pt x="54482" y="249809"/>
                </a:lnTo>
                <a:lnTo>
                  <a:pt x="67073" y="228364"/>
                </a:lnTo>
                <a:lnTo>
                  <a:pt x="52710" y="203581"/>
                </a:lnTo>
                <a:close/>
              </a:path>
              <a:path w="134619" h="286385">
                <a:moveTo>
                  <a:pt x="118363" y="153797"/>
                </a:moveTo>
                <a:lnTo>
                  <a:pt x="109474" y="156083"/>
                </a:lnTo>
                <a:lnTo>
                  <a:pt x="105409" y="163068"/>
                </a:lnTo>
                <a:lnTo>
                  <a:pt x="81666" y="203508"/>
                </a:lnTo>
                <a:lnTo>
                  <a:pt x="81533" y="257175"/>
                </a:lnTo>
                <a:lnTo>
                  <a:pt x="83772" y="257175"/>
                </a:lnTo>
                <a:lnTo>
                  <a:pt x="130428" y="177673"/>
                </a:lnTo>
                <a:lnTo>
                  <a:pt x="134493" y="170815"/>
                </a:lnTo>
                <a:lnTo>
                  <a:pt x="132206" y="161925"/>
                </a:lnTo>
                <a:lnTo>
                  <a:pt x="125221" y="157861"/>
                </a:lnTo>
                <a:lnTo>
                  <a:pt x="118363" y="153797"/>
                </a:lnTo>
                <a:close/>
              </a:path>
              <a:path w="134619" h="286385">
                <a:moveTo>
                  <a:pt x="67073" y="228364"/>
                </a:moveTo>
                <a:lnTo>
                  <a:pt x="54482" y="249809"/>
                </a:lnTo>
                <a:lnTo>
                  <a:pt x="79501" y="249809"/>
                </a:lnTo>
                <a:lnTo>
                  <a:pt x="67073" y="228364"/>
                </a:lnTo>
                <a:close/>
              </a:path>
              <a:path w="134619" h="286385">
                <a:moveTo>
                  <a:pt x="81666" y="203508"/>
                </a:moveTo>
                <a:lnTo>
                  <a:pt x="67073" y="228364"/>
                </a:lnTo>
                <a:lnTo>
                  <a:pt x="79501" y="249809"/>
                </a:lnTo>
                <a:lnTo>
                  <a:pt x="81552" y="249809"/>
                </a:lnTo>
                <a:lnTo>
                  <a:pt x="81666" y="203508"/>
                </a:lnTo>
                <a:close/>
              </a:path>
              <a:path w="134619" h="286385">
                <a:moveTo>
                  <a:pt x="82168" y="0"/>
                </a:moveTo>
                <a:lnTo>
                  <a:pt x="53212" y="0"/>
                </a:lnTo>
                <a:lnTo>
                  <a:pt x="52710" y="203581"/>
                </a:lnTo>
                <a:lnTo>
                  <a:pt x="67073" y="228364"/>
                </a:lnTo>
                <a:lnTo>
                  <a:pt x="81624" y="203581"/>
                </a:lnTo>
                <a:lnTo>
                  <a:pt x="81748" y="170434"/>
                </a:lnTo>
                <a:lnTo>
                  <a:pt x="821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863217" y="3001517"/>
            <a:ext cx="134620" cy="286385"/>
          </a:xfrm>
          <a:custGeom>
            <a:avLst/>
            <a:gdLst/>
            <a:ahLst/>
            <a:cxnLst/>
            <a:rect l="l" t="t" r="r" b="b"/>
            <a:pathLst>
              <a:path w="134619" h="286385">
                <a:moveTo>
                  <a:pt x="16256" y="153543"/>
                </a:moveTo>
                <a:lnTo>
                  <a:pt x="2412" y="161544"/>
                </a:lnTo>
                <a:lnTo>
                  <a:pt x="0" y="170433"/>
                </a:lnTo>
                <a:lnTo>
                  <a:pt x="4063" y="177292"/>
                </a:lnTo>
                <a:lnTo>
                  <a:pt x="66928" y="285876"/>
                </a:lnTo>
                <a:lnTo>
                  <a:pt x="83772" y="257175"/>
                </a:lnTo>
                <a:lnTo>
                  <a:pt x="52577" y="257048"/>
                </a:lnTo>
                <a:lnTo>
                  <a:pt x="52648" y="228364"/>
                </a:lnTo>
                <a:lnTo>
                  <a:pt x="52668" y="203508"/>
                </a:lnTo>
                <a:lnTo>
                  <a:pt x="29082" y="162813"/>
                </a:lnTo>
                <a:lnTo>
                  <a:pt x="25145" y="155956"/>
                </a:lnTo>
                <a:lnTo>
                  <a:pt x="16256" y="153543"/>
                </a:lnTo>
                <a:close/>
              </a:path>
              <a:path w="134619" h="286385">
                <a:moveTo>
                  <a:pt x="52710" y="203581"/>
                </a:moveTo>
                <a:lnTo>
                  <a:pt x="52577" y="257048"/>
                </a:lnTo>
                <a:lnTo>
                  <a:pt x="81533" y="257175"/>
                </a:lnTo>
                <a:lnTo>
                  <a:pt x="81552" y="249808"/>
                </a:lnTo>
                <a:lnTo>
                  <a:pt x="54482" y="249808"/>
                </a:lnTo>
                <a:lnTo>
                  <a:pt x="67073" y="228364"/>
                </a:lnTo>
                <a:lnTo>
                  <a:pt x="52710" y="203581"/>
                </a:lnTo>
                <a:close/>
              </a:path>
              <a:path w="134619" h="286385">
                <a:moveTo>
                  <a:pt x="118363" y="153796"/>
                </a:moveTo>
                <a:lnTo>
                  <a:pt x="109474" y="156082"/>
                </a:lnTo>
                <a:lnTo>
                  <a:pt x="105409" y="163068"/>
                </a:lnTo>
                <a:lnTo>
                  <a:pt x="81666" y="203508"/>
                </a:lnTo>
                <a:lnTo>
                  <a:pt x="81533" y="257175"/>
                </a:lnTo>
                <a:lnTo>
                  <a:pt x="83772" y="257175"/>
                </a:lnTo>
                <a:lnTo>
                  <a:pt x="130428" y="177673"/>
                </a:lnTo>
                <a:lnTo>
                  <a:pt x="134493" y="170814"/>
                </a:lnTo>
                <a:lnTo>
                  <a:pt x="132206" y="161925"/>
                </a:lnTo>
                <a:lnTo>
                  <a:pt x="125221" y="157861"/>
                </a:lnTo>
                <a:lnTo>
                  <a:pt x="118363" y="153796"/>
                </a:lnTo>
                <a:close/>
              </a:path>
              <a:path w="134619" h="286385">
                <a:moveTo>
                  <a:pt x="67073" y="228364"/>
                </a:moveTo>
                <a:lnTo>
                  <a:pt x="54482" y="249808"/>
                </a:lnTo>
                <a:lnTo>
                  <a:pt x="79501" y="249808"/>
                </a:lnTo>
                <a:lnTo>
                  <a:pt x="67073" y="228364"/>
                </a:lnTo>
                <a:close/>
              </a:path>
              <a:path w="134619" h="286385">
                <a:moveTo>
                  <a:pt x="81666" y="203508"/>
                </a:moveTo>
                <a:lnTo>
                  <a:pt x="67073" y="228364"/>
                </a:lnTo>
                <a:lnTo>
                  <a:pt x="79501" y="249808"/>
                </a:lnTo>
                <a:lnTo>
                  <a:pt x="81552" y="249808"/>
                </a:lnTo>
                <a:lnTo>
                  <a:pt x="81666" y="203508"/>
                </a:lnTo>
                <a:close/>
              </a:path>
              <a:path w="134619" h="286385">
                <a:moveTo>
                  <a:pt x="82168" y="0"/>
                </a:moveTo>
                <a:lnTo>
                  <a:pt x="53212" y="0"/>
                </a:lnTo>
                <a:lnTo>
                  <a:pt x="52710" y="203581"/>
                </a:lnTo>
                <a:lnTo>
                  <a:pt x="67073" y="228364"/>
                </a:lnTo>
                <a:lnTo>
                  <a:pt x="81624" y="203581"/>
                </a:lnTo>
                <a:lnTo>
                  <a:pt x="81748" y="170433"/>
                </a:lnTo>
                <a:lnTo>
                  <a:pt x="821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433692" y="1358646"/>
            <a:ext cx="134620" cy="286385"/>
          </a:xfrm>
          <a:custGeom>
            <a:avLst/>
            <a:gdLst/>
            <a:ahLst/>
            <a:cxnLst/>
            <a:rect l="l" t="t" r="r" b="b"/>
            <a:pathLst>
              <a:path w="134620" h="286385">
                <a:moveTo>
                  <a:pt x="16256" y="153542"/>
                </a:moveTo>
                <a:lnTo>
                  <a:pt x="2412" y="161543"/>
                </a:lnTo>
                <a:lnTo>
                  <a:pt x="0" y="170433"/>
                </a:lnTo>
                <a:lnTo>
                  <a:pt x="4064" y="177291"/>
                </a:lnTo>
                <a:lnTo>
                  <a:pt x="66929" y="285876"/>
                </a:lnTo>
                <a:lnTo>
                  <a:pt x="83772" y="257175"/>
                </a:lnTo>
                <a:lnTo>
                  <a:pt x="52578" y="257048"/>
                </a:lnTo>
                <a:lnTo>
                  <a:pt x="52648" y="228364"/>
                </a:lnTo>
                <a:lnTo>
                  <a:pt x="52668" y="203508"/>
                </a:lnTo>
                <a:lnTo>
                  <a:pt x="29083" y="162813"/>
                </a:lnTo>
                <a:lnTo>
                  <a:pt x="25146" y="155955"/>
                </a:lnTo>
                <a:lnTo>
                  <a:pt x="16256" y="153542"/>
                </a:lnTo>
                <a:close/>
              </a:path>
              <a:path w="134620" h="286385">
                <a:moveTo>
                  <a:pt x="52710" y="203581"/>
                </a:moveTo>
                <a:lnTo>
                  <a:pt x="52578" y="257048"/>
                </a:lnTo>
                <a:lnTo>
                  <a:pt x="81534" y="257175"/>
                </a:lnTo>
                <a:lnTo>
                  <a:pt x="81552" y="249808"/>
                </a:lnTo>
                <a:lnTo>
                  <a:pt x="54483" y="249808"/>
                </a:lnTo>
                <a:lnTo>
                  <a:pt x="67073" y="228364"/>
                </a:lnTo>
                <a:lnTo>
                  <a:pt x="52710" y="203581"/>
                </a:lnTo>
                <a:close/>
              </a:path>
              <a:path w="134620" h="286385">
                <a:moveTo>
                  <a:pt x="118363" y="153796"/>
                </a:moveTo>
                <a:lnTo>
                  <a:pt x="109474" y="156082"/>
                </a:lnTo>
                <a:lnTo>
                  <a:pt x="105410" y="163067"/>
                </a:lnTo>
                <a:lnTo>
                  <a:pt x="81666" y="203508"/>
                </a:lnTo>
                <a:lnTo>
                  <a:pt x="81534" y="257175"/>
                </a:lnTo>
                <a:lnTo>
                  <a:pt x="83772" y="257175"/>
                </a:lnTo>
                <a:lnTo>
                  <a:pt x="130429" y="177673"/>
                </a:lnTo>
                <a:lnTo>
                  <a:pt x="134492" y="170814"/>
                </a:lnTo>
                <a:lnTo>
                  <a:pt x="132207" y="161925"/>
                </a:lnTo>
                <a:lnTo>
                  <a:pt x="125222" y="157861"/>
                </a:lnTo>
                <a:lnTo>
                  <a:pt x="118363" y="153796"/>
                </a:lnTo>
                <a:close/>
              </a:path>
              <a:path w="134620" h="286385">
                <a:moveTo>
                  <a:pt x="67073" y="228364"/>
                </a:moveTo>
                <a:lnTo>
                  <a:pt x="54483" y="249808"/>
                </a:lnTo>
                <a:lnTo>
                  <a:pt x="79502" y="249808"/>
                </a:lnTo>
                <a:lnTo>
                  <a:pt x="67073" y="228364"/>
                </a:lnTo>
                <a:close/>
              </a:path>
              <a:path w="134620" h="286385">
                <a:moveTo>
                  <a:pt x="81666" y="203508"/>
                </a:moveTo>
                <a:lnTo>
                  <a:pt x="67073" y="228364"/>
                </a:lnTo>
                <a:lnTo>
                  <a:pt x="79502" y="249808"/>
                </a:lnTo>
                <a:lnTo>
                  <a:pt x="81552" y="249808"/>
                </a:lnTo>
                <a:lnTo>
                  <a:pt x="81666" y="203508"/>
                </a:lnTo>
                <a:close/>
              </a:path>
              <a:path w="134620" h="286385">
                <a:moveTo>
                  <a:pt x="82168" y="0"/>
                </a:moveTo>
                <a:lnTo>
                  <a:pt x="53212" y="0"/>
                </a:lnTo>
                <a:lnTo>
                  <a:pt x="52710" y="203581"/>
                </a:lnTo>
                <a:lnTo>
                  <a:pt x="67073" y="228364"/>
                </a:lnTo>
                <a:lnTo>
                  <a:pt x="81624" y="203581"/>
                </a:lnTo>
                <a:lnTo>
                  <a:pt x="81748" y="170433"/>
                </a:lnTo>
                <a:lnTo>
                  <a:pt x="821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433692" y="2215133"/>
            <a:ext cx="134620" cy="286385"/>
          </a:xfrm>
          <a:custGeom>
            <a:avLst/>
            <a:gdLst/>
            <a:ahLst/>
            <a:cxnLst/>
            <a:rect l="l" t="t" r="r" b="b"/>
            <a:pathLst>
              <a:path w="134620" h="286385">
                <a:moveTo>
                  <a:pt x="16256" y="153543"/>
                </a:moveTo>
                <a:lnTo>
                  <a:pt x="2412" y="161544"/>
                </a:lnTo>
                <a:lnTo>
                  <a:pt x="0" y="170434"/>
                </a:lnTo>
                <a:lnTo>
                  <a:pt x="4064" y="177292"/>
                </a:lnTo>
                <a:lnTo>
                  <a:pt x="66929" y="285877"/>
                </a:lnTo>
                <a:lnTo>
                  <a:pt x="83772" y="257175"/>
                </a:lnTo>
                <a:lnTo>
                  <a:pt x="52578" y="257048"/>
                </a:lnTo>
                <a:lnTo>
                  <a:pt x="52648" y="228364"/>
                </a:lnTo>
                <a:lnTo>
                  <a:pt x="52668" y="203508"/>
                </a:lnTo>
                <a:lnTo>
                  <a:pt x="29083" y="162814"/>
                </a:lnTo>
                <a:lnTo>
                  <a:pt x="25146" y="155956"/>
                </a:lnTo>
                <a:lnTo>
                  <a:pt x="16256" y="153543"/>
                </a:lnTo>
                <a:close/>
              </a:path>
              <a:path w="134620" h="286385">
                <a:moveTo>
                  <a:pt x="52710" y="203581"/>
                </a:moveTo>
                <a:lnTo>
                  <a:pt x="52578" y="257048"/>
                </a:lnTo>
                <a:lnTo>
                  <a:pt x="81534" y="257175"/>
                </a:lnTo>
                <a:lnTo>
                  <a:pt x="81552" y="249809"/>
                </a:lnTo>
                <a:lnTo>
                  <a:pt x="54483" y="249809"/>
                </a:lnTo>
                <a:lnTo>
                  <a:pt x="67073" y="228364"/>
                </a:lnTo>
                <a:lnTo>
                  <a:pt x="52710" y="203581"/>
                </a:lnTo>
                <a:close/>
              </a:path>
              <a:path w="134620" h="286385">
                <a:moveTo>
                  <a:pt x="118363" y="153797"/>
                </a:moveTo>
                <a:lnTo>
                  <a:pt x="109474" y="156083"/>
                </a:lnTo>
                <a:lnTo>
                  <a:pt x="105410" y="163068"/>
                </a:lnTo>
                <a:lnTo>
                  <a:pt x="81666" y="203508"/>
                </a:lnTo>
                <a:lnTo>
                  <a:pt x="81534" y="257175"/>
                </a:lnTo>
                <a:lnTo>
                  <a:pt x="83772" y="257175"/>
                </a:lnTo>
                <a:lnTo>
                  <a:pt x="130429" y="177673"/>
                </a:lnTo>
                <a:lnTo>
                  <a:pt x="134492" y="170815"/>
                </a:lnTo>
                <a:lnTo>
                  <a:pt x="132207" y="161925"/>
                </a:lnTo>
                <a:lnTo>
                  <a:pt x="125222" y="157861"/>
                </a:lnTo>
                <a:lnTo>
                  <a:pt x="118363" y="153797"/>
                </a:lnTo>
                <a:close/>
              </a:path>
              <a:path w="134620" h="286385">
                <a:moveTo>
                  <a:pt x="67073" y="228364"/>
                </a:moveTo>
                <a:lnTo>
                  <a:pt x="54483" y="249809"/>
                </a:lnTo>
                <a:lnTo>
                  <a:pt x="79502" y="249809"/>
                </a:lnTo>
                <a:lnTo>
                  <a:pt x="67073" y="228364"/>
                </a:lnTo>
                <a:close/>
              </a:path>
              <a:path w="134620" h="286385">
                <a:moveTo>
                  <a:pt x="81666" y="203508"/>
                </a:moveTo>
                <a:lnTo>
                  <a:pt x="67073" y="228364"/>
                </a:lnTo>
                <a:lnTo>
                  <a:pt x="79502" y="249809"/>
                </a:lnTo>
                <a:lnTo>
                  <a:pt x="81552" y="249809"/>
                </a:lnTo>
                <a:lnTo>
                  <a:pt x="81666" y="203508"/>
                </a:lnTo>
                <a:close/>
              </a:path>
              <a:path w="134620" h="286385">
                <a:moveTo>
                  <a:pt x="82168" y="0"/>
                </a:moveTo>
                <a:lnTo>
                  <a:pt x="53212" y="0"/>
                </a:lnTo>
                <a:lnTo>
                  <a:pt x="52710" y="203581"/>
                </a:lnTo>
                <a:lnTo>
                  <a:pt x="67073" y="228364"/>
                </a:lnTo>
                <a:lnTo>
                  <a:pt x="81624" y="203581"/>
                </a:lnTo>
                <a:lnTo>
                  <a:pt x="81748" y="170434"/>
                </a:lnTo>
                <a:lnTo>
                  <a:pt x="821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433692" y="3001517"/>
            <a:ext cx="134620" cy="286385"/>
          </a:xfrm>
          <a:custGeom>
            <a:avLst/>
            <a:gdLst/>
            <a:ahLst/>
            <a:cxnLst/>
            <a:rect l="l" t="t" r="r" b="b"/>
            <a:pathLst>
              <a:path w="134620" h="286385">
                <a:moveTo>
                  <a:pt x="16256" y="153543"/>
                </a:moveTo>
                <a:lnTo>
                  <a:pt x="2412" y="161544"/>
                </a:lnTo>
                <a:lnTo>
                  <a:pt x="0" y="170433"/>
                </a:lnTo>
                <a:lnTo>
                  <a:pt x="4064" y="177292"/>
                </a:lnTo>
                <a:lnTo>
                  <a:pt x="66929" y="285876"/>
                </a:lnTo>
                <a:lnTo>
                  <a:pt x="83772" y="257175"/>
                </a:lnTo>
                <a:lnTo>
                  <a:pt x="52578" y="257048"/>
                </a:lnTo>
                <a:lnTo>
                  <a:pt x="52648" y="228364"/>
                </a:lnTo>
                <a:lnTo>
                  <a:pt x="52668" y="203508"/>
                </a:lnTo>
                <a:lnTo>
                  <a:pt x="29083" y="162813"/>
                </a:lnTo>
                <a:lnTo>
                  <a:pt x="25146" y="155956"/>
                </a:lnTo>
                <a:lnTo>
                  <a:pt x="16256" y="153543"/>
                </a:lnTo>
                <a:close/>
              </a:path>
              <a:path w="134620" h="286385">
                <a:moveTo>
                  <a:pt x="52710" y="203581"/>
                </a:moveTo>
                <a:lnTo>
                  <a:pt x="52578" y="257048"/>
                </a:lnTo>
                <a:lnTo>
                  <a:pt x="81534" y="257175"/>
                </a:lnTo>
                <a:lnTo>
                  <a:pt x="81552" y="249808"/>
                </a:lnTo>
                <a:lnTo>
                  <a:pt x="54483" y="249808"/>
                </a:lnTo>
                <a:lnTo>
                  <a:pt x="67073" y="228364"/>
                </a:lnTo>
                <a:lnTo>
                  <a:pt x="52710" y="203581"/>
                </a:lnTo>
                <a:close/>
              </a:path>
              <a:path w="134620" h="286385">
                <a:moveTo>
                  <a:pt x="118363" y="153796"/>
                </a:moveTo>
                <a:lnTo>
                  <a:pt x="109474" y="156082"/>
                </a:lnTo>
                <a:lnTo>
                  <a:pt x="105410" y="163068"/>
                </a:lnTo>
                <a:lnTo>
                  <a:pt x="81666" y="203508"/>
                </a:lnTo>
                <a:lnTo>
                  <a:pt x="81534" y="257175"/>
                </a:lnTo>
                <a:lnTo>
                  <a:pt x="83772" y="257175"/>
                </a:lnTo>
                <a:lnTo>
                  <a:pt x="130429" y="177673"/>
                </a:lnTo>
                <a:lnTo>
                  <a:pt x="134492" y="170814"/>
                </a:lnTo>
                <a:lnTo>
                  <a:pt x="132207" y="161925"/>
                </a:lnTo>
                <a:lnTo>
                  <a:pt x="125222" y="157861"/>
                </a:lnTo>
                <a:lnTo>
                  <a:pt x="118363" y="153796"/>
                </a:lnTo>
                <a:close/>
              </a:path>
              <a:path w="134620" h="286385">
                <a:moveTo>
                  <a:pt x="67073" y="228364"/>
                </a:moveTo>
                <a:lnTo>
                  <a:pt x="54483" y="249808"/>
                </a:lnTo>
                <a:lnTo>
                  <a:pt x="79502" y="249808"/>
                </a:lnTo>
                <a:lnTo>
                  <a:pt x="67073" y="228364"/>
                </a:lnTo>
                <a:close/>
              </a:path>
              <a:path w="134620" h="286385">
                <a:moveTo>
                  <a:pt x="81666" y="203508"/>
                </a:moveTo>
                <a:lnTo>
                  <a:pt x="67073" y="228364"/>
                </a:lnTo>
                <a:lnTo>
                  <a:pt x="79502" y="249808"/>
                </a:lnTo>
                <a:lnTo>
                  <a:pt x="81552" y="249808"/>
                </a:lnTo>
                <a:lnTo>
                  <a:pt x="81666" y="203508"/>
                </a:lnTo>
                <a:close/>
              </a:path>
              <a:path w="134620" h="286385">
                <a:moveTo>
                  <a:pt x="82168" y="0"/>
                </a:moveTo>
                <a:lnTo>
                  <a:pt x="53212" y="0"/>
                </a:lnTo>
                <a:lnTo>
                  <a:pt x="52710" y="203581"/>
                </a:lnTo>
                <a:lnTo>
                  <a:pt x="67073" y="228364"/>
                </a:lnTo>
                <a:lnTo>
                  <a:pt x="81624" y="203581"/>
                </a:lnTo>
                <a:lnTo>
                  <a:pt x="81748" y="170433"/>
                </a:lnTo>
                <a:lnTo>
                  <a:pt x="821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43627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79">
                <a:moveTo>
                  <a:pt x="9144000" y="499871"/>
                </a:moveTo>
                <a:lnTo>
                  <a:pt x="9144000" y="0"/>
                </a:lnTo>
                <a:lnTo>
                  <a:pt x="0" y="0"/>
                </a:lnTo>
                <a:lnTo>
                  <a:pt x="0" y="499871"/>
                </a:lnTo>
                <a:lnTo>
                  <a:pt x="9144000" y="4998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80868" y="1671697"/>
            <a:ext cx="7377691" cy="608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99744" y="1723644"/>
            <a:ext cx="7145020" cy="50038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04139" rIns="0" bIns="0" rtlCol="0" vert="horz">
            <a:spAutoFit/>
          </a:bodyPr>
          <a:lstStyle/>
          <a:p>
            <a:pPr marL="307975" indent="-217170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07975" algn="l"/>
                <a:tab pos="308610" algn="l"/>
              </a:tabLst>
            </a:pPr>
            <a:r>
              <a:rPr dirty="0" sz="1800">
                <a:latin typeface="微软雅黑"/>
                <a:cs typeface="微软雅黑"/>
              </a:rPr>
              <a:t>能够引起学生的</a:t>
            </a:r>
            <a:r>
              <a:rPr dirty="0" sz="1800" b="1">
                <a:solidFill>
                  <a:srgbClr val="FF0000"/>
                </a:solidFill>
                <a:latin typeface="微软雅黑"/>
                <a:cs typeface="微软雅黑"/>
              </a:rPr>
              <a:t>情感共鸣</a:t>
            </a:r>
            <a:r>
              <a:rPr dirty="0" sz="1800">
                <a:latin typeface="微软雅黑"/>
                <a:cs typeface="微软雅黑"/>
              </a:rPr>
              <a:t>。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0868" y="2319397"/>
            <a:ext cx="7377691" cy="608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99744" y="2371344"/>
            <a:ext cx="7145020" cy="50038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04775" rIns="0" bIns="0" rtlCol="0" vert="horz">
            <a:spAutoFit/>
          </a:bodyPr>
          <a:lstStyle/>
          <a:p>
            <a:pPr marL="307975" indent="-217170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307975" algn="l"/>
                <a:tab pos="308610" algn="l"/>
              </a:tabLst>
            </a:pPr>
            <a:r>
              <a:rPr dirty="0" sz="1800">
                <a:latin typeface="微软雅黑"/>
                <a:cs typeface="微软雅黑"/>
              </a:rPr>
              <a:t>能够有效地激励学生产生</a:t>
            </a:r>
            <a:r>
              <a:rPr dirty="0" sz="1800" b="1">
                <a:solidFill>
                  <a:srgbClr val="FF0000"/>
                </a:solidFill>
                <a:latin typeface="微软雅黑"/>
                <a:cs typeface="微软雅黑"/>
              </a:rPr>
              <a:t>学习内动力</a:t>
            </a:r>
            <a:r>
              <a:rPr dirty="0" sz="1800">
                <a:latin typeface="微软雅黑"/>
                <a:cs typeface="微软雅黑"/>
              </a:rPr>
              <a:t>。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0868" y="1019425"/>
            <a:ext cx="7377691" cy="608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99744" y="1071372"/>
            <a:ext cx="7145020" cy="50038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04139" rIns="0" bIns="0" rtlCol="0" vert="horz">
            <a:spAutoFit/>
          </a:bodyPr>
          <a:lstStyle/>
          <a:p>
            <a:pPr marL="307975" indent="-217170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07975" algn="l"/>
                <a:tab pos="308610" algn="l"/>
              </a:tabLst>
            </a:pPr>
            <a:r>
              <a:rPr dirty="0" sz="1800">
                <a:latin typeface="微软雅黑"/>
                <a:cs typeface="微软雅黑"/>
              </a:rPr>
              <a:t>学生能</a:t>
            </a:r>
            <a:r>
              <a:rPr dirty="0" sz="1800" b="1">
                <a:solidFill>
                  <a:srgbClr val="FF0000"/>
                </a:solidFill>
                <a:latin typeface="微软雅黑"/>
                <a:cs typeface="微软雅黑"/>
              </a:rPr>
              <a:t>自然接受</a:t>
            </a:r>
            <a:r>
              <a:rPr dirty="0" sz="1800">
                <a:latin typeface="微软雅黑"/>
                <a:cs typeface="微软雅黑"/>
              </a:rPr>
              <a:t>，认为就是课程的一部分。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0868" y="2967153"/>
            <a:ext cx="7377691" cy="6097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99744" y="3019044"/>
            <a:ext cx="7145020" cy="50165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05410" rIns="0" bIns="0" rtlCol="0" vert="horz">
            <a:spAutoFit/>
          </a:bodyPr>
          <a:lstStyle/>
          <a:p>
            <a:pPr marL="307975" indent="-21717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07975" algn="l"/>
                <a:tab pos="308610" algn="l"/>
              </a:tabLst>
            </a:pPr>
            <a:r>
              <a:rPr dirty="0" sz="1800">
                <a:latin typeface="微软雅黑"/>
                <a:cs typeface="微软雅黑"/>
              </a:rPr>
              <a:t>能够</a:t>
            </a:r>
            <a:r>
              <a:rPr dirty="0" sz="1800" b="1">
                <a:solidFill>
                  <a:srgbClr val="FF0000"/>
                </a:solidFill>
                <a:latin typeface="微软雅黑"/>
                <a:cs typeface="微软雅黑"/>
              </a:rPr>
              <a:t>有效促进</a:t>
            </a:r>
            <a:r>
              <a:rPr dirty="0" sz="1800">
                <a:latin typeface="微软雅黑"/>
                <a:cs typeface="微软雅黑"/>
              </a:rPr>
              <a:t>学生对课程知识的理解、掌握、拓展与深化。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440685" y="5333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5" y="600456"/>
                </a:lnTo>
                <a:lnTo>
                  <a:pt x="670407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80287" y="93980"/>
            <a:ext cx="2800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六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607689" y="124459"/>
            <a:ext cx="434975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思政目标与专业课程的</a:t>
            </a:r>
            <a:r>
              <a:rPr dirty="0" spc="-15"/>
              <a:t>融</a:t>
            </a:r>
            <a:r>
              <a:rPr dirty="0"/>
              <a:t>合的</a:t>
            </a:r>
            <a:r>
              <a:rPr dirty="0" spc="-15"/>
              <a:t>“</a:t>
            </a:r>
            <a:r>
              <a:rPr dirty="0"/>
              <a:t>标准”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986788" y="3828084"/>
            <a:ext cx="47910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5740" indent="-1936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06375" algn="l"/>
              </a:tabLst>
            </a:pPr>
            <a:r>
              <a:rPr dirty="0" sz="1800">
                <a:solidFill>
                  <a:srgbClr val="9D1F33"/>
                </a:solidFill>
                <a:latin typeface="宋体"/>
                <a:cs typeface="宋体"/>
              </a:rPr>
              <a:t>要像盐溶于汤中</a:t>
            </a:r>
            <a:endParaRPr sz="1800">
              <a:latin typeface="宋体"/>
              <a:cs typeface="宋体"/>
            </a:endParaRPr>
          </a:p>
          <a:p>
            <a:pPr marL="205740" indent="-193675">
              <a:lnSpc>
                <a:spcPct val="100000"/>
              </a:lnSpc>
              <a:buFont typeface="Arial"/>
              <a:buChar char="•"/>
              <a:tabLst>
                <a:tab pos="206375" algn="l"/>
              </a:tabLst>
            </a:pPr>
            <a:r>
              <a:rPr dirty="0" sz="1800">
                <a:solidFill>
                  <a:srgbClr val="9D1F33"/>
                </a:solidFill>
                <a:latin typeface="宋体"/>
                <a:cs typeface="宋体"/>
              </a:rPr>
              <a:t>要产生化学反应，不要物理焊接，更不要堆砌</a:t>
            </a:r>
            <a:endParaRPr sz="18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43627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79">
                <a:moveTo>
                  <a:pt x="9144000" y="499871"/>
                </a:moveTo>
                <a:lnTo>
                  <a:pt x="9144000" y="0"/>
                </a:lnTo>
                <a:lnTo>
                  <a:pt x="0" y="0"/>
                </a:lnTo>
                <a:lnTo>
                  <a:pt x="0" y="499871"/>
                </a:lnTo>
                <a:lnTo>
                  <a:pt x="9144000" y="4998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78153" y="93980"/>
            <a:ext cx="2800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七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6622" y="1304389"/>
            <a:ext cx="8177811" cy="753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43127" y="1357883"/>
            <a:ext cx="7929880" cy="64198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7462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375"/>
              </a:spcBef>
              <a:tabLst>
                <a:tab pos="433705" algn="l"/>
              </a:tabLst>
            </a:pPr>
            <a:r>
              <a:rPr dirty="0" sz="1800" b="1">
                <a:latin typeface="微软雅黑"/>
                <a:cs typeface="微软雅黑"/>
              </a:rPr>
              <a:t>1.	</a:t>
            </a:r>
            <a:r>
              <a:rPr dirty="0" sz="1800" spc="-5" b="1">
                <a:latin typeface="微软雅黑"/>
                <a:cs typeface="微软雅黑"/>
              </a:rPr>
              <a:t>专业课程思政的“片段化”和“系统化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6622" y="2156334"/>
            <a:ext cx="8177811" cy="1199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43127" y="2214372"/>
            <a:ext cx="7929880" cy="10795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5049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185"/>
              </a:spcBef>
              <a:tabLst>
                <a:tab pos="433705" algn="l"/>
              </a:tabLst>
            </a:pPr>
            <a:r>
              <a:rPr dirty="0" sz="1800" b="1">
                <a:latin typeface="微软雅黑"/>
                <a:cs typeface="微软雅黑"/>
              </a:rPr>
              <a:t>2.	课程思政的育人目的</a:t>
            </a:r>
            <a:endParaRPr sz="1800">
              <a:latin typeface="微软雅黑"/>
              <a:cs typeface="微软雅黑"/>
            </a:endParaRPr>
          </a:p>
          <a:p>
            <a:pPr marL="43434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33705" algn="l"/>
                <a:tab pos="434340" algn="l"/>
              </a:tabLst>
            </a:pPr>
            <a:r>
              <a:rPr dirty="0" sz="1600" spc="-5">
                <a:latin typeface="微软雅黑"/>
                <a:cs typeface="微软雅黑"/>
              </a:rPr>
              <a:t>使课程思政目标</a:t>
            </a:r>
            <a:r>
              <a:rPr dirty="0" sz="1600" spc="-5">
                <a:solidFill>
                  <a:srgbClr val="FF0000"/>
                </a:solidFill>
                <a:latin typeface="微软雅黑"/>
                <a:cs typeface="微软雅黑"/>
              </a:rPr>
              <a:t>回归生活态度，回</a:t>
            </a:r>
            <a:r>
              <a:rPr dirty="0" sz="1600" spc="5">
                <a:solidFill>
                  <a:srgbClr val="FF0000"/>
                </a:solidFill>
                <a:latin typeface="微软雅黑"/>
                <a:cs typeface="微软雅黑"/>
              </a:rPr>
              <a:t>归</a:t>
            </a:r>
            <a:r>
              <a:rPr dirty="0" sz="1600" spc="-5">
                <a:solidFill>
                  <a:srgbClr val="FF0000"/>
                </a:solidFill>
                <a:latin typeface="微软雅黑"/>
                <a:cs typeface="微软雅黑"/>
              </a:rPr>
              <a:t>“四</a:t>
            </a:r>
            <a:r>
              <a:rPr dirty="0" sz="1600" spc="5">
                <a:solidFill>
                  <a:srgbClr val="FF0000"/>
                </a:solidFill>
                <a:latin typeface="微软雅黑"/>
                <a:cs typeface="微软雅黑"/>
              </a:rPr>
              <a:t>个</a:t>
            </a:r>
            <a:r>
              <a:rPr dirty="0" sz="1600" spc="-5">
                <a:solidFill>
                  <a:srgbClr val="FF0000"/>
                </a:solidFill>
                <a:latin typeface="微软雅黑"/>
                <a:cs typeface="微软雅黑"/>
              </a:rPr>
              <a:t>自信”</a:t>
            </a:r>
            <a:endParaRPr sz="1600">
              <a:latin typeface="微软雅黑"/>
              <a:cs typeface="微软雅黑"/>
            </a:endParaRPr>
          </a:p>
          <a:p>
            <a:pPr marL="464820" indent="-37338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4184" algn="l"/>
                <a:tab pos="464820" algn="l"/>
              </a:tabLst>
            </a:pPr>
            <a:r>
              <a:rPr dirty="0" sz="1600" spc="-10">
                <a:latin typeface="微软雅黑"/>
                <a:cs typeface="微软雅黑"/>
              </a:rPr>
              <a:t>责任与担当，如何做人，如何做事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005578" y="124459"/>
            <a:ext cx="155257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几个问题探索</a:t>
            </a:r>
          </a:p>
        </p:txBody>
      </p:sp>
      <p:sp>
        <p:nvSpPr>
          <p:cNvPr id="15" name="object 15"/>
          <p:cNvSpPr/>
          <p:nvPr/>
        </p:nvSpPr>
        <p:spPr>
          <a:xfrm>
            <a:off x="516622" y="3517231"/>
            <a:ext cx="8177811" cy="833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43127" y="3572255"/>
            <a:ext cx="7929880" cy="71945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14630" rIns="0" bIns="0" rtlCol="0" vert="horz">
            <a:spAutoFit/>
          </a:bodyPr>
          <a:lstStyle/>
          <a:p>
            <a:pPr marL="228600">
              <a:lnSpc>
                <a:spcPct val="100000"/>
              </a:lnSpc>
              <a:spcBef>
                <a:spcPts val="1690"/>
              </a:spcBef>
            </a:pPr>
            <a:r>
              <a:rPr dirty="0" sz="1800" b="1">
                <a:latin typeface="微软雅黑"/>
                <a:cs typeface="微软雅黑"/>
              </a:rPr>
              <a:t>3.</a:t>
            </a:r>
            <a:r>
              <a:rPr dirty="0" sz="1800" spc="-10" b="1">
                <a:latin typeface="微软雅黑"/>
                <a:cs typeface="微软雅黑"/>
              </a:rPr>
              <a:t> </a:t>
            </a:r>
            <a:r>
              <a:rPr dirty="0" sz="1800" b="1">
                <a:latin typeface="微软雅黑"/>
                <a:cs typeface="微软雅黑"/>
              </a:rPr>
              <a:t>教师的引导作用：</a:t>
            </a:r>
            <a:r>
              <a:rPr dirty="0" sz="1600" spc="-5">
                <a:latin typeface="微软雅黑"/>
                <a:cs typeface="微软雅黑"/>
              </a:rPr>
              <a:t>育德意识和育德能力</a:t>
            </a:r>
            <a:endParaRPr sz="16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7773" y="1578355"/>
            <a:ext cx="6181090" cy="0"/>
          </a:xfrm>
          <a:custGeom>
            <a:avLst/>
            <a:gdLst/>
            <a:ahLst/>
            <a:cxnLst/>
            <a:rect l="l" t="t" r="r" b="b"/>
            <a:pathLst>
              <a:path w="6181090" h="0">
                <a:moveTo>
                  <a:pt x="0" y="0"/>
                </a:moveTo>
                <a:lnTo>
                  <a:pt x="6180708" y="0"/>
                </a:lnTo>
              </a:path>
            </a:pathLst>
          </a:custGeom>
          <a:ln w="41655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20774" y="3144773"/>
            <a:ext cx="7024370" cy="5715"/>
          </a:xfrm>
          <a:custGeom>
            <a:avLst/>
            <a:gdLst/>
            <a:ahLst/>
            <a:cxnLst/>
            <a:rect l="l" t="t" r="r" b="b"/>
            <a:pathLst>
              <a:path w="7024370" h="5714">
                <a:moveTo>
                  <a:pt x="0" y="5714"/>
                </a:moveTo>
                <a:lnTo>
                  <a:pt x="7024243" y="0"/>
                </a:lnTo>
              </a:path>
            </a:pathLst>
          </a:custGeom>
          <a:ln w="28956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82" y="1277874"/>
            <a:ext cx="469900" cy="668020"/>
          </a:xfrm>
          <a:custGeom>
            <a:avLst/>
            <a:gdLst/>
            <a:ahLst/>
            <a:cxnLst/>
            <a:rect l="l" t="t" r="r" b="b"/>
            <a:pathLst>
              <a:path w="469900" h="668019">
                <a:moveTo>
                  <a:pt x="0" y="667512"/>
                </a:moveTo>
                <a:lnTo>
                  <a:pt x="469392" y="667512"/>
                </a:lnTo>
                <a:lnTo>
                  <a:pt x="469392" y="0"/>
                </a:lnTo>
                <a:lnTo>
                  <a:pt x="0" y="0"/>
                </a:lnTo>
                <a:lnTo>
                  <a:pt x="0" y="667512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382" y="1277874"/>
            <a:ext cx="469900" cy="668020"/>
          </a:xfrm>
          <a:custGeom>
            <a:avLst/>
            <a:gdLst/>
            <a:ahLst/>
            <a:cxnLst/>
            <a:rect l="l" t="t" r="r" b="b"/>
            <a:pathLst>
              <a:path w="469900" h="668019">
                <a:moveTo>
                  <a:pt x="0" y="667512"/>
                </a:moveTo>
                <a:lnTo>
                  <a:pt x="469392" y="667512"/>
                </a:lnTo>
                <a:lnTo>
                  <a:pt x="469392" y="0"/>
                </a:lnTo>
                <a:lnTo>
                  <a:pt x="0" y="0"/>
                </a:lnTo>
                <a:lnTo>
                  <a:pt x="0" y="667512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19566" y="1277874"/>
            <a:ext cx="425450" cy="2508885"/>
          </a:xfrm>
          <a:custGeom>
            <a:avLst/>
            <a:gdLst/>
            <a:ahLst/>
            <a:cxnLst/>
            <a:rect l="l" t="t" r="r" b="b"/>
            <a:pathLst>
              <a:path w="425450" h="2508885">
                <a:moveTo>
                  <a:pt x="0" y="2508504"/>
                </a:moveTo>
                <a:lnTo>
                  <a:pt x="425196" y="2508504"/>
                </a:lnTo>
                <a:lnTo>
                  <a:pt x="425196" y="0"/>
                </a:lnTo>
                <a:lnTo>
                  <a:pt x="0" y="0"/>
                </a:lnTo>
                <a:lnTo>
                  <a:pt x="0" y="2508504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719566" y="1277874"/>
            <a:ext cx="425450" cy="2508885"/>
          </a:xfrm>
          <a:custGeom>
            <a:avLst/>
            <a:gdLst/>
            <a:ahLst/>
            <a:cxnLst/>
            <a:rect l="l" t="t" r="r" b="b"/>
            <a:pathLst>
              <a:path w="425450" h="2508885">
                <a:moveTo>
                  <a:pt x="0" y="2508504"/>
                </a:moveTo>
                <a:lnTo>
                  <a:pt x="425196" y="2508504"/>
                </a:lnTo>
                <a:lnTo>
                  <a:pt x="425196" y="0"/>
                </a:lnTo>
                <a:lnTo>
                  <a:pt x="0" y="0"/>
                </a:lnTo>
                <a:lnTo>
                  <a:pt x="0" y="2508504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193160" y="2122677"/>
            <a:ext cx="2906395" cy="2411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62610">
              <a:lnSpc>
                <a:spcPct val="100000"/>
              </a:lnSpc>
              <a:spcBef>
                <a:spcPts val="100"/>
              </a:spcBef>
              <a:tabLst>
                <a:tab pos="1703070" algn="l"/>
              </a:tabLst>
            </a:pPr>
            <a:r>
              <a:rPr dirty="0" sz="3600" b="1">
                <a:solidFill>
                  <a:srgbClr val="9D1F33"/>
                </a:solidFill>
                <a:latin typeface="微软雅黑"/>
                <a:cs typeface="微软雅黑"/>
              </a:rPr>
              <a:t>感	谢</a:t>
            </a:r>
            <a:endParaRPr sz="36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  <a:tabLst>
                <a:tab pos="1737360" algn="l"/>
              </a:tabLst>
            </a:pPr>
            <a:r>
              <a:rPr dirty="0" sz="1800" spc="-5" b="1">
                <a:solidFill>
                  <a:srgbClr val="404040"/>
                </a:solidFill>
                <a:latin typeface="微软雅黑"/>
                <a:cs typeface="微软雅黑"/>
              </a:rPr>
              <a:t>上海中医药大</a:t>
            </a:r>
            <a:r>
              <a:rPr dirty="0" sz="1800" b="1">
                <a:solidFill>
                  <a:srgbClr val="404040"/>
                </a:solidFill>
                <a:latin typeface="微软雅黑"/>
                <a:cs typeface="微软雅黑"/>
              </a:rPr>
              <a:t>学</a:t>
            </a:r>
            <a:r>
              <a:rPr dirty="0" sz="1800" b="1">
                <a:solidFill>
                  <a:srgbClr val="404040"/>
                </a:solidFill>
                <a:latin typeface="微软雅黑"/>
                <a:cs typeface="微软雅黑"/>
              </a:rPr>
              <a:t>	</a:t>
            </a:r>
            <a:r>
              <a:rPr dirty="0" sz="1800" spc="-5" b="1">
                <a:solidFill>
                  <a:srgbClr val="404040"/>
                </a:solidFill>
                <a:latin typeface="微软雅黑"/>
                <a:cs typeface="微软雅黑"/>
              </a:rPr>
              <a:t>基础医学院</a:t>
            </a:r>
            <a:endParaRPr sz="1800">
              <a:latin typeface="微软雅黑"/>
              <a:cs typeface="微软雅黑"/>
            </a:endParaRPr>
          </a:p>
          <a:p>
            <a:pPr algn="ctr" marL="95885">
              <a:lnSpc>
                <a:spcPct val="100000"/>
              </a:lnSpc>
              <a:spcBef>
                <a:spcPts val="1345"/>
              </a:spcBef>
            </a:pPr>
            <a:r>
              <a:rPr dirty="0" sz="1600" spc="15" b="1">
                <a:latin typeface="Microsoft JhengHei"/>
                <a:cs typeface="Microsoft JhengHei"/>
              </a:rPr>
              <a:t>张</a:t>
            </a:r>
            <a:r>
              <a:rPr dirty="0" sz="1600" spc="10" b="1">
                <a:latin typeface="Microsoft JhengHei"/>
                <a:cs typeface="Microsoft JhengHei"/>
              </a:rPr>
              <a:t>黎</a:t>
            </a:r>
            <a:r>
              <a:rPr dirty="0" sz="1600" spc="-5" b="1">
                <a:latin typeface="Microsoft JhengHei"/>
                <a:cs typeface="Microsoft JhengHei"/>
              </a:rPr>
              <a:t>声</a:t>
            </a:r>
            <a:endParaRPr sz="1600">
              <a:latin typeface="Microsoft JhengHei"/>
              <a:cs typeface="Microsoft JhengHei"/>
            </a:endParaRPr>
          </a:p>
          <a:p>
            <a:pPr algn="ctr" marL="10160">
              <a:lnSpc>
                <a:spcPct val="100000"/>
              </a:lnSpc>
              <a:spcBef>
                <a:spcPts val="960"/>
              </a:spcBef>
            </a:pPr>
            <a:r>
              <a:rPr dirty="0" sz="1600" spc="-35" b="1">
                <a:latin typeface="Microsoft JhengHei"/>
                <a:cs typeface="Microsoft JhengHei"/>
              </a:rPr>
              <a:t>2018.12.13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02511" y="695070"/>
            <a:ext cx="206184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b="0">
                <a:solidFill>
                  <a:srgbClr val="9D1F33"/>
                </a:solidFill>
                <a:latin typeface="微软雅黑"/>
                <a:cs typeface="微软雅黑"/>
              </a:rPr>
              <a:t>上海建桥学院交流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340" y="942848"/>
            <a:ext cx="32702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1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643627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79">
                <a:moveTo>
                  <a:pt x="9144000" y="499871"/>
                </a:moveTo>
                <a:lnTo>
                  <a:pt x="9144000" y="0"/>
                </a:lnTo>
                <a:lnTo>
                  <a:pt x="0" y="0"/>
                </a:lnTo>
                <a:lnTo>
                  <a:pt x="0" y="499871"/>
                </a:lnTo>
                <a:lnTo>
                  <a:pt x="9144000" y="4998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9777" y="1711426"/>
            <a:ext cx="7959872" cy="2229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4755" y="1780032"/>
            <a:ext cx="7714615" cy="2087880"/>
          </a:xfrm>
          <a:custGeom>
            <a:avLst/>
            <a:gdLst/>
            <a:ahLst/>
            <a:cxnLst/>
            <a:rect l="l" t="t" r="r" b="b"/>
            <a:pathLst>
              <a:path w="7714615" h="2087879">
                <a:moveTo>
                  <a:pt x="0" y="2087880"/>
                </a:moveTo>
                <a:lnTo>
                  <a:pt x="7714488" y="2087880"/>
                </a:lnTo>
                <a:lnTo>
                  <a:pt x="7714488" y="0"/>
                </a:lnTo>
                <a:lnTo>
                  <a:pt x="0" y="0"/>
                </a:lnTo>
                <a:lnTo>
                  <a:pt x="0" y="2087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3983" y="900658"/>
            <a:ext cx="4472940" cy="7315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42187" y="972311"/>
            <a:ext cx="4261485" cy="5930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462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60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引导方式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40685" y="5333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5" y="600456"/>
                </a:lnTo>
                <a:lnTo>
                  <a:pt x="670407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78153" y="93980"/>
            <a:ext cx="2800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七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115180" y="124459"/>
            <a:ext cx="3332479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如何引导学生积极参与</a:t>
            </a:r>
            <a:r>
              <a:rPr dirty="0" sz="2000" spc="-15" b="1">
                <a:solidFill>
                  <a:srgbClr val="FFFFFF"/>
                </a:solidFill>
                <a:latin typeface="微软雅黑"/>
                <a:cs typeface="微软雅黑"/>
              </a:rPr>
              <a:t>和</a:t>
            </a: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体验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3191" y="1832920"/>
            <a:ext cx="6988809" cy="2512060"/>
          </a:xfrm>
          <a:prstGeom prst="rect">
            <a:avLst/>
          </a:prstGeom>
        </p:spPr>
        <p:txBody>
          <a:bodyPr wrap="square" lIns="0" tIns="1657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dirty="0" sz="2000" b="1">
                <a:latin typeface="微软雅黑"/>
                <a:cs typeface="微软雅黑"/>
              </a:rPr>
              <a:t>制度引</a:t>
            </a:r>
            <a:r>
              <a:rPr dirty="0" sz="2000" spc="5" b="1">
                <a:latin typeface="微软雅黑"/>
                <a:cs typeface="微软雅黑"/>
              </a:rPr>
              <a:t>导</a:t>
            </a:r>
            <a:r>
              <a:rPr dirty="0" sz="1800" spc="-5">
                <a:latin typeface="微软雅黑"/>
                <a:cs typeface="微软雅黑"/>
              </a:rPr>
              <a:t>：专业课程的</a:t>
            </a:r>
            <a:r>
              <a:rPr dirty="0" sz="1800">
                <a:latin typeface="微软雅黑"/>
                <a:cs typeface="微软雅黑"/>
              </a:rPr>
              <a:t>专</a:t>
            </a:r>
            <a:r>
              <a:rPr dirty="0" sz="1800" spc="-5">
                <a:latin typeface="微软雅黑"/>
                <a:cs typeface="微软雅黑"/>
              </a:rPr>
              <a:t>有“规矩”，“任务”</a:t>
            </a:r>
            <a:endParaRPr sz="18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00" b="1">
                <a:latin typeface="微软雅黑"/>
                <a:cs typeface="微软雅黑"/>
              </a:rPr>
              <a:t>情景创设</a:t>
            </a:r>
            <a:r>
              <a:rPr dirty="0" sz="2000">
                <a:latin typeface="微软雅黑"/>
                <a:cs typeface="微软雅黑"/>
              </a:rPr>
              <a:t>：</a:t>
            </a:r>
            <a:r>
              <a:rPr dirty="0" sz="1800">
                <a:latin typeface="微软雅黑"/>
                <a:cs typeface="微软雅黑"/>
              </a:rPr>
              <a:t>文化和情感（虚拟的，故事的，教学环境），实践</a:t>
            </a:r>
            <a:endParaRPr sz="18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00" b="1">
                <a:latin typeface="微软雅黑"/>
                <a:cs typeface="微软雅黑"/>
              </a:rPr>
              <a:t>问题</a:t>
            </a:r>
            <a:r>
              <a:rPr dirty="0" sz="2000" spc="5" b="1">
                <a:latin typeface="微软雅黑"/>
                <a:cs typeface="微软雅黑"/>
              </a:rPr>
              <a:t>导</a:t>
            </a:r>
            <a:r>
              <a:rPr dirty="0" sz="2000" b="1">
                <a:latin typeface="微软雅黑"/>
                <a:cs typeface="微软雅黑"/>
              </a:rPr>
              <a:t>向</a:t>
            </a:r>
            <a:r>
              <a:rPr dirty="0" sz="1800" spc="-5">
                <a:latin typeface="微软雅黑"/>
                <a:cs typeface="微软雅黑"/>
              </a:rPr>
              <a:t>：高层次的问题设置（应用性，评价性）</a:t>
            </a:r>
            <a:endParaRPr sz="18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sz="2000" b="1">
                <a:latin typeface="微软雅黑"/>
                <a:cs typeface="微软雅黑"/>
              </a:rPr>
              <a:t>评价导向</a:t>
            </a:r>
            <a:r>
              <a:rPr dirty="0" sz="1800">
                <a:latin typeface="微软雅黑"/>
                <a:cs typeface="微软雅黑"/>
              </a:rPr>
              <a:t>：价值判断与导向，思维，情感，“</a:t>
            </a:r>
            <a:r>
              <a:rPr dirty="0" sz="1800" b="1">
                <a:solidFill>
                  <a:srgbClr val="FF0000"/>
                </a:solidFill>
                <a:latin typeface="微软雅黑"/>
                <a:cs typeface="微软雅黑"/>
              </a:rPr>
              <a:t>术、道、德</a:t>
            </a:r>
            <a:r>
              <a:rPr dirty="0" sz="1800">
                <a:latin typeface="微软雅黑"/>
                <a:cs typeface="微软雅黑"/>
              </a:rPr>
              <a:t>”因素，等</a:t>
            </a:r>
            <a:endParaRPr sz="18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>
              <a:latin typeface="Times New Roman"/>
              <a:cs typeface="Times New Roman"/>
            </a:endParaRPr>
          </a:p>
          <a:p>
            <a:pPr algn="ctr" marL="250825">
              <a:lnSpc>
                <a:spcPct val="100000"/>
              </a:lnSpc>
            </a:pPr>
            <a:r>
              <a:rPr dirty="0" sz="2000">
                <a:solidFill>
                  <a:srgbClr val="9D1F33"/>
                </a:solidFill>
                <a:latin typeface="宋体"/>
                <a:cs typeface="宋体"/>
              </a:rPr>
              <a:t>教师的</a:t>
            </a:r>
            <a:r>
              <a:rPr dirty="0" sz="2000" spc="-15">
                <a:solidFill>
                  <a:srgbClr val="9D1F33"/>
                </a:solidFill>
                <a:latin typeface="宋体"/>
                <a:cs typeface="宋体"/>
              </a:rPr>
              <a:t>引</a:t>
            </a:r>
            <a:r>
              <a:rPr dirty="0" sz="2000">
                <a:solidFill>
                  <a:srgbClr val="9D1F33"/>
                </a:solidFill>
                <a:latin typeface="宋体"/>
                <a:cs typeface="宋体"/>
              </a:rPr>
              <a:t>导</a:t>
            </a:r>
            <a:r>
              <a:rPr dirty="0" sz="2000" spc="-15">
                <a:solidFill>
                  <a:srgbClr val="9D1F33"/>
                </a:solidFill>
                <a:latin typeface="宋体"/>
                <a:cs typeface="宋体"/>
              </a:rPr>
              <a:t>是</a:t>
            </a:r>
            <a:r>
              <a:rPr dirty="0" sz="2000">
                <a:solidFill>
                  <a:srgbClr val="9D1F33"/>
                </a:solidFill>
                <a:latin typeface="宋体"/>
                <a:cs typeface="宋体"/>
              </a:rPr>
              <a:t>促进学</a:t>
            </a:r>
            <a:r>
              <a:rPr dirty="0" sz="2000" spc="-15">
                <a:solidFill>
                  <a:srgbClr val="9D1F33"/>
                </a:solidFill>
                <a:latin typeface="宋体"/>
                <a:cs typeface="宋体"/>
              </a:rPr>
              <a:t>生</a:t>
            </a:r>
            <a:r>
              <a:rPr dirty="0" sz="2000">
                <a:solidFill>
                  <a:srgbClr val="9D1F33"/>
                </a:solidFill>
                <a:latin typeface="宋体"/>
                <a:cs typeface="宋体"/>
              </a:rPr>
              <a:t>积</a:t>
            </a:r>
            <a:r>
              <a:rPr dirty="0" sz="2000" spc="-15">
                <a:solidFill>
                  <a:srgbClr val="9D1F33"/>
                </a:solidFill>
                <a:latin typeface="宋体"/>
                <a:cs typeface="宋体"/>
              </a:rPr>
              <a:t>极</a:t>
            </a:r>
            <a:r>
              <a:rPr dirty="0" sz="2000">
                <a:solidFill>
                  <a:srgbClr val="9D1F33"/>
                </a:solidFill>
                <a:latin typeface="宋体"/>
                <a:cs typeface="宋体"/>
              </a:rPr>
              <a:t>参与的</a:t>
            </a:r>
            <a:r>
              <a:rPr dirty="0" sz="2000" spc="-15">
                <a:solidFill>
                  <a:srgbClr val="9D1F33"/>
                </a:solidFill>
                <a:latin typeface="宋体"/>
                <a:cs typeface="宋体"/>
              </a:rPr>
              <a:t>关</a:t>
            </a:r>
            <a:r>
              <a:rPr dirty="0" sz="2000">
                <a:solidFill>
                  <a:srgbClr val="9D1F33"/>
                </a:solidFill>
                <a:latin typeface="宋体"/>
                <a:cs typeface="宋体"/>
              </a:rPr>
              <a:t>键</a:t>
            </a:r>
            <a:r>
              <a:rPr dirty="0" sz="2000" spc="-15">
                <a:solidFill>
                  <a:srgbClr val="9D1F33"/>
                </a:solidFill>
                <a:latin typeface="宋体"/>
                <a:cs typeface="宋体"/>
              </a:rPr>
              <a:t>环</a:t>
            </a:r>
            <a:r>
              <a:rPr dirty="0" sz="2000">
                <a:solidFill>
                  <a:srgbClr val="9D1F33"/>
                </a:solidFill>
                <a:latin typeface="宋体"/>
                <a:cs typeface="宋体"/>
              </a:rPr>
              <a:t>节</a:t>
            </a:r>
            <a:endParaRPr sz="20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340" y="942848"/>
            <a:ext cx="32702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2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643627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79">
                <a:moveTo>
                  <a:pt x="9144000" y="499871"/>
                </a:moveTo>
                <a:lnTo>
                  <a:pt x="9144000" y="0"/>
                </a:lnTo>
                <a:lnTo>
                  <a:pt x="0" y="0"/>
                </a:lnTo>
                <a:lnTo>
                  <a:pt x="0" y="499871"/>
                </a:lnTo>
                <a:lnTo>
                  <a:pt x="9144000" y="4998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46705" y="3431930"/>
            <a:ext cx="3991610" cy="91821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2000" spc="5">
                <a:latin typeface="微软雅黑"/>
                <a:cs typeface="微软雅黑"/>
              </a:rPr>
              <a:t>教师的影响力与引导的</a:t>
            </a:r>
            <a:r>
              <a:rPr dirty="0" sz="2000" spc="-10">
                <a:latin typeface="微软雅黑"/>
                <a:cs typeface="微软雅黑"/>
              </a:rPr>
              <a:t>效</a:t>
            </a:r>
            <a:r>
              <a:rPr dirty="0" sz="2000" spc="5">
                <a:latin typeface="微软雅黑"/>
                <a:cs typeface="微软雅黑"/>
              </a:rPr>
              <a:t>果</a:t>
            </a:r>
            <a:endParaRPr sz="2000">
              <a:latin typeface="微软雅黑"/>
              <a:cs typeface="微软雅黑"/>
            </a:endParaRPr>
          </a:p>
          <a:p>
            <a:pPr marL="320675" indent="-30861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320675" algn="l"/>
                <a:tab pos="321310" algn="l"/>
              </a:tabLst>
            </a:pPr>
            <a:r>
              <a:rPr dirty="0" sz="1800">
                <a:solidFill>
                  <a:srgbClr val="C00000"/>
                </a:solidFill>
                <a:latin typeface="宋体"/>
                <a:cs typeface="宋体"/>
              </a:rPr>
              <a:t>教师的育德意识、能力、经验，素养</a:t>
            </a:r>
            <a:endParaRPr sz="1800">
              <a:latin typeface="宋体"/>
              <a:cs typeface="宋体"/>
            </a:endParaRPr>
          </a:p>
          <a:p>
            <a:pPr marL="320675" indent="-308610">
              <a:lnSpc>
                <a:spcPct val="100000"/>
              </a:lnSpc>
              <a:buFont typeface="Arial"/>
              <a:buChar char="•"/>
              <a:tabLst>
                <a:tab pos="320675" algn="l"/>
                <a:tab pos="321310" algn="l"/>
              </a:tabLst>
            </a:pPr>
            <a:r>
              <a:rPr dirty="0" sz="1800">
                <a:solidFill>
                  <a:srgbClr val="C00000"/>
                </a:solidFill>
                <a:latin typeface="宋体"/>
                <a:cs typeface="宋体"/>
              </a:rPr>
              <a:t>教师本人在学生心目中的影响力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5648" y="1938402"/>
            <a:ext cx="7231387" cy="1199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43000" y="1996439"/>
            <a:ext cx="7001509" cy="10795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9113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505"/>
              </a:spcBef>
            </a:pPr>
            <a:r>
              <a:rPr dirty="0" sz="2000">
                <a:latin typeface="微软雅黑"/>
                <a:cs typeface="微软雅黑"/>
              </a:rPr>
              <a:t>执行性引导</a:t>
            </a:r>
            <a:r>
              <a:rPr dirty="0" sz="2000" spc="-5">
                <a:latin typeface="微软雅黑"/>
                <a:cs typeface="微软雅黑"/>
              </a:rPr>
              <a:t>（</a:t>
            </a:r>
            <a:r>
              <a:rPr dirty="0" sz="2000">
                <a:latin typeface="宋体"/>
                <a:cs typeface="宋体"/>
              </a:rPr>
              <a:t>指令与</a:t>
            </a:r>
            <a:r>
              <a:rPr dirty="0" sz="2000" spc="-5">
                <a:latin typeface="宋体"/>
                <a:cs typeface="宋体"/>
              </a:rPr>
              <a:t>过</a:t>
            </a:r>
            <a:r>
              <a:rPr dirty="0" sz="2000" spc="-15">
                <a:latin typeface="宋体"/>
                <a:cs typeface="宋体"/>
              </a:rPr>
              <a:t>程</a:t>
            </a:r>
            <a:r>
              <a:rPr dirty="0" sz="1800">
                <a:latin typeface="微软雅黑"/>
                <a:cs typeface="微软雅黑"/>
              </a:rPr>
              <a:t>）：“去做”和“如何做”</a:t>
            </a:r>
            <a:endParaRPr sz="1800">
              <a:latin typeface="微软雅黑"/>
              <a:cs typeface="微软雅黑"/>
            </a:endParaRPr>
          </a:p>
          <a:p>
            <a:pPr marL="91440">
              <a:lnSpc>
                <a:spcPct val="100000"/>
              </a:lnSpc>
              <a:spcBef>
                <a:spcPts val="600"/>
              </a:spcBef>
              <a:tabLst>
                <a:tab pos="3479800" algn="l"/>
              </a:tabLst>
            </a:pPr>
            <a:r>
              <a:rPr dirty="0" sz="2000">
                <a:latin typeface="微软雅黑"/>
                <a:cs typeface="微软雅黑"/>
              </a:rPr>
              <a:t>价值性引导</a:t>
            </a:r>
            <a:r>
              <a:rPr dirty="0" sz="2000" spc="-5">
                <a:latin typeface="微软雅黑"/>
                <a:cs typeface="微软雅黑"/>
              </a:rPr>
              <a:t>（</a:t>
            </a:r>
            <a:r>
              <a:rPr dirty="0" sz="2000">
                <a:latin typeface="宋体"/>
                <a:cs typeface="宋体"/>
              </a:rPr>
              <a:t>揭示与</a:t>
            </a:r>
            <a:r>
              <a:rPr dirty="0" sz="2000" spc="-5">
                <a:latin typeface="宋体"/>
                <a:cs typeface="宋体"/>
              </a:rPr>
              <a:t>升</a:t>
            </a:r>
            <a:r>
              <a:rPr dirty="0" sz="2000" spc="-15">
                <a:latin typeface="宋体"/>
                <a:cs typeface="宋体"/>
              </a:rPr>
              <a:t>华</a:t>
            </a:r>
            <a:r>
              <a:rPr dirty="0" sz="1800">
                <a:latin typeface="微软雅黑"/>
                <a:cs typeface="微软雅黑"/>
              </a:rPr>
              <a:t>）：	广度、深</a:t>
            </a:r>
            <a:r>
              <a:rPr dirty="0" sz="1800" spc="-10">
                <a:latin typeface="微软雅黑"/>
                <a:cs typeface="微软雅黑"/>
              </a:rPr>
              <a:t>度</a:t>
            </a:r>
            <a:r>
              <a:rPr dirty="0" sz="1800">
                <a:latin typeface="微软雅黑"/>
                <a:cs typeface="微软雅黑"/>
              </a:rPr>
              <a:t>、价值观引导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3983" y="900658"/>
            <a:ext cx="4472940" cy="7315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42187" y="972311"/>
            <a:ext cx="4261485" cy="5930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462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60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引导类型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40685" y="5333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5" y="600456"/>
                </a:lnTo>
                <a:lnTo>
                  <a:pt x="670407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78153" y="93980"/>
            <a:ext cx="2800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七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115180" y="124459"/>
            <a:ext cx="3332479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如何引导学生积极参与</a:t>
            </a:r>
            <a:r>
              <a:rPr dirty="0" sz="2000" spc="-15" b="1">
                <a:solidFill>
                  <a:srgbClr val="FFFFFF"/>
                </a:solidFill>
                <a:latin typeface="微软雅黑"/>
                <a:cs typeface="微软雅黑"/>
              </a:rPr>
              <a:t>和</a:t>
            </a: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体验</a:t>
            </a:r>
            <a:endParaRPr sz="2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7" y="844296"/>
            <a:ext cx="631190" cy="591820"/>
          </a:xfrm>
          <a:custGeom>
            <a:avLst/>
            <a:gdLst/>
            <a:ahLst/>
            <a:cxnLst/>
            <a:rect l="l" t="t" r="r" b="b"/>
            <a:pathLst>
              <a:path w="631190" h="591819">
                <a:moveTo>
                  <a:pt x="0" y="591312"/>
                </a:moveTo>
                <a:lnTo>
                  <a:pt x="630936" y="591312"/>
                </a:lnTo>
                <a:lnTo>
                  <a:pt x="630936" y="0"/>
                </a:lnTo>
                <a:lnTo>
                  <a:pt x="0" y="0"/>
                </a:lnTo>
                <a:lnTo>
                  <a:pt x="0" y="591312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1340" y="813561"/>
            <a:ext cx="32702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1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5508" y="772693"/>
            <a:ext cx="4255008" cy="7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42187" y="844296"/>
            <a:ext cx="4046220" cy="59182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33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0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评价的对象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643627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79">
                <a:moveTo>
                  <a:pt x="9144000" y="499871"/>
                </a:moveTo>
                <a:lnTo>
                  <a:pt x="9144000" y="0"/>
                </a:lnTo>
                <a:lnTo>
                  <a:pt x="0" y="0"/>
                </a:lnTo>
                <a:lnTo>
                  <a:pt x="0" y="499871"/>
                </a:lnTo>
                <a:lnTo>
                  <a:pt x="9144000" y="4998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6733" y="1647358"/>
            <a:ext cx="8034541" cy="1265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11708" y="1706879"/>
            <a:ext cx="7789545" cy="115062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54940" rIns="0" bIns="0" rtlCol="0" vert="horz">
            <a:spAutoFit/>
          </a:bodyPr>
          <a:lstStyle/>
          <a:p>
            <a:pPr marL="774700">
              <a:lnSpc>
                <a:spcPct val="100000"/>
              </a:lnSpc>
              <a:spcBef>
                <a:spcPts val="1220"/>
              </a:spcBef>
            </a:pPr>
            <a:r>
              <a:rPr dirty="0" sz="1800" b="1">
                <a:latin typeface="微软雅黑"/>
                <a:cs typeface="微软雅黑"/>
              </a:rPr>
              <a:t>对学生的评价</a:t>
            </a:r>
            <a:endParaRPr sz="1800">
              <a:latin typeface="微软雅黑"/>
              <a:cs typeface="微软雅黑"/>
            </a:endParaRPr>
          </a:p>
          <a:p>
            <a:pPr marL="443865" indent="-353060">
              <a:lnSpc>
                <a:spcPct val="100000"/>
              </a:lnSpc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dirty="0" sz="1800">
                <a:latin typeface="微软雅黑"/>
                <a:cs typeface="微软雅黑"/>
              </a:rPr>
              <a:t>对学生回答问题、评价问题的情况给予评价</a:t>
            </a:r>
            <a:endParaRPr sz="1800">
              <a:latin typeface="微软雅黑"/>
              <a:cs typeface="微软雅黑"/>
            </a:endParaRPr>
          </a:p>
          <a:p>
            <a:pPr marL="464820" indent="-374015">
              <a:lnSpc>
                <a:spcPct val="100000"/>
              </a:lnSpc>
              <a:buSzPct val="88888"/>
              <a:buFont typeface="Arial"/>
              <a:buChar char="•"/>
              <a:tabLst>
                <a:tab pos="464820" algn="l"/>
                <a:tab pos="465455" algn="l"/>
              </a:tabLst>
            </a:pPr>
            <a:r>
              <a:rPr dirty="0" sz="1800" spc="-5">
                <a:latin typeface="微软雅黑"/>
                <a:cs typeface="微软雅黑"/>
              </a:rPr>
              <a:t>对学生思政收获的评价（讨论的贡献度，思维、逻辑、观点输出等）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40685" y="5333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5" y="600456"/>
                </a:lnTo>
                <a:lnTo>
                  <a:pt x="670407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78153" y="93980"/>
            <a:ext cx="2800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八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005578" y="124459"/>
            <a:ext cx="155257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如何进行评价</a:t>
            </a:r>
          </a:p>
        </p:txBody>
      </p:sp>
      <p:sp>
        <p:nvSpPr>
          <p:cNvPr id="18" name="object 18"/>
          <p:cNvSpPr/>
          <p:nvPr/>
        </p:nvSpPr>
        <p:spPr>
          <a:xfrm>
            <a:off x="589774" y="3014377"/>
            <a:ext cx="8022363" cy="1263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14755" y="3072383"/>
            <a:ext cx="7777480" cy="11430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14300" rIns="0" bIns="0" rtlCol="0" vert="horz">
            <a:spAutoFit/>
          </a:bodyPr>
          <a:lstStyle/>
          <a:p>
            <a:pPr marL="704850">
              <a:lnSpc>
                <a:spcPct val="100000"/>
              </a:lnSpc>
              <a:spcBef>
                <a:spcPts val="900"/>
              </a:spcBef>
            </a:pPr>
            <a:r>
              <a:rPr dirty="0" sz="1800" b="1">
                <a:latin typeface="微软雅黑"/>
                <a:cs typeface="微软雅黑"/>
              </a:rPr>
              <a:t>对“课题”的评价</a:t>
            </a:r>
            <a:endParaRPr sz="1800">
              <a:latin typeface="微软雅黑"/>
              <a:cs typeface="微软雅黑"/>
            </a:endParaRPr>
          </a:p>
          <a:p>
            <a:pPr marL="374015" indent="-28384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374015" algn="l"/>
                <a:tab pos="374650" algn="l"/>
              </a:tabLst>
            </a:pPr>
            <a:r>
              <a:rPr dirty="0" sz="1800">
                <a:latin typeface="微软雅黑"/>
                <a:cs typeface="微软雅黑"/>
              </a:rPr>
              <a:t>课题及其思政目标完成情况</a:t>
            </a:r>
            <a:r>
              <a:rPr dirty="0" sz="1800" spc="-5">
                <a:latin typeface="微软雅黑"/>
                <a:cs typeface="微软雅黑"/>
              </a:rPr>
              <a:t>——</a:t>
            </a:r>
            <a:r>
              <a:rPr dirty="0" sz="1800">
                <a:solidFill>
                  <a:srgbClr val="FF0000"/>
                </a:solidFill>
                <a:latin typeface="微软雅黑"/>
                <a:cs typeface="微软雅黑"/>
              </a:rPr>
              <a:t>相关资料</a:t>
            </a:r>
            <a:endParaRPr sz="1800">
              <a:latin typeface="微软雅黑"/>
              <a:cs typeface="微软雅黑"/>
            </a:endParaRPr>
          </a:p>
          <a:p>
            <a:pPr marL="374015" indent="-28384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374015" algn="l"/>
                <a:tab pos="374650" algn="l"/>
              </a:tabLst>
            </a:pPr>
            <a:r>
              <a:rPr dirty="0" sz="1800">
                <a:latin typeface="微软雅黑"/>
                <a:cs typeface="微软雅黑"/>
              </a:rPr>
              <a:t>资料获取和积累的敏锐性、及时性和</a:t>
            </a:r>
            <a:r>
              <a:rPr dirty="0" sz="1800">
                <a:solidFill>
                  <a:srgbClr val="FF0000"/>
                </a:solidFill>
                <a:latin typeface="微软雅黑"/>
                <a:cs typeface="微软雅黑"/>
              </a:rPr>
              <a:t>客观性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7" y="844296"/>
            <a:ext cx="631190" cy="591820"/>
          </a:xfrm>
          <a:custGeom>
            <a:avLst/>
            <a:gdLst/>
            <a:ahLst/>
            <a:cxnLst/>
            <a:rect l="l" t="t" r="r" b="b"/>
            <a:pathLst>
              <a:path w="631190" h="591819">
                <a:moveTo>
                  <a:pt x="0" y="591312"/>
                </a:moveTo>
                <a:lnTo>
                  <a:pt x="630936" y="591312"/>
                </a:lnTo>
                <a:lnTo>
                  <a:pt x="630936" y="0"/>
                </a:lnTo>
                <a:lnTo>
                  <a:pt x="0" y="0"/>
                </a:lnTo>
                <a:lnTo>
                  <a:pt x="0" y="591312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1340" y="813561"/>
            <a:ext cx="32702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2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5508" y="772693"/>
            <a:ext cx="4255008" cy="7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42187" y="844296"/>
            <a:ext cx="4046220" cy="59182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33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0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评价的方法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643627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79">
                <a:moveTo>
                  <a:pt x="9144000" y="499871"/>
                </a:moveTo>
                <a:lnTo>
                  <a:pt x="9144000" y="0"/>
                </a:lnTo>
                <a:lnTo>
                  <a:pt x="0" y="0"/>
                </a:lnTo>
                <a:lnTo>
                  <a:pt x="0" y="499871"/>
                </a:lnTo>
                <a:lnTo>
                  <a:pt x="9144000" y="4998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40685" y="5333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5" y="600456"/>
                </a:lnTo>
                <a:lnTo>
                  <a:pt x="670407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78153" y="93980"/>
            <a:ext cx="2800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八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005578" y="124459"/>
            <a:ext cx="155257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如何进行评价</a:t>
            </a:r>
          </a:p>
        </p:txBody>
      </p:sp>
      <p:sp>
        <p:nvSpPr>
          <p:cNvPr id="16" name="object 16"/>
          <p:cNvSpPr/>
          <p:nvPr/>
        </p:nvSpPr>
        <p:spPr>
          <a:xfrm>
            <a:off x="499872" y="1495044"/>
            <a:ext cx="8058911" cy="1149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43127" y="1571244"/>
            <a:ext cx="7777480" cy="100139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80010" rIns="0" bIns="0" rtlCol="0" vert="horz">
            <a:spAutoFit/>
          </a:bodyPr>
          <a:lstStyle/>
          <a:p>
            <a:pPr marL="636905">
              <a:lnSpc>
                <a:spcPct val="100000"/>
              </a:lnSpc>
              <a:spcBef>
                <a:spcPts val="630"/>
              </a:spcBef>
            </a:pPr>
            <a:r>
              <a:rPr dirty="0" sz="1800" b="1">
                <a:latin typeface="微软雅黑"/>
                <a:cs typeface="微软雅黑"/>
              </a:rPr>
              <a:t>量化评价</a:t>
            </a:r>
            <a:endParaRPr sz="1800">
              <a:latin typeface="微软雅黑"/>
              <a:cs typeface="微软雅黑"/>
            </a:endParaRPr>
          </a:p>
          <a:p>
            <a:pPr marL="307340" indent="-216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07340" algn="l"/>
                <a:tab pos="307975" algn="l"/>
              </a:tabLst>
            </a:pPr>
            <a:r>
              <a:rPr dirty="0" sz="1800">
                <a:latin typeface="微软雅黑"/>
                <a:cs typeface="微软雅黑"/>
              </a:rPr>
              <a:t>对学生的“道德”本身和程度进行“量化评价”的问题</a:t>
            </a:r>
            <a:endParaRPr sz="1800">
              <a:latin typeface="微软雅黑"/>
              <a:cs typeface="微软雅黑"/>
            </a:endParaRPr>
          </a:p>
          <a:p>
            <a:pPr marL="307340" indent="-216535">
              <a:lnSpc>
                <a:spcPct val="100000"/>
              </a:lnSpc>
              <a:buFont typeface="Arial"/>
              <a:buChar char="•"/>
              <a:tabLst>
                <a:tab pos="307340" algn="l"/>
                <a:tab pos="307975" algn="l"/>
              </a:tabLst>
            </a:pPr>
            <a:r>
              <a:rPr dirty="0" sz="1800">
                <a:latin typeface="微软雅黑"/>
                <a:cs typeface="微软雅黑"/>
              </a:rPr>
              <a:t>用科学的统计方法，不是简单的算术描述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99872" y="2638044"/>
            <a:ext cx="8058911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43127" y="2714244"/>
            <a:ext cx="7777480" cy="107188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16205" rIns="0" bIns="0" rtlCol="0" vert="horz">
            <a:spAutoFit/>
          </a:bodyPr>
          <a:lstStyle/>
          <a:p>
            <a:pPr marL="636905">
              <a:lnSpc>
                <a:spcPct val="100000"/>
              </a:lnSpc>
              <a:spcBef>
                <a:spcPts val="915"/>
              </a:spcBef>
            </a:pPr>
            <a:r>
              <a:rPr dirty="0" sz="1800" b="1">
                <a:latin typeface="微软雅黑"/>
                <a:cs typeface="微软雅黑"/>
              </a:rPr>
              <a:t>质性评价</a:t>
            </a:r>
            <a:endParaRPr sz="1800">
              <a:latin typeface="微软雅黑"/>
              <a:cs typeface="微软雅黑"/>
            </a:endParaRPr>
          </a:p>
          <a:p>
            <a:pPr marL="307340" indent="-216535">
              <a:lnSpc>
                <a:spcPct val="100000"/>
              </a:lnSpc>
              <a:buFont typeface="Arial"/>
              <a:buChar char="•"/>
              <a:tabLst>
                <a:tab pos="307340" algn="l"/>
                <a:tab pos="307975" algn="l"/>
              </a:tabLst>
            </a:pPr>
            <a:r>
              <a:rPr dirty="0" sz="1800">
                <a:latin typeface="微软雅黑"/>
                <a:cs typeface="微软雅黑"/>
              </a:rPr>
              <a:t>是一种很好很实用的评价技术。</a:t>
            </a:r>
            <a:endParaRPr sz="1800">
              <a:latin typeface="微软雅黑"/>
              <a:cs typeface="微软雅黑"/>
            </a:endParaRPr>
          </a:p>
          <a:p>
            <a:pPr marL="307340" indent="-216535">
              <a:lnSpc>
                <a:spcPct val="100000"/>
              </a:lnSpc>
              <a:buFont typeface="Arial"/>
              <a:buChar char="•"/>
              <a:tabLst>
                <a:tab pos="307340" algn="l"/>
                <a:tab pos="307975" algn="l"/>
              </a:tabLst>
            </a:pPr>
            <a:r>
              <a:rPr dirty="0" sz="1800" spc="-5">
                <a:latin typeface="微软雅黑"/>
                <a:cs typeface="微软雅黑"/>
              </a:rPr>
              <a:t>但要注意其必须的技术性环节。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8146" y="3876925"/>
            <a:ext cx="8022363" cy="6082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43127" y="3928871"/>
            <a:ext cx="7777480" cy="50038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04775" rIns="0" bIns="0" rtlCol="0" vert="horz">
            <a:spAutoFit/>
          </a:bodyPr>
          <a:lstStyle/>
          <a:p>
            <a:pPr marL="501015">
              <a:lnSpc>
                <a:spcPct val="100000"/>
              </a:lnSpc>
              <a:spcBef>
                <a:spcPts val="825"/>
              </a:spcBef>
            </a:pPr>
            <a:r>
              <a:rPr dirty="0" sz="1800" b="1">
                <a:latin typeface="微软雅黑"/>
                <a:cs typeface="微软雅黑"/>
              </a:rPr>
              <a:t>行为学观察</a:t>
            </a:r>
            <a:r>
              <a:rPr dirty="0" sz="1800">
                <a:latin typeface="微软雅黑"/>
                <a:cs typeface="微软雅黑"/>
              </a:rPr>
              <a:t>与描述（观察指标设定，典型案例的分析）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7" y="844296"/>
            <a:ext cx="631190" cy="591820"/>
          </a:xfrm>
          <a:custGeom>
            <a:avLst/>
            <a:gdLst/>
            <a:ahLst/>
            <a:cxnLst/>
            <a:rect l="l" t="t" r="r" b="b"/>
            <a:pathLst>
              <a:path w="631190" h="591819">
                <a:moveTo>
                  <a:pt x="0" y="591312"/>
                </a:moveTo>
                <a:lnTo>
                  <a:pt x="630936" y="591312"/>
                </a:lnTo>
                <a:lnTo>
                  <a:pt x="630936" y="0"/>
                </a:lnTo>
                <a:lnTo>
                  <a:pt x="0" y="0"/>
                </a:lnTo>
                <a:lnTo>
                  <a:pt x="0" y="591312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1340" y="813561"/>
            <a:ext cx="32702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3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5508" y="772693"/>
            <a:ext cx="4255008" cy="7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42187" y="844296"/>
            <a:ext cx="4046220" cy="59182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33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0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研究</a:t>
            </a:r>
            <a:r>
              <a:rPr dirty="0" sz="2000" spc="-5" b="1">
                <a:solidFill>
                  <a:srgbClr val="9D1F33"/>
                </a:solidFill>
                <a:latin typeface="微软雅黑"/>
                <a:cs typeface="微软雅黑"/>
              </a:rPr>
              <a:t>和</a:t>
            </a: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评价资料来源及</a:t>
            </a:r>
            <a:r>
              <a:rPr dirty="0" sz="2000" spc="-15" b="1">
                <a:solidFill>
                  <a:srgbClr val="9D1F33"/>
                </a:solidFill>
                <a:latin typeface="微软雅黑"/>
                <a:cs typeface="微软雅黑"/>
              </a:rPr>
              <a:t>问</a:t>
            </a: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题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643627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79">
                <a:moveTo>
                  <a:pt x="9144000" y="499871"/>
                </a:moveTo>
                <a:lnTo>
                  <a:pt x="9144000" y="0"/>
                </a:lnTo>
                <a:lnTo>
                  <a:pt x="0" y="0"/>
                </a:lnTo>
                <a:lnTo>
                  <a:pt x="0" y="499871"/>
                </a:lnTo>
                <a:lnTo>
                  <a:pt x="9144000" y="4998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40685" y="5333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5" y="600456"/>
                </a:lnTo>
                <a:lnTo>
                  <a:pt x="670407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78153" y="93980"/>
            <a:ext cx="2800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八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005578" y="124459"/>
            <a:ext cx="155257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如何进行评价</a:t>
            </a:r>
          </a:p>
        </p:txBody>
      </p:sp>
      <p:sp>
        <p:nvSpPr>
          <p:cNvPr id="16" name="object 16"/>
          <p:cNvSpPr/>
          <p:nvPr/>
        </p:nvSpPr>
        <p:spPr>
          <a:xfrm>
            <a:off x="518146" y="1933884"/>
            <a:ext cx="8022363" cy="1921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43127" y="1999488"/>
            <a:ext cx="7777480" cy="178625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20345" rIns="0" bIns="0" rtlCol="0" vert="horz">
            <a:spAutoFit/>
          </a:bodyPr>
          <a:lstStyle/>
          <a:p>
            <a:pPr marL="443230" indent="-352425">
              <a:lnSpc>
                <a:spcPct val="100000"/>
              </a:lnSpc>
              <a:spcBef>
                <a:spcPts val="1735"/>
              </a:spcBef>
              <a:buFont typeface="Arial"/>
              <a:buChar char="•"/>
              <a:tabLst>
                <a:tab pos="443230" algn="l"/>
                <a:tab pos="443865" algn="l"/>
              </a:tabLst>
            </a:pPr>
            <a:r>
              <a:rPr dirty="0" sz="1800" spc="-5" b="1">
                <a:latin typeface="微软雅黑"/>
                <a:cs typeface="微软雅黑"/>
              </a:rPr>
              <a:t>学生的心得体会</a:t>
            </a:r>
            <a:r>
              <a:rPr dirty="0" sz="1800" spc="-5">
                <a:latin typeface="微软雅黑"/>
                <a:cs typeface="微软雅黑"/>
              </a:rPr>
              <a:t>：多为</a:t>
            </a:r>
            <a:r>
              <a:rPr dirty="0" sz="1800" spc="-5">
                <a:solidFill>
                  <a:srgbClr val="FF0000"/>
                </a:solidFill>
                <a:latin typeface="微软雅黑"/>
                <a:cs typeface="微软雅黑"/>
              </a:rPr>
              <a:t>任务</a:t>
            </a:r>
            <a:r>
              <a:rPr dirty="0" sz="1800">
                <a:solidFill>
                  <a:srgbClr val="FF0000"/>
                </a:solidFill>
                <a:latin typeface="微软雅黑"/>
                <a:cs typeface="微软雅黑"/>
              </a:rPr>
              <a:t>性</a:t>
            </a:r>
            <a:r>
              <a:rPr dirty="0" sz="1800" spc="-5">
                <a:latin typeface="微软雅黑"/>
                <a:cs typeface="微软雅黑"/>
              </a:rPr>
              <a:t>的。（资料的客观性）</a:t>
            </a:r>
            <a:endParaRPr sz="1800">
              <a:latin typeface="微软雅黑"/>
              <a:cs typeface="微软雅黑"/>
            </a:endParaRPr>
          </a:p>
          <a:p>
            <a:pPr marL="443230" indent="-352425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443230" algn="l"/>
                <a:tab pos="443865" algn="l"/>
              </a:tabLst>
            </a:pPr>
            <a:r>
              <a:rPr dirty="0" sz="1800" b="1">
                <a:latin typeface="微软雅黑"/>
                <a:cs typeface="微软雅黑"/>
              </a:rPr>
              <a:t>教学过程的记录：</a:t>
            </a:r>
            <a:r>
              <a:rPr dirty="0" sz="1800">
                <a:latin typeface="微软雅黑"/>
                <a:cs typeface="微软雅黑"/>
              </a:rPr>
              <a:t>敏锐度和及时性。</a:t>
            </a:r>
            <a:endParaRPr sz="1800">
              <a:latin typeface="微软雅黑"/>
              <a:cs typeface="微软雅黑"/>
            </a:endParaRPr>
          </a:p>
          <a:p>
            <a:pPr marL="443230" indent="-352425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443230" algn="l"/>
                <a:tab pos="443865" algn="l"/>
              </a:tabLst>
            </a:pPr>
            <a:r>
              <a:rPr dirty="0" sz="1800" b="1">
                <a:latin typeface="微软雅黑"/>
                <a:cs typeface="微软雅黑"/>
              </a:rPr>
              <a:t>问卷和量表</a:t>
            </a:r>
            <a:r>
              <a:rPr dirty="0" sz="1800">
                <a:latin typeface="微软雅黑"/>
                <a:cs typeface="微软雅黑"/>
              </a:rPr>
              <a:t>：设计时存在比较明显的</a:t>
            </a:r>
            <a:r>
              <a:rPr dirty="0" sz="1800">
                <a:solidFill>
                  <a:srgbClr val="FF0000"/>
                </a:solidFill>
                <a:latin typeface="微软雅黑"/>
                <a:cs typeface="微软雅黑"/>
              </a:rPr>
              <a:t>价值取向</a:t>
            </a:r>
            <a:r>
              <a:rPr dirty="0" sz="1800">
                <a:latin typeface="微软雅黑"/>
                <a:cs typeface="微软雅黑"/>
              </a:rPr>
              <a:t>，非中性的。</a:t>
            </a:r>
            <a:endParaRPr sz="1800">
              <a:latin typeface="微软雅黑"/>
              <a:cs typeface="微软雅黑"/>
            </a:endParaRPr>
          </a:p>
          <a:p>
            <a:pPr marL="443230" indent="-352425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443230" algn="l"/>
                <a:tab pos="443865" algn="l"/>
              </a:tabLst>
            </a:pPr>
            <a:r>
              <a:rPr dirty="0" sz="1800" spc="-5" b="1">
                <a:latin typeface="微软雅黑"/>
                <a:cs typeface="微软雅黑"/>
              </a:rPr>
              <a:t>行为学观察</a:t>
            </a:r>
            <a:r>
              <a:rPr dirty="0" sz="1800" spc="-5">
                <a:latin typeface="微软雅黑"/>
                <a:cs typeface="微软雅黑"/>
              </a:rPr>
              <a:t>。</a:t>
            </a:r>
            <a:r>
              <a:rPr dirty="0" sz="1800" spc="-5">
                <a:solidFill>
                  <a:srgbClr val="FF0000"/>
                </a:solidFill>
                <a:latin typeface="微软雅黑"/>
                <a:cs typeface="微软雅黑"/>
              </a:rPr>
              <a:t>主观性</a:t>
            </a:r>
            <a:r>
              <a:rPr dirty="0" sz="1800" spc="-5">
                <a:latin typeface="微软雅黑"/>
                <a:cs typeface="微软雅黑"/>
              </a:rPr>
              <a:t>较强，容易受教师本身对研究对象期望值的影响。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43627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79">
                <a:moveTo>
                  <a:pt x="9144000" y="499871"/>
                </a:moveTo>
                <a:lnTo>
                  <a:pt x="9144000" y="0"/>
                </a:lnTo>
                <a:lnTo>
                  <a:pt x="0" y="0"/>
                </a:lnTo>
                <a:lnTo>
                  <a:pt x="0" y="499871"/>
                </a:lnTo>
                <a:lnTo>
                  <a:pt x="9144000" y="4998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7167" y="1063735"/>
            <a:ext cx="8616721" cy="3307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8244" y="1143000"/>
            <a:ext cx="8359140" cy="3144520"/>
          </a:xfrm>
          <a:custGeom>
            <a:avLst/>
            <a:gdLst/>
            <a:ahLst/>
            <a:cxnLst/>
            <a:rect l="l" t="t" r="r" b="b"/>
            <a:pathLst>
              <a:path w="8359140" h="3144520">
                <a:moveTo>
                  <a:pt x="0" y="3144012"/>
                </a:moveTo>
                <a:lnTo>
                  <a:pt x="8359140" y="3144012"/>
                </a:lnTo>
                <a:lnTo>
                  <a:pt x="8359140" y="0"/>
                </a:lnTo>
                <a:lnTo>
                  <a:pt x="0" y="0"/>
                </a:lnTo>
                <a:lnTo>
                  <a:pt x="0" y="3144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44753" y="1233296"/>
            <a:ext cx="7894320" cy="287909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337185" indent="-325120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337185" algn="l"/>
                <a:tab pos="337820" algn="l"/>
              </a:tabLst>
            </a:pPr>
            <a:r>
              <a:rPr dirty="0" sz="1800">
                <a:latin typeface="微软雅黑"/>
                <a:cs typeface="微软雅黑"/>
              </a:rPr>
              <a:t>整体战略层面的</a:t>
            </a:r>
            <a:r>
              <a:rPr dirty="0" sz="1800">
                <a:solidFill>
                  <a:srgbClr val="FF0000"/>
                </a:solidFill>
                <a:latin typeface="微软雅黑"/>
                <a:cs typeface="微软雅黑"/>
              </a:rPr>
              <a:t>规划</a:t>
            </a:r>
            <a:r>
              <a:rPr dirty="0" sz="1800">
                <a:latin typeface="微软雅黑"/>
                <a:cs typeface="微软雅黑"/>
              </a:rPr>
              <a:t>，系列保障（制度，经费，环境）</a:t>
            </a:r>
            <a:endParaRPr sz="1800">
              <a:latin typeface="微软雅黑"/>
              <a:cs typeface="微软雅黑"/>
            </a:endParaRPr>
          </a:p>
          <a:p>
            <a:pPr marL="268605" indent="-256540">
              <a:lnSpc>
                <a:spcPct val="100000"/>
              </a:lnSpc>
              <a:spcBef>
                <a:spcPts val="650"/>
              </a:spcBef>
              <a:buClr>
                <a:srgbClr val="000000"/>
              </a:buClr>
              <a:buAutoNum type="arabicPeriod"/>
              <a:tabLst>
                <a:tab pos="269240" algn="l"/>
              </a:tabLst>
            </a:pPr>
            <a:r>
              <a:rPr dirty="0" sz="1800">
                <a:solidFill>
                  <a:srgbClr val="FF0000"/>
                </a:solidFill>
                <a:latin typeface="微软雅黑"/>
                <a:cs typeface="微软雅黑"/>
              </a:rPr>
              <a:t>课题立项</a:t>
            </a:r>
            <a:r>
              <a:rPr dirty="0" sz="1800">
                <a:latin typeface="微软雅黑"/>
                <a:cs typeface="微软雅黑"/>
              </a:rPr>
              <a:t>规划和预算</a:t>
            </a:r>
            <a:endParaRPr sz="1800">
              <a:latin typeface="微软雅黑"/>
              <a:cs typeface="微软雅黑"/>
            </a:endParaRPr>
          </a:p>
          <a:p>
            <a:pPr marL="268605" indent="-25654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269240" algn="l"/>
              </a:tabLst>
            </a:pPr>
            <a:r>
              <a:rPr dirty="0" sz="1800" spc="-5">
                <a:latin typeface="微软雅黑"/>
                <a:cs typeface="微软雅黑"/>
              </a:rPr>
              <a:t>鼓励申报课题，</a:t>
            </a:r>
            <a:r>
              <a:rPr dirty="0" sz="1800" spc="-5">
                <a:solidFill>
                  <a:srgbClr val="FF0000"/>
                </a:solidFill>
                <a:latin typeface="微软雅黑"/>
                <a:cs typeface="微软雅黑"/>
              </a:rPr>
              <a:t>校级与院级课题</a:t>
            </a:r>
            <a:r>
              <a:rPr dirty="0" sz="1800">
                <a:latin typeface="微软雅黑"/>
                <a:cs typeface="微软雅黑"/>
              </a:rPr>
              <a:t>立项</a:t>
            </a:r>
            <a:endParaRPr sz="1800">
              <a:latin typeface="微软雅黑"/>
              <a:cs typeface="微软雅黑"/>
            </a:endParaRPr>
          </a:p>
          <a:p>
            <a:pPr marL="268605" indent="-25654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269240" algn="l"/>
              </a:tabLst>
            </a:pPr>
            <a:r>
              <a:rPr dirty="0" sz="1800">
                <a:latin typeface="微软雅黑"/>
                <a:cs typeface="微软雅黑"/>
              </a:rPr>
              <a:t>培育课程思政“</a:t>
            </a:r>
            <a:r>
              <a:rPr dirty="0" sz="1800">
                <a:solidFill>
                  <a:srgbClr val="FF0000"/>
                </a:solidFill>
                <a:latin typeface="微软雅黑"/>
                <a:cs typeface="微软雅黑"/>
              </a:rPr>
              <a:t>专家</a:t>
            </a:r>
            <a:r>
              <a:rPr dirty="0" sz="1800">
                <a:latin typeface="微软雅黑"/>
                <a:cs typeface="微软雅黑"/>
              </a:rPr>
              <a:t>”，教师发展促进计划</a:t>
            </a:r>
            <a:endParaRPr sz="1800">
              <a:latin typeface="微软雅黑"/>
              <a:cs typeface="微软雅黑"/>
            </a:endParaRPr>
          </a:p>
          <a:p>
            <a:pPr marL="268605" indent="-256540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269240" algn="l"/>
              </a:tabLst>
            </a:pPr>
            <a:r>
              <a:rPr dirty="0" sz="1800">
                <a:latin typeface="微软雅黑"/>
                <a:cs typeface="微软雅黑"/>
              </a:rPr>
              <a:t>抓</a:t>
            </a:r>
            <a:r>
              <a:rPr dirty="0" sz="1800">
                <a:solidFill>
                  <a:srgbClr val="FF0000"/>
                </a:solidFill>
                <a:latin typeface="微软雅黑"/>
                <a:cs typeface="微软雅黑"/>
              </a:rPr>
              <a:t>中期汇报</a:t>
            </a:r>
            <a:r>
              <a:rPr dirty="0" sz="1800">
                <a:latin typeface="微软雅黑"/>
                <a:cs typeface="微软雅黑"/>
              </a:rPr>
              <a:t>和检查。抓典型，抓案例，抓宣传推广</a:t>
            </a:r>
            <a:endParaRPr sz="1800">
              <a:latin typeface="微软雅黑"/>
              <a:cs typeface="微软雅黑"/>
            </a:endParaRPr>
          </a:p>
          <a:p>
            <a:pPr marL="268605" indent="-25654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269240" algn="l"/>
              </a:tabLst>
            </a:pPr>
            <a:r>
              <a:rPr dirty="0" sz="1800" spc="-5">
                <a:latin typeface="微软雅黑"/>
                <a:cs typeface="微软雅黑"/>
              </a:rPr>
              <a:t>组织各种“</a:t>
            </a:r>
            <a:r>
              <a:rPr dirty="0" sz="1800" spc="-5">
                <a:solidFill>
                  <a:srgbClr val="FF0000"/>
                </a:solidFill>
                <a:latin typeface="微软雅黑"/>
                <a:cs typeface="微软雅黑"/>
              </a:rPr>
              <a:t>竞赛</a:t>
            </a:r>
            <a:r>
              <a:rPr dirty="0" sz="1800" spc="-5">
                <a:latin typeface="微软雅黑"/>
                <a:cs typeface="微软雅黑"/>
              </a:rPr>
              <a:t>”：</a:t>
            </a:r>
            <a:r>
              <a:rPr dirty="0" sz="1800">
                <a:latin typeface="微软雅黑"/>
                <a:cs typeface="微软雅黑"/>
              </a:rPr>
              <a:t> </a:t>
            </a:r>
            <a:r>
              <a:rPr dirty="0" sz="1800" spc="-5">
                <a:latin typeface="微软雅黑"/>
                <a:cs typeface="微软雅黑"/>
              </a:rPr>
              <a:t>20分钟的讲课比赛，说课比赛，思政素材设计比赛</a:t>
            </a:r>
            <a:endParaRPr sz="1800">
              <a:latin typeface="微软雅黑"/>
              <a:cs typeface="微软雅黑"/>
            </a:endParaRPr>
          </a:p>
          <a:p>
            <a:pPr marL="268605" indent="-25654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269240" algn="l"/>
              </a:tabLst>
            </a:pPr>
            <a:r>
              <a:rPr dirty="0" sz="1800">
                <a:latin typeface="微软雅黑"/>
                <a:cs typeface="微软雅黑"/>
              </a:rPr>
              <a:t>促进</a:t>
            </a:r>
            <a:r>
              <a:rPr dirty="0" sz="1800">
                <a:solidFill>
                  <a:srgbClr val="FF0000"/>
                </a:solidFill>
                <a:latin typeface="微软雅黑"/>
                <a:cs typeface="微软雅黑"/>
              </a:rPr>
              <a:t>成果表达</a:t>
            </a:r>
            <a:r>
              <a:rPr dirty="0" sz="1800">
                <a:latin typeface="微软雅黑"/>
                <a:cs typeface="微软雅黑"/>
              </a:rPr>
              <a:t>：论文，讲义，大纲，环境建设</a:t>
            </a:r>
            <a:endParaRPr sz="1800">
              <a:latin typeface="微软雅黑"/>
              <a:cs typeface="微软雅黑"/>
            </a:endParaRPr>
          </a:p>
          <a:p>
            <a:pPr marL="268605" indent="-256540">
              <a:lnSpc>
                <a:spcPct val="100000"/>
              </a:lnSpc>
              <a:spcBef>
                <a:spcPts val="650"/>
              </a:spcBef>
              <a:buClr>
                <a:srgbClr val="000000"/>
              </a:buClr>
              <a:buAutoNum type="arabicPeriod"/>
              <a:tabLst>
                <a:tab pos="269240" algn="l"/>
              </a:tabLst>
            </a:pPr>
            <a:r>
              <a:rPr dirty="0" sz="1800">
                <a:solidFill>
                  <a:srgbClr val="FF0000"/>
                </a:solidFill>
                <a:latin typeface="微软雅黑"/>
                <a:cs typeface="微软雅黑"/>
              </a:rPr>
              <a:t>团队建设</a:t>
            </a:r>
            <a:r>
              <a:rPr dirty="0" sz="1800">
                <a:latin typeface="微软雅黑"/>
                <a:cs typeface="微软雅黑"/>
              </a:rPr>
              <a:t>问题：</a:t>
            </a:r>
            <a:r>
              <a:rPr dirty="0" sz="1800" spc="-80">
                <a:latin typeface="微软雅黑"/>
                <a:cs typeface="微软雅黑"/>
              </a:rPr>
              <a:t> </a:t>
            </a:r>
            <a:r>
              <a:rPr dirty="0" sz="1800">
                <a:latin typeface="微软雅黑"/>
                <a:cs typeface="微软雅黑"/>
              </a:rPr>
              <a:t>多学缘结构，加入其他学科老师（马院，心理学，社会学）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40685" y="5333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5" y="600456"/>
                </a:lnTo>
                <a:lnTo>
                  <a:pt x="670407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178153" y="93980"/>
            <a:ext cx="2800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九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241672" y="124459"/>
            <a:ext cx="307848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各级领导层面可以做的</a:t>
            </a:r>
            <a:r>
              <a:rPr dirty="0" spc="-15"/>
              <a:t>工</a:t>
            </a:r>
            <a:r>
              <a:rPr dirty="0"/>
              <a:t>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667" y="972311"/>
            <a:ext cx="631190" cy="593090"/>
          </a:xfrm>
          <a:custGeom>
            <a:avLst/>
            <a:gdLst/>
            <a:ahLst/>
            <a:cxnLst/>
            <a:rect l="l" t="t" r="r" b="b"/>
            <a:pathLst>
              <a:path w="631190" h="593090">
                <a:moveTo>
                  <a:pt x="0" y="592836"/>
                </a:moveTo>
                <a:lnTo>
                  <a:pt x="630936" y="592836"/>
                </a:lnTo>
                <a:lnTo>
                  <a:pt x="630936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61340" y="942848"/>
            <a:ext cx="32702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1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4840" y="900658"/>
            <a:ext cx="5416296" cy="731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42187" y="972311"/>
            <a:ext cx="5186680" cy="5930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4620" rIns="0" bIns="0" rtlCol="0" vert="horz">
            <a:spAutoFit/>
          </a:bodyPr>
          <a:lstStyle/>
          <a:p>
            <a:pPr algn="ctr" marR="141605">
              <a:lnSpc>
                <a:spcPct val="100000"/>
              </a:lnSpc>
              <a:spcBef>
                <a:spcPts val="1060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课程思政的相关</a:t>
            </a:r>
            <a:r>
              <a:rPr dirty="0" sz="2000" spc="-25" b="1">
                <a:solidFill>
                  <a:srgbClr val="9D1F33"/>
                </a:solidFill>
                <a:latin typeface="微软雅黑"/>
                <a:cs typeface="微软雅黑"/>
              </a:rPr>
              <a:t> </a:t>
            </a: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“称谓”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82572" y="1936904"/>
            <a:ext cx="2671674" cy="1636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72211" y="2791788"/>
            <a:ext cx="1626141" cy="6342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934711" y="2843783"/>
            <a:ext cx="1506220" cy="52578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00965" rIns="0" bIns="0" rtlCol="0" vert="horz">
            <a:spAutoFit/>
          </a:bodyPr>
          <a:lstStyle/>
          <a:p>
            <a:pPr marL="228600">
              <a:lnSpc>
                <a:spcPct val="100000"/>
              </a:lnSpc>
              <a:spcBef>
                <a:spcPts val="795"/>
              </a:spcBef>
            </a:pPr>
            <a:r>
              <a:rPr dirty="0" sz="2000" b="1">
                <a:solidFill>
                  <a:srgbClr val="C00000"/>
                </a:solidFill>
                <a:latin typeface="微软雅黑"/>
                <a:cs typeface="微软雅黑"/>
              </a:rPr>
              <a:t>课程思政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4786883"/>
            <a:ext cx="9144000" cy="356870"/>
          </a:xfrm>
          <a:custGeom>
            <a:avLst/>
            <a:gdLst/>
            <a:ahLst/>
            <a:cxnLst/>
            <a:rect l="l" t="t" r="r" b="b"/>
            <a:pathLst>
              <a:path w="9144000" h="356870">
                <a:moveTo>
                  <a:pt x="9144000" y="356615"/>
                </a:moveTo>
                <a:lnTo>
                  <a:pt x="9144000" y="0"/>
                </a:lnTo>
                <a:lnTo>
                  <a:pt x="0" y="0"/>
                </a:lnTo>
                <a:lnTo>
                  <a:pt x="0" y="356615"/>
                </a:lnTo>
                <a:lnTo>
                  <a:pt x="9144000" y="356615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78153" y="93980"/>
            <a:ext cx="2800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一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40685" y="5333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5" y="600456"/>
                </a:lnTo>
                <a:lnTo>
                  <a:pt x="670407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440685" y="5333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5" y="600456"/>
                </a:lnTo>
                <a:lnTo>
                  <a:pt x="670407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252976" y="128727"/>
            <a:ext cx="3078480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课程思政的“概念与内</a:t>
            </a:r>
            <a:r>
              <a:rPr dirty="0" spc="-10"/>
              <a:t>涵</a:t>
            </a:r>
            <a:r>
              <a:rPr dirty="0" spc="5"/>
              <a:t>”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55775" y="1999488"/>
            <a:ext cx="2529840" cy="15074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96215" rIns="0" bIns="0" rtlCol="0" vert="horz">
            <a:spAutoFit/>
          </a:bodyPr>
          <a:lstStyle/>
          <a:p>
            <a:pPr marL="307975" indent="-216535">
              <a:lnSpc>
                <a:spcPct val="100000"/>
              </a:lnSpc>
              <a:spcBef>
                <a:spcPts val="1545"/>
              </a:spcBef>
              <a:buFont typeface="Arial"/>
              <a:buChar char="•"/>
              <a:tabLst>
                <a:tab pos="307975" algn="l"/>
                <a:tab pos="308610" algn="l"/>
              </a:tabLst>
            </a:pPr>
            <a:r>
              <a:rPr dirty="0" sz="1800">
                <a:latin typeface="微软雅黑"/>
                <a:cs typeface="微软雅黑"/>
              </a:rPr>
              <a:t>德育</a:t>
            </a:r>
            <a:endParaRPr sz="1800">
              <a:latin typeface="微软雅黑"/>
              <a:cs typeface="微软雅黑"/>
            </a:endParaRPr>
          </a:p>
          <a:p>
            <a:pPr marL="307975" indent="-216535">
              <a:lnSpc>
                <a:spcPct val="100000"/>
              </a:lnSpc>
              <a:buFont typeface="Arial"/>
              <a:buChar char="•"/>
              <a:tabLst>
                <a:tab pos="307975" algn="l"/>
                <a:tab pos="308610" algn="l"/>
              </a:tabLst>
            </a:pPr>
            <a:r>
              <a:rPr dirty="0" sz="1800" spc="-5">
                <a:latin typeface="微软雅黑"/>
                <a:cs typeface="微软雅黑"/>
              </a:rPr>
              <a:t>大学生思想政治工作</a:t>
            </a:r>
            <a:endParaRPr sz="1800">
              <a:latin typeface="微软雅黑"/>
              <a:cs typeface="微软雅黑"/>
            </a:endParaRPr>
          </a:p>
          <a:p>
            <a:pPr marL="307975" indent="-216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07975" algn="l"/>
                <a:tab pos="308610" algn="l"/>
              </a:tabLst>
            </a:pPr>
            <a:r>
              <a:rPr dirty="0" sz="1800">
                <a:latin typeface="微软雅黑"/>
                <a:cs typeface="微软雅黑"/>
              </a:rPr>
              <a:t>社会主义核心价值观</a:t>
            </a:r>
            <a:endParaRPr sz="1800">
              <a:latin typeface="微软雅黑"/>
              <a:cs typeface="微软雅黑"/>
            </a:endParaRPr>
          </a:p>
          <a:p>
            <a:pPr marL="297815" indent="-217170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>
                <a:solidFill>
                  <a:srgbClr val="FF0000"/>
                </a:solidFill>
                <a:latin typeface="微软雅黑"/>
                <a:cs typeface="微软雅黑"/>
              </a:rPr>
              <a:t>人文素质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872211" y="1949016"/>
            <a:ext cx="1626141" cy="6342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934711" y="2001011"/>
            <a:ext cx="1506220" cy="52578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00330" rIns="0" bIns="0" rtlCol="0" vert="horz">
            <a:spAutoFit/>
          </a:bodyPr>
          <a:lstStyle/>
          <a:p>
            <a:pPr marL="228600">
              <a:lnSpc>
                <a:spcPct val="100000"/>
              </a:lnSpc>
              <a:spcBef>
                <a:spcPts val="790"/>
              </a:spcBef>
            </a:pPr>
            <a:r>
              <a:rPr dirty="0" sz="2000" b="1">
                <a:solidFill>
                  <a:srgbClr val="C00000"/>
                </a:solidFill>
                <a:latin typeface="微软雅黑"/>
                <a:cs typeface="微软雅黑"/>
              </a:rPr>
              <a:t>教书育人</a:t>
            </a:r>
            <a:endParaRPr sz="2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86883"/>
            <a:ext cx="9144000" cy="356870"/>
          </a:xfrm>
          <a:custGeom>
            <a:avLst/>
            <a:gdLst/>
            <a:ahLst/>
            <a:cxnLst/>
            <a:rect l="l" t="t" r="r" b="b"/>
            <a:pathLst>
              <a:path w="9144000" h="356870">
                <a:moveTo>
                  <a:pt x="9144000" y="356615"/>
                </a:moveTo>
                <a:lnTo>
                  <a:pt x="9144000" y="0"/>
                </a:lnTo>
                <a:lnTo>
                  <a:pt x="0" y="0"/>
                </a:lnTo>
                <a:lnTo>
                  <a:pt x="0" y="356615"/>
                </a:lnTo>
                <a:lnTo>
                  <a:pt x="9144000" y="356615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1" y="5333"/>
            <a:ext cx="9144000" cy="710565"/>
          </a:xfrm>
          <a:custGeom>
            <a:avLst/>
            <a:gdLst/>
            <a:ahLst/>
            <a:cxnLst/>
            <a:rect l="l" t="t" r="r" b="b"/>
            <a:pathLst>
              <a:path w="9144000" h="710565">
                <a:moveTo>
                  <a:pt x="0" y="710184"/>
                </a:moveTo>
                <a:lnTo>
                  <a:pt x="9144000" y="710184"/>
                </a:lnTo>
                <a:lnTo>
                  <a:pt x="9144000" y="0"/>
                </a:lnTo>
                <a:lnTo>
                  <a:pt x="0" y="0"/>
                </a:lnTo>
                <a:lnTo>
                  <a:pt x="0" y="710184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1" y="5333"/>
            <a:ext cx="9144000" cy="710565"/>
          </a:xfrm>
          <a:custGeom>
            <a:avLst/>
            <a:gdLst/>
            <a:ahLst/>
            <a:cxnLst/>
            <a:rect l="l" t="t" r="r" b="b"/>
            <a:pathLst>
              <a:path w="9144000" h="710565">
                <a:moveTo>
                  <a:pt x="0" y="710184"/>
                </a:moveTo>
                <a:lnTo>
                  <a:pt x="9144000" y="710184"/>
                </a:lnTo>
                <a:lnTo>
                  <a:pt x="9144000" y="0"/>
                </a:lnTo>
                <a:lnTo>
                  <a:pt x="0" y="0"/>
                </a:lnTo>
                <a:lnTo>
                  <a:pt x="0" y="710184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802383" y="189738"/>
            <a:ext cx="511111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专业课程融入思政工作</a:t>
            </a:r>
            <a:r>
              <a:rPr dirty="0" sz="2000" spc="-15" b="1">
                <a:solidFill>
                  <a:srgbClr val="FFFFFF"/>
                </a:solidFill>
                <a:latin typeface="微软雅黑"/>
                <a:cs typeface="微软雅黑"/>
              </a:rPr>
              <a:t>的</a:t>
            </a: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教学</a:t>
            </a:r>
            <a:r>
              <a:rPr dirty="0" sz="2000" spc="-15" b="1">
                <a:solidFill>
                  <a:srgbClr val="FFFFFF"/>
                </a:solidFill>
                <a:latin typeface="微软雅黑"/>
                <a:cs typeface="微软雅黑"/>
              </a:rPr>
              <a:t>设</a:t>
            </a: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计理</a:t>
            </a:r>
            <a:r>
              <a:rPr dirty="0" sz="2000" spc="-15" b="1">
                <a:solidFill>
                  <a:srgbClr val="FFFFFF"/>
                </a:solidFill>
                <a:latin typeface="微软雅黑"/>
                <a:cs typeface="微软雅黑"/>
              </a:rPr>
              <a:t>念</a:t>
            </a: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与方法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00377" y="3605021"/>
            <a:ext cx="6002020" cy="74930"/>
          </a:xfrm>
          <a:custGeom>
            <a:avLst/>
            <a:gdLst/>
            <a:ahLst/>
            <a:cxnLst/>
            <a:rect l="l" t="t" r="r" b="b"/>
            <a:pathLst>
              <a:path w="6002020" h="74929">
                <a:moveTo>
                  <a:pt x="0" y="74675"/>
                </a:moveTo>
                <a:lnTo>
                  <a:pt x="6001512" y="0"/>
                </a:lnTo>
              </a:path>
            </a:pathLst>
          </a:custGeom>
          <a:ln w="28956">
            <a:solidFill>
              <a:srgbClr val="A6A6A6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00377" y="2000250"/>
            <a:ext cx="6002020" cy="74930"/>
          </a:xfrm>
          <a:custGeom>
            <a:avLst/>
            <a:gdLst/>
            <a:ahLst/>
            <a:cxnLst/>
            <a:rect l="l" t="t" r="r" b="b"/>
            <a:pathLst>
              <a:path w="6002020" h="74930">
                <a:moveTo>
                  <a:pt x="0" y="0"/>
                </a:moveTo>
                <a:lnTo>
                  <a:pt x="6001512" y="74675"/>
                </a:lnTo>
              </a:path>
            </a:pathLst>
          </a:custGeom>
          <a:ln w="28956">
            <a:solidFill>
              <a:srgbClr val="A6A6A6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24000" y="2147316"/>
            <a:ext cx="1815464" cy="707390"/>
          </a:xfrm>
          <a:prstGeom prst="rect"/>
          <a:solidFill>
            <a:srgbClr val="9D1F33"/>
          </a:solidFill>
        </p:spPr>
        <p:txBody>
          <a:bodyPr wrap="square" lIns="0" tIns="133350" rIns="0" bIns="0" rtlCol="0" vert="horz">
            <a:spAutoFit/>
          </a:bodyPr>
          <a:lstStyle/>
          <a:p>
            <a:pPr marL="293370">
              <a:lnSpc>
                <a:spcPct val="100000"/>
              </a:lnSpc>
              <a:spcBef>
                <a:spcPts val="1050"/>
              </a:spcBef>
            </a:pPr>
            <a:r>
              <a:rPr dirty="0" sz="2800" spc="-95">
                <a:latin typeface="Arial Rounded MT Bold"/>
                <a:cs typeface="Arial Rounded MT Bold"/>
              </a:rPr>
              <a:t>PART</a:t>
            </a:r>
            <a:r>
              <a:rPr dirty="0" sz="2800" spc="-50">
                <a:latin typeface="Arial Rounded MT Bold"/>
                <a:cs typeface="Arial Rounded MT Bold"/>
              </a:rPr>
              <a:t> </a:t>
            </a:r>
            <a:r>
              <a:rPr dirty="0" sz="2800" spc="-5">
                <a:latin typeface="Arial Rounded MT Bold"/>
                <a:cs typeface="Arial Rounded MT Bold"/>
              </a:rPr>
              <a:t>3</a:t>
            </a:r>
            <a:endParaRPr sz="2800">
              <a:latin typeface="Arial Rounded MT Bold"/>
              <a:cs typeface="Arial Rounded MT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11630" y="3064256"/>
            <a:ext cx="1639570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b="1">
                <a:solidFill>
                  <a:srgbClr val="9D1F33"/>
                </a:solidFill>
                <a:latin typeface="微软雅黑"/>
                <a:cs typeface="微软雅黑"/>
              </a:rPr>
              <a:t>第 三 部</a:t>
            </a:r>
            <a:r>
              <a:rPr dirty="0" sz="2600" spc="-125" b="1">
                <a:solidFill>
                  <a:srgbClr val="9D1F33"/>
                </a:solidFill>
                <a:latin typeface="微软雅黑"/>
                <a:cs typeface="微软雅黑"/>
              </a:rPr>
              <a:t> </a:t>
            </a:r>
            <a:r>
              <a:rPr dirty="0" sz="2600" b="1">
                <a:solidFill>
                  <a:srgbClr val="9D1F33"/>
                </a:solidFill>
                <a:latin typeface="微软雅黑"/>
                <a:cs typeface="微软雅黑"/>
              </a:rPr>
              <a:t>分</a:t>
            </a:r>
            <a:endParaRPr sz="2600">
              <a:latin typeface="微软雅黑"/>
              <a:cs typeface="微软雅黑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46016" y="2330907"/>
            <a:ext cx="2948940" cy="1006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9D1F33"/>
                </a:solidFill>
                <a:latin typeface="微软雅黑"/>
                <a:cs typeface="微软雅黑"/>
              </a:rPr>
              <a:t>专业课程思政实例</a:t>
            </a:r>
            <a:endParaRPr sz="2800">
              <a:latin typeface="微软雅黑"/>
              <a:cs typeface="微软雅黑"/>
            </a:endParaRPr>
          </a:p>
          <a:p>
            <a:pPr marL="612775">
              <a:lnSpc>
                <a:spcPct val="100000"/>
              </a:lnSpc>
              <a:spcBef>
                <a:spcPts val="2205"/>
              </a:spcBef>
            </a:pPr>
            <a:r>
              <a:rPr dirty="0" sz="1800" spc="-5">
                <a:solidFill>
                  <a:srgbClr val="9D1F33"/>
                </a:solidFill>
                <a:latin typeface="微软雅黑"/>
                <a:cs typeface="微软雅黑"/>
              </a:rPr>
              <a:t>——</a:t>
            </a:r>
            <a:r>
              <a:rPr dirty="0" sz="1800">
                <a:solidFill>
                  <a:srgbClr val="9D1F33"/>
                </a:solidFill>
                <a:latin typeface="微软雅黑"/>
                <a:cs typeface="微软雅黑"/>
              </a:rPr>
              <a:t>以人体解剖学为例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5216" y="1836425"/>
            <a:ext cx="6419215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01065" marR="5080" indent="-889000">
              <a:lnSpc>
                <a:spcPct val="150000"/>
              </a:lnSpc>
              <a:spcBef>
                <a:spcPts val="95"/>
              </a:spcBef>
            </a:pPr>
            <a:r>
              <a:rPr dirty="0" sz="2800" spc="-5">
                <a:solidFill>
                  <a:srgbClr val="404040"/>
                </a:solidFill>
                <a:latin typeface="微软雅黑"/>
                <a:cs typeface="微软雅黑"/>
              </a:rPr>
              <a:t>以</a:t>
            </a:r>
            <a:r>
              <a:rPr dirty="0" sz="2800" spc="-5" b="1">
                <a:solidFill>
                  <a:srgbClr val="9D1F33"/>
                </a:solidFill>
                <a:latin typeface="微软雅黑"/>
                <a:cs typeface="微软雅黑"/>
              </a:rPr>
              <a:t>学生参与遗体捐献、接受和利</a:t>
            </a:r>
            <a:r>
              <a:rPr dirty="0" sz="2800" b="1">
                <a:solidFill>
                  <a:srgbClr val="9D1F33"/>
                </a:solidFill>
                <a:latin typeface="微软雅黑"/>
                <a:cs typeface="微软雅黑"/>
              </a:rPr>
              <a:t>用</a:t>
            </a:r>
            <a:r>
              <a:rPr dirty="0" sz="2800">
                <a:solidFill>
                  <a:srgbClr val="404040"/>
                </a:solidFill>
                <a:latin typeface="微软雅黑"/>
                <a:cs typeface="微软雅黑"/>
              </a:rPr>
              <a:t>的</a:t>
            </a:r>
            <a:r>
              <a:rPr dirty="0" sz="2800" spc="-5">
                <a:solidFill>
                  <a:srgbClr val="404040"/>
                </a:solidFill>
                <a:latin typeface="微软雅黑"/>
                <a:cs typeface="微软雅黑"/>
              </a:rPr>
              <a:t>过程 </a:t>
            </a:r>
            <a:r>
              <a:rPr dirty="0" sz="2800" spc="-10">
                <a:solidFill>
                  <a:srgbClr val="404040"/>
                </a:solidFill>
                <a:latin typeface="微软雅黑"/>
                <a:cs typeface="微软雅黑"/>
              </a:rPr>
              <a:t>建构课程思政实践与研究平台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2383" y="189738"/>
            <a:ext cx="511111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专业课程融入思政工作</a:t>
            </a:r>
            <a:r>
              <a:rPr dirty="0" sz="2000" spc="-15" b="1">
                <a:solidFill>
                  <a:srgbClr val="FFFFFF"/>
                </a:solidFill>
                <a:latin typeface="微软雅黑"/>
                <a:cs typeface="微软雅黑"/>
              </a:rPr>
              <a:t>的</a:t>
            </a: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教学</a:t>
            </a:r>
            <a:r>
              <a:rPr dirty="0" sz="2000" spc="-15" b="1">
                <a:solidFill>
                  <a:srgbClr val="FFFFFF"/>
                </a:solidFill>
                <a:latin typeface="微软雅黑"/>
                <a:cs typeface="微软雅黑"/>
              </a:rPr>
              <a:t>设</a:t>
            </a: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计理</a:t>
            </a:r>
            <a:r>
              <a:rPr dirty="0" sz="2000" spc="-15" b="1">
                <a:solidFill>
                  <a:srgbClr val="FFFFFF"/>
                </a:solidFill>
                <a:latin typeface="微软雅黑"/>
                <a:cs typeface="微软雅黑"/>
              </a:rPr>
              <a:t>念</a:t>
            </a: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与方法</a:t>
            </a:r>
            <a:endParaRPr sz="2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40685" y="5333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5" y="600456"/>
                </a:lnTo>
                <a:lnTo>
                  <a:pt x="670407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40685" y="5333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5" y="600456"/>
                </a:lnTo>
                <a:lnTo>
                  <a:pt x="670407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821307" y="2192527"/>
            <a:ext cx="5829300" cy="173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3675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最好的教学媒体是被称为“大体老师</a:t>
            </a:r>
            <a:r>
              <a:rPr dirty="0" sz="1600" spc="5">
                <a:solidFill>
                  <a:srgbClr val="404040"/>
                </a:solidFill>
                <a:latin typeface="微软雅黑"/>
                <a:cs typeface="微软雅黑"/>
              </a:rPr>
              <a:t>”</a:t>
            </a: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的遗</a:t>
            </a:r>
            <a:r>
              <a:rPr dirty="0" sz="1600" spc="5">
                <a:solidFill>
                  <a:srgbClr val="404040"/>
                </a:solidFill>
                <a:latin typeface="微软雅黑"/>
                <a:cs typeface="微软雅黑"/>
              </a:rPr>
              <a:t>体</a:t>
            </a: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标本</a:t>
            </a:r>
            <a:endParaRPr sz="16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93675">
              <a:lnSpc>
                <a:spcPct val="100000"/>
              </a:lnSpc>
            </a:pP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学生心理状态分析</a:t>
            </a:r>
            <a:endParaRPr sz="16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5" b="1">
                <a:solidFill>
                  <a:srgbClr val="9D1F33"/>
                </a:solidFill>
                <a:latin typeface="微软雅黑"/>
                <a:cs typeface="微软雅黑"/>
              </a:rPr>
              <a:t>“医学生”身份自我认定</a:t>
            </a: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的开始——接触</a:t>
            </a:r>
            <a:r>
              <a:rPr dirty="0" sz="1600" spc="5">
                <a:solidFill>
                  <a:srgbClr val="404040"/>
                </a:solidFill>
                <a:latin typeface="微软雅黑"/>
                <a:cs typeface="微软雅黑"/>
              </a:rPr>
              <a:t>生</a:t>
            </a: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命的</a:t>
            </a:r>
            <a:r>
              <a:rPr dirty="0" sz="1600" spc="5">
                <a:solidFill>
                  <a:srgbClr val="404040"/>
                </a:solidFill>
                <a:latin typeface="微软雅黑"/>
                <a:cs typeface="微软雅黑"/>
              </a:rPr>
              <a:t>另</a:t>
            </a: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一种</a:t>
            </a:r>
            <a:r>
              <a:rPr dirty="0" sz="1600" spc="5">
                <a:solidFill>
                  <a:srgbClr val="404040"/>
                </a:solidFill>
                <a:latin typeface="微软雅黑"/>
                <a:cs typeface="微软雅黑"/>
              </a:rPr>
              <a:t>形</a:t>
            </a: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式</a:t>
            </a:r>
            <a:endParaRPr sz="16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32715">
              <a:lnSpc>
                <a:spcPct val="100000"/>
              </a:lnSpc>
            </a:pP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与专业课程的关系：融入（情感</a:t>
            </a:r>
            <a:r>
              <a:rPr dirty="0" sz="1600" spc="5">
                <a:solidFill>
                  <a:srgbClr val="404040"/>
                </a:solidFill>
                <a:latin typeface="微软雅黑"/>
                <a:cs typeface="微软雅黑"/>
              </a:rPr>
              <a:t>、</a:t>
            </a: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价值</a:t>
            </a:r>
            <a:r>
              <a:rPr dirty="0" sz="1600" spc="5">
                <a:solidFill>
                  <a:srgbClr val="404040"/>
                </a:solidFill>
                <a:latin typeface="微软雅黑"/>
                <a:cs typeface="微软雅黑"/>
              </a:rPr>
              <a:t>和</a:t>
            </a: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文化</a:t>
            </a:r>
            <a:r>
              <a:rPr dirty="0" sz="1600" spc="5">
                <a:solidFill>
                  <a:srgbClr val="404040"/>
                </a:solidFill>
                <a:latin typeface="微软雅黑"/>
                <a:cs typeface="微软雅黑"/>
              </a:rPr>
              <a:t>认</a:t>
            </a:r>
            <a:r>
              <a:rPr dirty="0" sz="1600">
                <a:solidFill>
                  <a:srgbClr val="404040"/>
                </a:solidFill>
                <a:latin typeface="微软雅黑"/>
                <a:cs typeface="微软雅黑"/>
              </a:rPr>
              <a:t>同</a:t>
            </a: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，</a:t>
            </a:r>
            <a:r>
              <a:rPr dirty="0" sz="1600" spc="5">
                <a:solidFill>
                  <a:srgbClr val="404040"/>
                </a:solidFill>
                <a:latin typeface="微软雅黑"/>
                <a:cs typeface="微软雅黑"/>
              </a:rPr>
              <a:t>教</a:t>
            </a: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学流</a:t>
            </a:r>
            <a:r>
              <a:rPr dirty="0" sz="1600" spc="5">
                <a:solidFill>
                  <a:srgbClr val="404040"/>
                </a:solidFill>
                <a:latin typeface="微软雅黑"/>
                <a:cs typeface="微软雅黑"/>
              </a:rPr>
              <a:t>程</a:t>
            </a: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）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929639"/>
            <a:ext cx="539750" cy="570230"/>
          </a:xfrm>
          <a:custGeom>
            <a:avLst/>
            <a:gdLst/>
            <a:ahLst/>
            <a:cxnLst/>
            <a:rect l="l" t="t" r="r" b="b"/>
            <a:pathLst>
              <a:path w="539750" h="570230">
                <a:moveTo>
                  <a:pt x="0" y="569976"/>
                </a:moveTo>
                <a:lnTo>
                  <a:pt x="539496" y="569976"/>
                </a:lnTo>
                <a:lnTo>
                  <a:pt x="539496" y="0"/>
                </a:lnTo>
                <a:lnTo>
                  <a:pt x="0" y="0"/>
                </a:lnTo>
                <a:lnTo>
                  <a:pt x="0" y="56997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6969" y="888237"/>
            <a:ext cx="32702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1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1395" y="856500"/>
            <a:ext cx="5457444" cy="710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8744" y="928116"/>
            <a:ext cx="5227320" cy="571500"/>
          </a:xfrm>
          <a:custGeom>
            <a:avLst/>
            <a:gdLst/>
            <a:ahLst/>
            <a:cxnLst/>
            <a:rect l="l" t="t" r="r" b="b"/>
            <a:pathLst>
              <a:path w="5227320" h="571500">
                <a:moveTo>
                  <a:pt x="0" y="571500"/>
                </a:moveTo>
                <a:lnTo>
                  <a:pt x="5227320" y="571500"/>
                </a:lnTo>
                <a:lnTo>
                  <a:pt x="5227320" y="0"/>
                </a:lnTo>
                <a:lnTo>
                  <a:pt x="0" y="0"/>
                </a:lnTo>
                <a:lnTo>
                  <a:pt x="0" y="571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54988" y="1038859"/>
            <a:ext cx="231648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密切结合本课程特点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4786883"/>
            <a:ext cx="9144000" cy="356870"/>
          </a:xfrm>
          <a:custGeom>
            <a:avLst/>
            <a:gdLst/>
            <a:ahLst/>
            <a:cxnLst/>
            <a:rect l="l" t="t" r="r" b="b"/>
            <a:pathLst>
              <a:path w="9144000" h="356870">
                <a:moveTo>
                  <a:pt x="9144000" y="356615"/>
                </a:moveTo>
                <a:lnTo>
                  <a:pt x="9144000" y="0"/>
                </a:lnTo>
                <a:lnTo>
                  <a:pt x="0" y="0"/>
                </a:lnTo>
                <a:lnTo>
                  <a:pt x="0" y="356615"/>
                </a:lnTo>
                <a:lnTo>
                  <a:pt x="9144000" y="356615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26403" y="2058571"/>
            <a:ext cx="428340" cy="4942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76755" y="2110739"/>
            <a:ext cx="332740" cy="386080"/>
          </a:xfrm>
          <a:custGeom>
            <a:avLst/>
            <a:gdLst/>
            <a:ahLst/>
            <a:cxnLst/>
            <a:rect l="l" t="t" r="r" b="b"/>
            <a:pathLst>
              <a:path w="332739" h="386080">
                <a:moveTo>
                  <a:pt x="0" y="385572"/>
                </a:moveTo>
                <a:lnTo>
                  <a:pt x="332231" y="385572"/>
                </a:lnTo>
                <a:lnTo>
                  <a:pt x="332231" y="0"/>
                </a:lnTo>
                <a:lnTo>
                  <a:pt x="0" y="0"/>
                </a:lnTo>
                <a:lnTo>
                  <a:pt x="0" y="385572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522475" y="2250948"/>
            <a:ext cx="178307" cy="19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08175" y="2540469"/>
            <a:ext cx="464794" cy="521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76755" y="2610611"/>
            <a:ext cx="332740" cy="386080"/>
          </a:xfrm>
          <a:custGeom>
            <a:avLst/>
            <a:gdLst/>
            <a:ahLst/>
            <a:cxnLst/>
            <a:rect l="l" t="t" r="r" b="b"/>
            <a:pathLst>
              <a:path w="332739" h="386080">
                <a:moveTo>
                  <a:pt x="0" y="385571"/>
                </a:moveTo>
                <a:lnTo>
                  <a:pt x="332231" y="385571"/>
                </a:lnTo>
                <a:lnTo>
                  <a:pt x="332231" y="0"/>
                </a:lnTo>
                <a:lnTo>
                  <a:pt x="0" y="0"/>
                </a:lnTo>
                <a:lnTo>
                  <a:pt x="0" y="3855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522475" y="2750820"/>
            <a:ext cx="178307" cy="19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59408" y="3040341"/>
            <a:ext cx="466382" cy="5212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427988" y="3110483"/>
            <a:ext cx="334010" cy="386080"/>
          </a:xfrm>
          <a:custGeom>
            <a:avLst/>
            <a:gdLst/>
            <a:ahLst/>
            <a:cxnLst/>
            <a:rect l="l" t="t" r="r" b="b"/>
            <a:pathLst>
              <a:path w="334010" h="386079">
                <a:moveTo>
                  <a:pt x="0" y="385571"/>
                </a:moveTo>
                <a:lnTo>
                  <a:pt x="333756" y="385571"/>
                </a:lnTo>
                <a:lnTo>
                  <a:pt x="333756" y="0"/>
                </a:lnTo>
                <a:lnTo>
                  <a:pt x="0" y="0"/>
                </a:lnTo>
                <a:lnTo>
                  <a:pt x="0" y="3855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475232" y="3250692"/>
            <a:ext cx="178307" cy="19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52222" y="761"/>
            <a:ext cx="2089785" cy="600710"/>
          </a:xfrm>
          <a:custGeom>
            <a:avLst/>
            <a:gdLst/>
            <a:ahLst/>
            <a:cxnLst/>
            <a:rect l="l" t="t" r="r" b="b"/>
            <a:pathLst>
              <a:path w="2089785" h="600710">
                <a:moveTo>
                  <a:pt x="0" y="600456"/>
                </a:moveTo>
                <a:lnTo>
                  <a:pt x="2089403" y="600456"/>
                </a:lnTo>
                <a:lnTo>
                  <a:pt x="2089403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52222" y="761"/>
            <a:ext cx="2089785" cy="600710"/>
          </a:xfrm>
          <a:custGeom>
            <a:avLst/>
            <a:gdLst/>
            <a:ahLst/>
            <a:cxnLst/>
            <a:rect l="l" t="t" r="r" b="b"/>
            <a:pathLst>
              <a:path w="2089785" h="600710">
                <a:moveTo>
                  <a:pt x="0" y="600456"/>
                </a:moveTo>
                <a:lnTo>
                  <a:pt x="2089403" y="600456"/>
                </a:lnTo>
                <a:lnTo>
                  <a:pt x="2089403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774598" y="124459"/>
            <a:ext cx="104394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一</a:t>
            </a:r>
            <a:r>
              <a:rPr dirty="0" spc="-5"/>
              <a:t>、</a:t>
            </a:r>
            <a:r>
              <a:rPr dirty="0"/>
              <a:t>理念</a:t>
            </a:r>
          </a:p>
        </p:txBody>
      </p:sp>
      <p:sp>
        <p:nvSpPr>
          <p:cNvPr id="26" name="object 26"/>
          <p:cNvSpPr/>
          <p:nvPr/>
        </p:nvSpPr>
        <p:spPr>
          <a:xfrm>
            <a:off x="1406652" y="3503676"/>
            <a:ext cx="466382" cy="5212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475232" y="3573779"/>
            <a:ext cx="334010" cy="386080"/>
          </a:xfrm>
          <a:custGeom>
            <a:avLst/>
            <a:gdLst/>
            <a:ahLst/>
            <a:cxnLst/>
            <a:rect l="l" t="t" r="r" b="b"/>
            <a:pathLst>
              <a:path w="334010" h="386079">
                <a:moveTo>
                  <a:pt x="0" y="385572"/>
                </a:moveTo>
                <a:lnTo>
                  <a:pt x="333756" y="385572"/>
                </a:lnTo>
                <a:lnTo>
                  <a:pt x="333756" y="0"/>
                </a:lnTo>
                <a:lnTo>
                  <a:pt x="0" y="0"/>
                </a:lnTo>
                <a:lnTo>
                  <a:pt x="0" y="385572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522475" y="3715511"/>
            <a:ext cx="176784" cy="188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7" y="972311"/>
            <a:ext cx="631190" cy="593090"/>
          </a:xfrm>
          <a:custGeom>
            <a:avLst/>
            <a:gdLst/>
            <a:ahLst/>
            <a:cxnLst/>
            <a:rect l="l" t="t" r="r" b="b"/>
            <a:pathLst>
              <a:path w="631190" h="593090">
                <a:moveTo>
                  <a:pt x="0" y="592836"/>
                </a:moveTo>
                <a:lnTo>
                  <a:pt x="630936" y="592836"/>
                </a:lnTo>
                <a:lnTo>
                  <a:pt x="630936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1340" y="942848"/>
            <a:ext cx="32702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2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840" y="900658"/>
            <a:ext cx="5416296" cy="731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42187" y="972311"/>
            <a:ext cx="5186680" cy="5930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46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人体解剖学课程思政“</a:t>
            </a:r>
            <a:r>
              <a:rPr dirty="0" sz="2000" spc="-15" b="1">
                <a:solidFill>
                  <a:srgbClr val="9D1F33"/>
                </a:solidFill>
                <a:latin typeface="微软雅黑"/>
                <a:cs typeface="微软雅黑"/>
              </a:rPr>
              <a:t>模</a:t>
            </a: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式”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671059"/>
            <a:ext cx="9144000" cy="472440"/>
          </a:xfrm>
          <a:custGeom>
            <a:avLst/>
            <a:gdLst/>
            <a:ahLst/>
            <a:cxnLst/>
            <a:rect l="l" t="t" r="r" b="b"/>
            <a:pathLst>
              <a:path w="9144000" h="472439">
                <a:moveTo>
                  <a:pt x="9144000" y="472439"/>
                </a:moveTo>
                <a:lnTo>
                  <a:pt x="9144000" y="0"/>
                </a:lnTo>
                <a:lnTo>
                  <a:pt x="0" y="0"/>
                </a:lnTo>
                <a:lnTo>
                  <a:pt x="0" y="472439"/>
                </a:lnTo>
                <a:lnTo>
                  <a:pt x="9144000" y="472439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69696" y="93980"/>
            <a:ext cx="104394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一、理念</a:t>
            </a:r>
          </a:p>
        </p:txBody>
      </p:sp>
      <p:sp>
        <p:nvSpPr>
          <p:cNvPr id="12" name="object 12"/>
          <p:cNvSpPr/>
          <p:nvPr/>
        </p:nvSpPr>
        <p:spPr>
          <a:xfrm>
            <a:off x="467785" y="1787594"/>
            <a:ext cx="1984412" cy="2350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33400" y="1857755"/>
            <a:ext cx="1858010" cy="221488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50825" rIns="0" bIns="0" rtlCol="0" vert="horz">
            <a:spAutoFit/>
          </a:bodyPr>
          <a:lstStyle/>
          <a:p>
            <a:pPr marL="242570">
              <a:lnSpc>
                <a:spcPct val="100000"/>
              </a:lnSpc>
              <a:spcBef>
                <a:spcPts val="1975"/>
              </a:spcBef>
            </a:pPr>
            <a:r>
              <a:rPr dirty="0" sz="1800" b="1">
                <a:solidFill>
                  <a:srgbClr val="9D1F33"/>
                </a:solidFill>
                <a:latin typeface="微软雅黑"/>
                <a:cs typeface="微软雅黑"/>
              </a:rPr>
              <a:t>两个思政模块</a:t>
            </a:r>
            <a:endParaRPr sz="1800">
              <a:latin typeface="微软雅黑"/>
              <a:cs typeface="微软雅黑"/>
            </a:endParaRPr>
          </a:p>
          <a:p>
            <a:pPr marL="117475">
              <a:lnSpc>
                <a:spcPct val="100000"/>
              </a:lnSpc>
              <a:spcBef>
                <a:spcPts val="1005"/>
              </a:spcBef>
            </a:pPr>
            <a:r>
              <a:rPr dirty="0" sz="1600" spc="-5">
                <a:latin typeface="微软雅黑"/>
                <a:cs typeface="微软雅黑"/>
              </a:rPr>
              <a:t>感恩，敬畏，责任</a:t>
            </a:r>
            <a:endParaRPr sz="16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218440">
              <a:lnSpc>
                <a:spcPct val="100000"/>
              </a:lnSpc>
              <a:spcBef>
                <a:spcPts val="1430"/>
              </a:spcBef>
            </a:pPr>
            <a:r>
              <a:rPr dirty="0" sz="1600" spc="-5">
                <a:latin typeface="微软雅黑"/>
                <a:cs typeface="微软雅黑"/>
              </a:rPr>
              <a:t>科学</a:t>
            </a:r>
            <a:r>
              <a:rPr dirty="0" sz="1600" spc="-10">
                <a:latin typeface="微软雅黑"/>
                <a:cs typeface="微软雅黑"/>
              </a:rPr>
              <a:t>观</a:t>
            </a:r>
            <a:r>
              <a:rPr dirty="0" sz="1600" spc="-5">
                <a:latin typeface="微软雅黑"/>
                <a:cs typeface="微软雅黑"/>
              </a:rPr>
              <a:t>“训练”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40685" y="5333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5" y="600456"/>
                </a:lnTo>
                <a:lnTo>
                  <a:pt x="670407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440685" y="5333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5" y="600456"/>
                </a:lnTo>
                <a:lnTo>
                  <a:pt x="670407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37761" y="1787594"/>
            <a:ext cx="1280412" cy="23501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497323" y="1857755"/>
            <a:ext cx="1165860" cy="221488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62560" rIns="0" bIns="0" rtlCol="0" vert="horz">
            <a:spAutoFit/>
          </a:bodyPr>
          <a:lstStyle/>
          <a:p>
            <a:pPr algn="just" marL="177800" marR="117475" indent="-52069">
              <a:lnSpc>
                <a:spcPct val="148900"/>
              </a:lnSpc>
              <a:spcBef>
                <a:spcPts val="1280"/>
              </a:spcBef>
            </a:pPr>
            <a:r>
              <a:rPr dirty="0" sz="1800" b="1">
                <a:solidFill>
                  <a:srgbClr val="9D1F33"/>
                </a:solidFill>
                <a:latin typeface="微软雅黑"/>
                <a:cs typeface="微软雅黑"/>
              </a:rPr>
              <a:t>三个结合 </a:t>
            </a:r>
            <a:r>
              <a:rPr dirty="0" sz="1600" spc="-5">
                <a:latin typeface="微软雅黑"/>
                <a:cs typeface="微软雅黑"/>
              </a:rPr>
              <a:t>课堂内外 </a:t>
            </a:r>
            <a:r>
              <a:rPr dirty="0" sz="1600" spc="-10">
                <a:latin typeface="微软雅黑"/>
                <a:cs typeface="微软雅黑"/>
              </a:rPr>
              <a:t>校园内外 </a:t>
            </a:r>
            <a:r>
              <a:rPr dirty="0" sz="1600" spc="-5">
                <a:latin typeface="微软雅黑"/>
                <a:cs typeface="微软雅黑"/>
              </a:rPr>
              <a:t>线上线下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06936" y="1787594"/>
            <a:ext cx="1879157" cy="23501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570988" y="1857755"/>
            <a:ext cx="1746885" cy="221488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2545" rIns="0" bIns="0" rtlCol="0" vert="horz">
            <a:spAutoFit/>
          </a:bodyPr>
          <a:lstStyle/>
          <a:p>
            <a:pPr algn="just" marL="163195" marR="156210" indent="24130">
              <a:lnSpc>
                <a:spcPct val="134300"/>
              </a:lnSpc>
              <a:spcBef>
                <a:spcPts val="335"/>
              </a:spcBef>
            </a:pPr>
            <a:r>
              <a:rPr dirty="0" sz="1800" b="1">
                <a:solidFill>
                  <a:srgbClr val="9D1F33"/>
                </a:solidFill>
                <a:latin typeface="微软雅黑"/>
                <a:cs typeface="微软雅黑"/>
              </a:rPr>
              <a:t>五个工作环节 </a:t>
            </a:r>
            <a:r>
              <a:rPr dirty="0" sz="1600" spc="-10">
                <a:latin typeface="微软雅黑"/>
                <a:cs typeface="微软雅黑"/>
              </a:rPr>
              <a:t>基本环节：平台 </a:t>
            </a:r>
            <a:r>
              <a:rPr dirty="0" sz="1600" spc="-5">
                <a:latin typeface="微软雅黑"/>
                <a:cs typeface="微软雅黑"/>
              </a:rPr>
              <a:t>重点环节：参与 关键环节：引导 </a:t>
            </a:r>
            <a:r>
              <a:rPr dirty="0" sz="1600" spc="-10">
                <a:latin typeface="微软雅黑"/>
                <a:cs typeface="微软雅黑"/>
              </a:rPr>
              <a:t>难点环节：评价 </a:t>
            </a:r>
            <a:r>
              <a:rPr dirty="0" sz="1600" spc="-5">
                <a:latin typeface="微软雅黑"/>
                <a:cs typeface="微软雅黑"/>
              </a:rPr>
              <a:t>核心环节：融合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091125" y="1787594"/>
            <a:ext cx="1760312" cy="23501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7155180" y="1857755"/>
            <a:ext cx="1637030" cy="221488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652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75"/>
              </a:spcBef>
            </a:pPr>
            <a:r>
              <a:rPr dirty="0" sz="1800" b="1">
                <a:solidFill>
                  <a:srgbClr val="9D1F33"/>
                </a:solidFill>
                <a:latin typeface="微软雅黑"/>
                <a:cs typeface="微软雅黑"/>
              </a:rPr>
              <a:t>全方位参与</a:t>
            </a:r>
            <a:endParaRPr sz="1800">
              <a:latin typeface="微软雅黑"/>
              <a:cs typeface="微软雅黑"/>
            </a:endParaRPr>
          </a:p>
          <a:p>
            <a:pPr algn="ctr" marL="1270">
              <a:lnSpc>
                <a:spcPct val="100000"/>
              </a:lnSpc>
              <a:spcBef>
                <a:spcPts val="635"/>
              </a:spcBef>
            </a:pPr>
            <a:r>
              <a:rPr dirty="0" sz="1600" spc="-10">
                <a:latin typeface="微软雅黑"/>
                <a:cs typeface="微软雅黑"/>
              </a:rPr>
              <a:t>学生</a:t>
            </a:r>
            <a:endParaRPr sz="1600">
              <a:latin typeface="微软雅黑"/>
              <a:cs typeface="微软雅黑"/>
            </a:endParaRPr>
          </a:p>
          <a:p>
            <a:pPr marL="413384" marR="404495" indent="202565">
              <a:lnSpc>
                <a:spcPct val="135600"/>
              </a:lnSpc>
            </a:pPr>
            <a:r>
              <a:rPr dirty="0" sz="1600" spc="-5">
                <a:latin typeface="微软雅黑"/>
                <a:cs typeface="微软雅黑"/>
              </a:rPr>
              <a:t>教师 </a:t>
            </a:r>
            <a:r>
              <a:rPr dirty="0" sz="1600" spc="-5">
                <a:latin typeface="微软雅黑"/>
                <a:cs typeface="微软雅黑"/>
              </a:rPr>
              <a:t>红十字会</a:t>
            </a:r>
            <a:endParaRPr sz="1600">
              <a:latin typeface="微软雅黑"/>
              <a:cs typeface="微软雅黑"/>
            </a:endParaRPr>
          </a:p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dirty="0" sz="1600" spc="-10">
                <a:latin typeface="微软雅黑"/>
                <a:cs typeface="微软雅黑"/>
              </a:rPr>
              <a:t>遗体捐献接</a:t>
            </a:r>
            <a:r>
              <a:rPr dirty="0" sz="1600" spc="-5">
                <a:latin typeface="微软雅黑"/>
                <a:cs typeface="微软雅黑"/>
              </a:rPr>
              <a:t>受站</a:t>
            </a:r>
            <a:endParaRPr sz="1600">
              <a:latin typeface="微软雅黑"/>
              <a:cs typeface="微软雅黑"/>
            </a:endParaRPr>
          </a:p>
          <a:p>
            <a:pPr algn="ctr" marL="1270">
              <a:lnSpc>
                <a:spcPct val="100000"/>
              </a:lnSpc>
              <a:spcBef>
                <a:spcPts val="685"/>
              </a:spcBef>
            </a:pPr>
            <a:r>
              <a:rPr dirty="0" sz="1600" spc="-5">
                <a:latin typeface="微软雅黑"/>
                <a:cs typeface="微软雅黑"/>
              </a:rPr>
              <a:t>社会资源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785082" y="1770830"/>
            <a:ext cx="1278678" cy="23501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844540" y="1840992"/>
            <a:ext cx="1164590" cy="221488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62560" rIns="0" bIns="0" rtlCol="0" vert="horz">
            <a:spAutoFit/>
          </a:bodyPr>
          <a:lstStyle/>
          <a:p>
            <a:pPr algn="just" marL="177165" marR="116205" indent="-52069">
              <a:lnSpc>
                <a:spcPct val="148900"/>
              </a:lnSpc>
              <a:spcBef>
                <a:spcPts val="1280"/>
              </a:spcBef>
            </a:pPr>
            <a:r>
              <a:rPr dirty="0" sz="1800" b="1">
                <a:solidFill>
                  <a:srgbClr val="9D1F33"/>
                </a:solidFill>
                <a:latin typeface="微软雅黑"/>
                <a:cs typeface="微软雅黑"/>
              </a:rPr>
              <a:t>工作原则 </a:t>
            </a:r>
            <a:r>
              <a:rPr dirty="0" sz="1600" spc="-5">
                <a:latin typeface="微软雅黑"/>
                <a:cs typeface="微软雅黑"/>
              </a:rPr>
              <a:t>敬重逝者 慰藉家属 教育学生</a:t>
            </a:r>
            <a:endParaRPr sz="16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73683" y="124459"/>
            <a:ext cx="104394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一</a:t>
            </a:r>
            <a:r>
              <a:rPr dirty="0" sz="2000" spc="-5" b="1">
                <a:solidFill>
                  <a:srgbClr val="FFFFFF"/>
                </a:solidFill>
                <a:latin typeface="微软雅黑"/>
                <a:cs typeface="微软雅黑"/>
              </a:rPr>
              <a:t>、</a:t>
            </a: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理念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40685" y="5333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5" y="600456"/>
                </a:lnTo>
                <a:lnTo>
                  <a:pt x="670407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40685" y="5333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5" y="600456"/>
                </a:lnTo>
                <a:lnTo>
                  <a:pt x="670407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667" y="972311"/>
            <a:ext cx="631190" cy="593090"/>
          </a:xfrm>
          <a:custGeom>
            <a:avLst/>
            <a:gdLst/>
            <a:ahLst/>
            <a:cxnLst/>
            <a:rect l="l" t="t" r="r" b="b"/>
            <a:pathLst>
              <a:path w="631190" h="593090">
                <a:moveTo>
                  <a:pt x="0" y="592836"/>
                </a:moveTo>
                <a:lnTo>
                  <a:pt x="630936" y="592836"/>
                </a:lnTo>
                <a:lnTo>
                  <a:pt x="630936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61340" y="942848"/>
            <a:ext cx="32702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3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4840" y="900658"/>
            <a:ext cx="5416296" cy="731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42187" y="972311"/>
            <a:ext cx="5186680" cy="5930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46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课程的核心价值观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50998" y="2644521"/>
            <a:ext cx="328104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9D1F33"/>
                </a:solidFill>
                <a:latin typeface="微软雅黑"/>
                <a:cs typeface="微软雅黑"/>
              </a:rPr>
              <a:t>感恩，敬畏，责任</a:t>
            </a:r>
            <a:endParaRPr sz="3200">
              <a:latin typeface="微软雅黑"/>
              <a:cs typeface="微软雅黑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4660391"/>
            <a:ext cx="9144000" cy="483234"/>
          </a:xfrm>
          <a:custGeom>
            <a:avLst/>
            <a:gdLst/>
            <a:ahLst/>
            <a:cxnLst/>
            <a:rect l="l" t="t" r="r" b="b"/>
            <a:pathLst>
              <a:path w="9144000" h="483235">
                <a:moveTo>
                  <a:pt x="9144000" y="483107"/>
                </a:moveTo>
                <a:lnTo>
                  <a:pt x="9144000" y="0"/>
                </a:lnTo>
                <a:lnTo>
                  <a:pt x="0" y="0"/>
                </a:lnTo>
                <a:lnTo>
                  <a:pt x="0" y="483107"/>
                </a:lnTo>
                <a:lnTo>
                  <a:pt x="9144000" y="483107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393185" y="4757420"/>
            <a:ext cx="1854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微软雅黑"/>
                <a:cs typeface="微软雅黑"/>
              </a:rPr>
              <a:t>我们应该如何做？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2222" y="0"/>
            <a:ext cx="2484120" cy="626745"/>
          </a:xfrm>
          <a:prstGeom prst="rect"/>
          <a:solidFill>
            <a:srgbClr val="9D1F33"/>
          </a:solidFill>
        </p:spPr>
        <p:txBody>
          <a:bodyPr wrap="square" lIns="0" tIns="149860" rIns="0" bIns="0" rtlCol="0" vert="horz">
            <a:spAutoFit/>
          </a:bodyPr>
          <a:lstStyle/>
          <a:p>
            <a:pPr marL="476250">
              <a:lnSpc>
                <a:spcPct val="100000"/>
              </a:lnSpc>
              <a:spcBef>
                <a:spcPts val="1180"/>
              </a:spcBef>
            </a:pPr>
            <a:r>
              <a:rPr dirty="0"/>
              <a:t>二、</a:t>
            </a:r>
            <a:r>
              <a:rPr dirty="0" spc="-5"/>
              <a:t>整</a:t>
            </a:r>
            <a:r>
              <a:rPr dirty="0"/>
              <a:t>体设计</a:t>
            </a:r>
          </a:p>
        </p:txBody>
      </p:sp>
      <p:sp>
        <p:nvSpPr>
          <p:cNvPr id="5" name="object 5"/>
          <p:cNvSpPr/>
          <p:nvPr/>
        </p:nvSpPr>
        <p:spPr>
          <a:xfrm>
            <a:off x="2844545" y="5333"/>
            <a:ext cx="6300470" cy="600710"/>
          </a:xfrm>
          <a:custGeom>
            <a:avLst/>
            <a:gdLst/>
            <a:ahLst/>
            <a:cxnLst/>
            <a:rect l="l" t="t" r="r" b="b"/>
            <a:pathLst>
              <a:path w="6300470" h="600710">
                <a:moveTo>
                  <a:pt x="0" y="600456"/>
                </a:moveTo>
                <a:lnTo>
                  <a:pt x="6300215" y="600456"/>
                </a:lnTo>
                <a:lnTo>
                  <a:pt x="63002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44545" y="5333"/>
            <a:ext cx="6300470" cy="600710"/>
          </a:xfrm>
          <a:custGeom>
            <a:avLst/>
            <a:gdLst/>
            <a:ahLst/>
            <a:cxnLst/>
            <a:rect l="l" t="t" r="r" b="b"/>
            <a:pathLst>
              <a:path w="6300470" h="600710">
                <a:moveTo>
                  <a:pt x="0" y="600456"/>
                </a:moveTo>
                <a:lnTo>
                  <a:pt x="6300215" y="600456"/>
                </a:lnTo>
                <a:lnTo>
                  <a:pt x="63002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382517" y="1643633"/>
            <a:ext cx="2814955" cy="384175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wrap="square" lIns="0" tIns="60960" rIns="0" bIns="0" rtlCol="0" vert="horz">
            <a:spAutoFit/>
          </a:bodyPr>
          <a:lstStyle/>
          <a:p>
            <a:pPr marL="375920">
              <a:lnSpc>
                <a:spcPct val="100000"/>
              </a:lnSpc>
              <a:spcBef>
                <a:spcPts val="480"/>
              </a:spcBef>
              <a:tabLst>
                <a:tab pos="1192530" algn="l"/>
                <a:tab pos="2007870" algn="l"/>
              </a:tabLst>
            </a:pPr>
            <a:r>
              <a:rPr dirty="0" sz="1600" spc="-10" b="1">
                <a:latin typeface="微软雅黑"/>
                <a:cs typeface="微软雅黑"/>
              </a:rPr>
              <a:t>体</a:t>
            </a:r>
            <a:r>
              <a:rPr dirty="0" sz="1600" spc="-5" b="1">
                <a:latin typeface="微软雅黑"/>
                <a:cs typeface="微软雅黑"/>
              </a:rPr>
              <a:t>验	</a:t>
            </a:r>
            <a:r>
              <a:rPr dirty="0" sz="1600" spc="-10" b="1">
                <a:latin typeface="微软雅黑"/>
                <a:cs typeface="微软雅黑"/>
              </a:rPr>
              <a:t>感</a:t>
            </a:r>
            <a:r>
              <a:rPr dirty="0" sz="1600" spc="-5" b="1">
                <a:latin typeface="微软雅黑"/>
                <a:cs typeface="微软雅黑"/>
              </a:rPr>
              <a:t>受	</a:t>
            </a:r>
            <a:r>
              <a:rPr dirty="0" sz="1600" spc="-10" b="1">
                <a:latin typeface="微软雅黑"/>
                <a:cs typeface="微软雅黑"/>
              </a:rPr>
              <a:t>感动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19320" y="1358646"/>
            <a:ext cx="134365" cy="210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062978" y="2501645"/>
            <a:ext cx="1010919" cy="307975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143510">
              <a:lnSpc>
                <a:spcPct val="100000"/>
              </a:lnSpc>
              <a:spcBef>
                <a:spcPts val="300"/>
              </a:spcBef>
            </a:pPr>
            <a:r>
              <a:rPr dirty="0" sz="1400" b="1">
                <a:latin typeface="微软雅黑"/>
                <a:cs typeface="微软雅黑"/>
              </a:rPr>
              <a:t>内化于心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62978" y="3286505"/>
            <a:ext cx="1010919" cy="307975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143510">
              <a:lnSpc>
                <a:spcPct val="100000"/>
              </a:lnSpc>
              <a:spcBef>
                <a:spcPts val="310"/>
              </a:spcBef>
            </a:pPr>
            <a:r>
              <a:rPr dirty="0" sz="1400" b="1">
                <a:latin typeface="微软雅黑"/>
                <a:cs typeface="微软雅黑"/>
              </a:rPr>
              <a:t>外化于行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62978" y="1693926"/>
            <a:ext cx="939165" cy="306705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wrap="square" lIns="0" tIns="3746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dirty="0" sz="1400" b="1">
                <a:latin typeface="微软雅黑"/>
                <a:cs typeface="微软雅黑"/>
              </a:rPr>
              <a:t>固化于制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4682" y="2140457"/>
            <a:ext cx="1600200" cy="312420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141605">
              <a:lnSpc>
                <a:spcPct val="100000"/>
              </a:lnSpc>
              <a:spcBef>
                <a:spcPts val="300"/>
              </a:spcBef>
            </a:pPr>
            <a:r>
              <a:rPr dirty="0" sz="1400" b="1">
                <a:latin typeface="微软雅黑"/>
                <a:cs typeface="微软雅黑"/>
              </a:rPr>
              <a:t>教师的引导作用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70733" y="1761108"/>
            <a:ext cx="810895" cy="134620"/>
          </a:xfrm>
          <a:custGeom>
            <a:avLst/>
            <a:gdLst/>
            <a:ahLst/>
            <a:cxnLst/>
            <a:rect l="l" t="t" r="r" b="b"/>
            <a:pathLst>
              <a:path w="810895" h="134619">
                <a:moveTo>
                  <a:pt x="727594" y="83720"/>
                </a:moveTo>
                <a:lnTo>
                  <a:pt x="678434" y="108203"/>
                </a:lnTo>
                <a:lnTo>
                  <a:pt x="675513" y="116966"/>
                </a:lnTo>
                <a:lnTo>
                  <a:pt x="682625" y="131190"/>
                </a:lnTo>
                <a:lnTo>
                  <a:pt x="691388" y="134111"/>
                </a:lnTo>
                <a:lnTo>
                  <a:pt x="785507" y="87249"/>
                </a:lnTo>
                <a:lnTo>
                  <a:pt x="781050" y="87249"/>
                </a:lnTo>
                <a:lnTo>
                  <a:pt x="727594" y="83720"/>
                </a:lnTo>
                <a:close/>
              </a:path>
              <a:path w="810895" h="134619">
                <a:moveTo>
                  <a:pt x="753342" y="70896"/>
                </a:moveTo>
                <a:lnTo>
                  <a:pt x="727594" y="83720"/>
                </a:lnTo>
                <a:lnTo>
                  <a:pt x="781050" y="87249"/>
                </a:lnTo>
                <a:lnTo>
                  <a:pt x="781208" y="84836"/>
                </a:lnTo>
                <a:lnTo>
                  <a:pt x="773938" y="84836"/>
                </a:lnTo>
                <a:lnTo>
                  <a:pt x="753342" y="70896"/>
                </a:lnTo>
                <a:close/>
              </a:path>
              <a:path w="810895" h="134619">
                <a:moveTo>
                  <a:pt x="700151" y="0"/>
                </a:moveTo>
                <a:lnTo>
                  <a:pt x="691133" y="1777"/>
                </a:lnTo>
                <a:lnTo>
                  <a:pt x="682244" y="14986"/>
                </a:lnTo>
                <a:lnTo>
                  <a:pt x="684021" y="24002"/>
                </a:lnTo>
                <a:lnTo>
                  <a:pt x="729507" y="54764"/>
                </a:lnTo>
                <a:lnTo>
                  <a:pt x="782955" y="58292"/>
                </a:lnTo>
                <a:lnTo>
                  <a:pt x="781050" y="87249"/>
                </a:lnTo>
                <a:lnTo>
                  <a:pt x="785507" y="87249"/>
                </a:lnTo>
                <a:lnTo>
                  <a:pt x="810768" y="74675"/>
                </a:lnTo>
                <a:lnTo>
                  <a:pt x="700151" y="0"/>
                </a:lnTo>
                <a:close/>
              </a:path>
              <a:path w="810895" h="134619">
                <a:moveTo>
                  <a:pt x="775589" y="59816"/>
                </a:moveTo>
                <a:lnTo>
                  <a:pt x="753342" y="70896"/>
                </a:lnTo>
                <a:lnTo>
                  <a:pt x="773938" y="84836"/>
                </a:lnTo>
                <a:lnTo>
                  <a:pt x="775589" y="59816"/>
                </a:lnTo>
                <a:close/>
              </a:path>
              <a:path w="810895" h="134619">
                <a:moveTo>
                  <a:pt x="782854" y="59816"/>
                </a:moveTo>
                <a:lnTo>
                  <a:pt x="775589" y="59816"/>
                </a:lnTo>
                <a:lnTo>
                  <a:pt x="773938" y="84836"/>
                </a:lnTo>
                <a:lnTo>
                  <a:pt x="781208" y="84836"/>
                </a:lnTo>
                <a:lnTo>
                  <a:pt x="782854" y="59816"/>
                </a:lnTo>
                <a:close/>
              </a:path>
              <a:path w="810895" h="134619">
                <a:moveTo>
                  <a:pt x="2032" y="6730"/>
                </a:moveTo>
                <a:lnTo>
                  <a:pt x="0" y="35687"/>
                </a:lnTo>
                <a:lnTo>
                  <a:pt x="727594" y="83720"/>
                </a:lnTo>
                <a:lnTo>
                  <a:pt x="753342" y="70896"/>
                </a:lnTo>
                <a:lnTo>
                  <a:pt x="729507" y="54764"/>
                </a:lnTo>
                <a:lnTo>
                  <a:pt x="2032" y="6730"/>
                </a:lnTo>
                <a:close/>
              </a:path>
              <a:path w="810895" h="134619">
                <a:moveTo>
                  <a:pt x="729507" y="54764"/>
                </a:moveTo>
                <a:lnTo>
                  <a:pt x="753342" y="70896"/>
                </a:lnTo>
                <a:lnTo>
                  <a:pt x="775589" y="59816"/>
                </a:lnTo>
                <a:lnTo>
                  <a:pt x="782854" y="59816"/>
                </a:lnTo>
                <a:lnTo>
                  <a:pt x="782955" y="58292"/>
                </a:lnTo>
                <a:lnTo>
                  <a:pt x="729507" y="54764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672078" y="2625089"/>
            <a:ext cx="1043940" cy="307975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163830">
              <a:lnSpc>
                <a:spcPct val="100000"/>
              </a:lnSpc>
              <a:spcBef>
                <a:spcPts val="300"/>
              </a:spcBef>
            </a:pPr>
            <a:r>
              <a:rPr dirty="0" sz="1400" b="1">
                <a:latin typeface="微软雅黑"/>
                <a:cs typeface="微软雅黑"/>
              </a:rPr>
              <a:t>感恩社会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29378" y="2641854"/>
            <a:ext cx="1069975" cy="307975"/>
          </a:xfrm>
          <a:custGeom>
            <a:avLst/>
            <a:gdLst/>
            <a:ahLst/>
            <a:cxnLst/>
            <a:rect l="l" t="t" r="r" b="b"/>
            <a:pathLst>
              <a:path w="1069975" h="307975">
                <a:moveTo>
                  <a:pt x="0" y="307848"/>
                </a:moveTo>
                <a:lnTo>
                  <a:pt x="1069848" y="307848"/>
                </a:lnTo>
                <a:lnTo>
                  <a:pt x="106984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367278" y="2356866"/>
            <a:ext cx="2788920" cy="158369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latin typeface="Times New Roman"/>
              <a:cs typeface="Times New Roman"/>
            </a:endParaRPr>
          </a:p>
          <a:p>
            <a:pPr marL="1739264">
              <a:lnSpc>
                <a:spcPct val="100000"/>
              </a:lnSpc>
            </a:pPr>
            <a:r>
              <a:rPr dirty="0" sz="1400" b="1">
                <a:latin typeface="微软雅黑"/>
                <a:cs typeface="微软雅黑"/>
              </a:rPr>
              <a:t>敬畏生命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98085" y="3071622"/>
            <a:ext cx="719455" cy="352425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147955">
              <a:lnSpc>
                <a:spcPct val="100000"/>
              </a:lnSpc>
              <a:spcBef>
                <a:spcPts val="300"/>
              </a:spcBef>
            </a:pPr>
            <a:r>
              <a:rPr dirty="0" sz="1600" spc="-5" b="1">
                <a:latin typeface="微软雅黑"/>
                <a:cs typeface="微软雅黑"/>
              </a:rPr>
              <a:t>责任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82058" y="2343530"/>
            <a:ext cx="683260" cy="316230"/>
          </a:xfrm>
          <a:custGeom>
            <a:avLst/>
            <a:gdLst/>
            <a:ahLst/>
            <a:cxnLst/>
            <a:rect l="l" t="t" r="r" b="b"/>
            <a:pathLst>
              <a:path w="683260" h="316230">
                <a:moveTo>
                  <a:pt x="11175" y="0"/>
                </a:moveTo>
                <a:lnTo>
                  <a:pt x="0" y="26669"/>
                </a:lnTo>
                <a:lnTo>
                  <a:pt x="80009" y="60451"/>
                </a:lnTo>
                <a:lnTo>
                  <a:pt x="91312" y="33781"/>
                </a:lnTo>
                <a:lnTo>
                  <a:pt x="11175" y="0"/>
                </a:lnTo>
                <a:close/>
              </a:path>
              <a:path w="683260" h="316230">
                <a:moveTo>
                  <a:pt x="117982" y="44957"/>
                </a:moveTo>
                <a:lnTo>
                  <a:pt x="106679" y="71755"/>
                </a:lnTo>
                <a:lnTo>
                  <a:pt x="186689" y="105410"/>
                </a:lnTo>
                <a:lnTo>
                  <a:pt x="197992" y="78739"/>
                </a:lnTo>
                <a:lnTo>
                  <a:pt x="117982" y="44957"/>
                </a:lnTo>
                <a:close/>
              </a:path>
              <a:path w="683260" h="316230">
                <a:moveTo>
                  <a:pt x="224662" y="90043"/>
                </a:moveTo>
                <a:lnTo>
                  <a:pt x="213359" y="116712"/>
                </a:lnTo>
                <a:lnTo>
                  <a:pt x="293369" y="150494"/>
                </a:lnTo>
                <a:lnTo>
                  <a:pt x="304672" y="123825"/>
                </a:lnTo>
                <a:lnTo>
                  <a:pt x="224662" y="90043"/>
                </a:lnTo>
                <a:close/>
              </a:path>
              <a:path w="683260" h="316230">
                <a:moveTo>
                  <a:pt x="331342" y="135127"/>
                </a:moveTo>
                <a:lnTo>
                  <a:pt x="320039" y="161798"/>
                </a:lnTo>
                <a:lnTo>
                  <a:pt x="400176" y="195580"/>
                </a:lnTo>
                <a:lnTo>
                  <a:pt x="411352" y="168782"/>
                </a:lnTo>
                <a:lnTo>
                  <a:pt x="331342" y="135127"/>
                </a:lnTo>
                <a:close/>
              </a:path>
              <a:path w="683260" h="316230">
                <a:moveTo>
                  <a:pt x="438022" y="180086"/>
                </a:moveTo>
                <a:lnTo>
                  <a:pt x="426846" y="206756"/>
                </a:lnTo>
                <a:lnTo>
                  <a:pt x="506856" y="240537"/>
                </a:lnTo>
                <a:lnTo>
                  <a:pt x="518159" y="213868"/>
                </a:lnTo>
                <a:lnTo>
                  <a:pt x="438022" y="180086"/>
                </a:lnTo>
                <a:close/>
              </a:path>
              <a:path w="683260" h="316230">
                <a:moveTo>
                  <a:pt x="601339" y="280472"/>
                </a:moveTo>
                <a:lnTo>
                  <a:pt x="546862" y="287527"/>
                </a:lnTo>
                <a:lnTo>
                  <a:pt x="541274" y="294767"/>
                </a:lnTo>
                <a:lnTo>
                  <a:pt x="543305" y="310642"/>
                </a:lnTo>
                <a:lnTo>
                  <a:pt x="550544" y="316230"/>
                </a:lnTo>
                <a:lnTo>
                  <a:pt x="666236" y="301244"/>
                </a:lnTo>
                <a:lnTo>
                  <a:pt x="650747" y="301244"/>
                </a:lnTo>
                <a:lnTo>
                  <a:pt x="640206" y="296799"/>
                </a:lnTo>
                <a:lnTo>
                  <a:pt x="641893" y="292820"/>
                </a:lnTo>
                <a:lnTo>
                  <a:pt x="636500" y="285623"/>
                </a:lnTo>
                <a:lnTo>
                  <a:pt x="613537" y="285623"/>
                </a:lnTo>
                <a:lnTo>
                  <a:pt x="601339" y="280472"/>
                </a:lnTo>
                <a:close/>
              </a:path>
              <a:path w="683260" h="316230">
                <a:moveTo>
                  <a:pt x="641893" y="292820"/>
                </a:moveTo>
                <a:lnTo>
                  <a:pt x="640206" y="296799"/>
                </a:lnTo>
                <a:lnTo>
                  <a:pt x="650747" y="301244"/>
                </a:lnTo>
                <a:lnTo>
                  <a:pt x="652685" y="296671"/>
                </a:lnTo>
                <a:lnTo>
                  <a:pt x="644778" y="296671"/>
                </a:lnTo>
                <a:lnTo>
                  <a:pt x="641893" y="292820"/>
                </a:lnTo>
                <a:close/>
              </a:path>
              <a:path w="683260" h="316230">
                <a:moveTo>
                  <a:pt x="661180" y="270129"/>
                </a:moveTo>
                <a:lnTo>
                  <a:pt x="651509" y="270129"/>
                </a:lnTo>
                <a:lnTo>
                  <a:pt x="662051" y="274574"/>
                </a:lnTo>
                <a:lnTo>
                  <a:pt x="650747" y="301244"/>
                </a:lnTo>
                <a:lnTo>
                  <a:pt x="666236" y="301244"/>
                </a:lnTo>
                <a:lnTo>
                  <a:pt x="682878" y="299085"/>
                </a:lnTo>
                <a:lnTo>
                  <a:pt x="661180" y="270129"/>
                </a:lnTo>
                <a:close/>
              </a:path>
              <a:path w="683260" h="316230">
                <a:moveTo>
                  <a:pt x="654557" y="273557"/>
                </a:moveTo>
                <a:lnTo>
                  <a:pt x="649794" y="274176"/>
                </a:lnTo>
                <a:lnTo>
                  <a:pt x="641893" y="292820"/>
                </a:lnTo>
                <a:lnTo>
                  <a:pt x="644778" y="296671"/>
                </a:lnTo>
                <a:lnTo>
                  <a:pt x="654557" y="273557"/>
                </a:lnTo>
                <a:close/>
              </a:path>
              <a:path w="683260" h="316230">
                <a:moveTo>
                  <a:pt x="659641" y="273557"/>
                </a:moveTo>
                <a:lnTo>
                  <a:pt x="654557" y="273557"/>
                </a:lnTo>
                <a:lnTo>
                  <a:pt x="644778" y="296671"/>
                </a:lnTo>
                <a:lnTo>
                  <a:pt x="652685" y="296671"/>
                </a:lnTo>
                <a:lnTo>
                  <a:pt x="662051" y="274574"/>
                </a:lnTo>
                <a:lnTo>
                  <a:pt x="659641" y="273557"/>
                </a:lnTo>
                <a:close/>
              </a:path>
              <a:path w="683260" h="316230">
                <a:moveTo>
                  <a:pt x="649794" y="274176"/>
                </a:moveTo>
                <a:lnTo>
                  <a:pt x="629865" y="276766"/>
                </a:lnTo>
                <a:lnTo>
                  <a:pt x="641893" y="292820"/>
                </a:lnTo>
                <a:lnTo>
                  <a:pt x="649794" y="274176"/>
                </a:lnTo>
                <a:close/>
              </a:path>
              <a:path w="683260" h="316230">
                <a:moveTo>
                  <a:pt x="616557" y="278495"/>
                </a:moveTo>
                <a:lnTo>
                  <a:pt x="601339" y="280472"/>
                </a:lnTo>
                <a:lnTo>
                  <a:pt x="613537" y="285623"/>
                </a:lnTo>
                <a:lnTo>
                  <a:pt x="616557" y="278495"/>
                </a:lnTo>
                <a:close/>
              </a:path>
              <a:path w="683260" h="316230">
                <a:moveTo>
                  <a:pt x="629865" y="276766"/>
                </a:moveTo>
                <a:lnTo>
                  <a:pt x="616557" y="278495"/>
                </a:lnTo>
                <a:lnTo>
                  <a:pt x="613537" y="285623"/>
                </a:lnTo>
                <a:lnTo>
                  <a:pt x="636500" y="285623"/>
                </a:lnTo>
                <a:lnTo>
                  <a:pt x="629865" y="276766"/>
                </a:lnTo>
                <a:close/>
              </a:path>
              <a:path w="683260" h="316230">
                <a:moveTo>
                  <a:pt x="544829" y="225170"/>
                </a:moveTo>
                <a:lnTo>
                  <a:pt x="533526" y="251841"/>
                </a:lnTo>
                <a:lnTo>
                  <a:pt x="601339" y="280472"/>
                </a:lnTo>
                <a:lnTo>
                  <a:pt x="616557" y="278495"/>
                </a:lnTo>
                <a:lnTo>
                  <a:pt x="621833" y="266046"/>
                </a:lnTo>
                <a:lnTo>
                  <a:pt x="612669" y="253814"/>
                </a:lnTo>
                <a:lnTo>
                  <a:pt x="544829" y="225170"/>
                </a:lnTo>
                <a:close/>
              </a:path>
              <a:path w="683260" h="316230">
                <a:moveTo>
                  <a:pt x="593725" y="191135"/>
                </a:moveTo>
                <a:lnTo>
                  <a:pt x="587375" y="195961"/>
                </a:lnTo>
                <a:lnTo>
                  <a:pt x="581025" y="200660"/>
                </a:lnTo>
                <a:lnTo>
                  <a:pt x="579754" y="209804"/>
                </a:lnTo>
                <a:lnTo>
                  <a:pt x="584453" y="216154"/>
                </a:lnTo>
                <a:lnTo>
                  <a:pt x="612669" y="253814"/>
                </a:lnTo>
                <a:lnTo>
                  <a:pt x="624839" y="258952"/>
                </a:lnTo>
                <a:lnTo>
                  <a:pt x="621833" y="266046"/>
                </a:lnTo>
                <a:lnTo>
                  <a:pt x="629865" y="276766"/>
                </a:lnTo>
                <a:lnTo>
                  <a:pt x="649794" y="274176"/>
                </a:lnTo>
                <a:lnTo>
                  <a:pt x="651509" y="270129"/>
                </a:lnTo>
                <a:lnTo>
                  <a:pt x="661180" y="270129"/>
                </a:lnTo>
                <a:lnTo>
                  <a:pt x="607694" y="198755"/>
                </a:lnTo>
                <a:lnTo>
                  <a:pt x="602868" y="192405"/>
                </a:lnTo>
                <a:lnTo>
                  <a:pt x="593725" y="191135"/>
                </a:lnTo>
                <a:close/>
              </a:path>
              <a:path w="683260" h="316230">
                <a:moveTo>
                  <a:pt x="651509" y="270129"/>
                </a:moveTo>
                <a:lnTo>
                  <a:pt x="649794" y="274176"/>
                </a:lnTo>
                <a:lnTo>
                  <a:pt x="654557" y="273557"/>
                </a:lnTo>
                <a:lnTo>
                  <a:pt x="659641" y="273557"/>
                </a:lnTo>
                <a:lnTo>
                  <a:pt x="651509" y="270129"/>
                </a:lnTo>
                <a:close/>
              </a:path>
              <a:path w="683260" h="316230">
                <a:moveTo>
                  <a:pt x="612669" y="253814"/>
                </a:moveTo>
                <a:lnTo>
                  <a:pt x="621833" y="266046"/>
                </a:lnTo>
                <a:lnTo>
                  <a:pt x="624839" y="258952"/>
                </a:lnTo>
                <a:lnTo>
                  <a:pt x="612669" y="253814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93285" y="2343657"/>
            <a:ext cx="599440" cy="295275"/>
          </a:xfrm>
          <a:custGeom>
            <a:avLst/>
            <a:gdLst/>
            <a:ahLst/>
            <a:cxnLst/>
            <a:rect l="l" t="t" r="r" b="b"/>
            <a:pathLst>
              <a:path w="599439" h="295275">
                <a:moveTo>
                  <a:pt x="587248" y="0"/>
                </a:moveTo>
                <a:lnTo>
                  <a:pt x="508126" y="35814"/>
                </a:lnTo>
                <a:lnTo>
                  <a:pt x="520064" y="62230"/>
                </a:lnTo>
                <a:lnTo>
                  <a:pt x="599186" y="26416"/>
                </a:lnTo>
                <a:lnTo>
                  <a:pt x="587248" y="0"/>
                </a:lnTo>
                <a:close/>
              </a:path>
              <a:path w="599439" h="295275">
                <a:moveTo>
                  <a:pt x="481711" y="47752"/>
                </a:moveTo>
                <a:lnTo>
                  <a:pt x="402589" y="83566"/>
                </a:lnTo>
                <a:lnTo>
                  <a:pt x="414527" y="109855"/>
                </a:lnTo>
                <a:lnTo>
                  <a:pt x="493649" y="74168"/>
                </a:lnTo>
                <a:lnTo>
                  <a:pt x="481711" y="47752"/>
                </a:lnTo>
                <a:close/>
              </a:path>
              <a:path w="599439" h="295275">
                <a:moveTo>
                  <a:pt x="376174" y="95504"/>
                </a:moveTo>
                <a:lnTo>
                  <a:pt x="297052" y="131318"/>
                </a:lnTo>
                <a:lnTo>
                  <a:pt x="308990" y="157606"/>
                </a:lnTo>
                <a:lnTo>
                  <a:pt x="388112" y="121793"/>
                </a:lnTo>
                <a:lnTo>
                  <a:pt x="376174" y="95504"/>
                </a:lnTo>
                <a:close/>
              </a:path>
              <a:path w="599439" h="295275">
                <a:moveTo>
                  <a:pt x="270637" y="143129"/>
                </a:moveTo>
                <a:lnTo>
                  <a:pt x="191515" y="178943"/>
                </a:lnTo>
                <a:lnTo>
                  <a:pt x="203453" y="205359"/>
                </a:lnTo>
                <a:lnTo>
                  <a:pt x="282575" y="169544"/>
                </a:lnTo>
                <a:lnTo>
                  <a:pt x="270637" y="143129"/>
                </a:lnTo>
                <a:close/>
              </a:path>
              <a:path w="599439" h="295275">
                <a:moveTo>
                  <a:pt x="86233" y="171323"/>
                </a:moveTo>
                <a:lnTo>
                  <a:pt x="77215" y="172847"/>
                </a:lnTo>
                <a:lnTo>
                  <a:pt x="0" y="281559"/>
                </a:lnTo>
                <a:lnTo>
                  <a:pt x="132587" y="295275"/>
                </a:lnTo>
                <a:lnTo>
                  <a:pt x="139700" y="289560"/>
                </a:lnTo>
                <a:lnTo>
                  <a:pt x="140447" y="282829"/>
                </a:lnTo>
                <a:lnTo>
                  <a:pt x="32130" y="282829"/>
                </a:lnTo>
                <a:lnTo>
                  <a:pt x="20192" y="256540"/>
                </a:lnTo>
                <a:lnTo>
                  <a:pt x="59562" y="238633"/>
                </a:lnTo>
                <a:lnTo>
                  <a:pt x="65975" y="238633"/>
                </a:lnTo>
                <a:lnTo>
                  <a:pt x="96138" y="196087"/>
                </a:lnTo>
                <a:lnTo>
                  <a:pt x="100837" y="189611"/>
                </a:lnTo>
                <a:lnTo>
                  <a:pt x="99313" y="180594"/>
                </a:lnTo>
                <a:lnTo>
                  <a:pt x="92837" y="175894"/>
                </a:lnTo>
                <a:lnTo>
                  <a:pt x="86233" y="171323"/>
                </a:lnTo>
                <a:close/>
              </a:path>
              <a:path w="599439" h="295275">
                <a:moveTo>
                  <a:pt x="59562" y="238633"/>
                </a:moveTo>
                <a:lnTo>
                  <a:pt x="20192" y="256540"/>
                </a:lnTo>
                <a:lnTo>
                  <a:pt x="32130" y="282829"/>
                </a:lnTo>
                <a:lnTo>
                  <a:pt x="42535" y="278130"/>
                </a:lnTo>
                <a:lnTo>
                  <a:pt x="37973" y="278130"/>
                </a:lnTo>
                <a:lnTo>
                  <a:pt x="27559" y="255269"/>
                </a:lnTo>
                <a:lnTo>
                  <a:pt x="54180" y="255269"/>
                </a:lnTo>
                <a:lnTo>
                  <a:pt x="62059" y="244156"/>
                </a:lnTo>
                <a:lnTo>
                  <a:pt x="59562" y="238633"/>
                </a:lnTo>
                <a:close/>
              </a:path>
              <a:path w="599439" h="295275">
                <a:moveTo>
                  <a:pt x="69032" y="259585"/>
                </a:moveTo>
                <a:lnTo>
                  <a:pt x="71500" y="265049"/>
                </a:lnTo>
                <a:lnTo>
                  <a:pt x="32130" y="282829"/>
                </a:lnTo>
                <a:lnTo>
                  <a:pt x="140447" y="282829"/>
                </a:lnTo>
                <a:lnTo>
                  <a:pt x="140588" y="281559"/>
                </a:lnTo>
                <a:lnTo>
                  <a:pt x="141350" y="273558"/>
                </a:lnTo>
                <a:lnTo>
                  <a:pt x="135636" y="266446"/>
                </a:lnTo>
                <a:lnTo>
                  <a:pt x="69032" y="259585"/>
                </a:lnTo>
                <a:close/>
              </a:path>
              <a:path w="599439" h="295275">
                <a:moveTo>
                  <a:pt x="27559" y="255269"/>
                </a:moveTo>
                <a:lnTo>
                  <a:pt x="37973" y="278130"/>
                </a:lnTo>
                <a:lnTo>
                  <a:pt x="52351" y="257849"/>
                </a:lnTo>
                <a:lnTo>
                  <a:pt x="27559" y="255269"/>
                </a:lnTo>
                <a:close/>
              </a:path>
              <a:path w="599439" h="295275">
                <a:moveTo>
                  <a:pt x="52351" y="257849"/>
                </a:moveTo>
                <a:lnTo>
                  <a:pt x="37973" y="278130"/>
                </a:lnTo>
                <a:lnTo>
                  <a:pt x="42535" y="278130"/>
                </a:lnTo>
                <a:lnTo>
                  <a:pt x="71500" y="265049"/>
                </a:lnTo>
                <a:lnTo>
                  <a:pt x="69032" y="259585"/>
                </a:lnTo>
                <a:lnTo>
                  <a:pt x="52351" y="257849"/>
                </a:lnTo>
                <a:close/>
              </a:path>
              <a:path w="599439" h="295275">
                <a:moveTo>
                  <a:pt x="62059" y="244156"/>
                </a:moveTo>
                <a:lnTo>
                  <a:pt x="52351" y="257849"/>
                </a:lnTo>
                <a:lnTo>
                  <a:pt x="69032" y="259585"/>
                </a:lnTo>
                <a:lnTo>
                  <a:pt x="62059" y="244156"/>
                </a:lnTo>
                <a:close/>
              </a:path>
              <a:path w="599439" h="295275">
                <a:moveTo>
                  <a:pt x="54180" y="255269"/>
                </a:moveTo>
                <a:lnTo>
                  <a:pt x="27559" y="255269"/>
                </a:lnTo>
                <a:lnTo>
                  <a:pt x="52351" y="257849"/>
                </a:lnTo>
                <a:lnTo>
                  <a:pt x="54180" y="255269"/>
                </a:lnTo>
                <a:close/>
              </a:path>
              <a:path w="599439" h="295275">
                <a:moveTo>
                  <a:pt x="165100" y="190881"/>
                </a:moveTo>
                <a:lnTo>
                  <a:pt x="85978" y="226694"/>
                </a:lnTo>
                <a:lnTo>
                  <a:pt x="97916" y="253111"/>
                </a:lnTo>
                <a:lnTo>
                  <a:pt x="177037" y="217297"/>
                </a:lnTo>
                <a:lnTo>
                  <a:pt x="165100" y="190881"/>
                </a:lnTo>
                <a:close/>
              </a:path>
              <a:path w="599439" h="295275">
                <a:moveTo>
                  <a:pt x="65975" y="238633"/>
                </a:moveTo>
                <a:lnTo>
                  <a:pt x="59562" y="238633"/>
                </a:lnTo>
                <a:lnTo>
                  <a:pt x="62059" y="244156"/>
                </a:lnTo>
                <a:lnTo>
                  <a:pt x="65975" y="238633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064253" y="2916808"/>
            <a:ext cx="434975" cy="330835"/>
          </a:xfrm>
          <a:custGeom>
            <a:avLst/>
            <a:gdLst/>
            <a:ahLst/>
            <a:cxnLst/>
            <a:rect l="l" t="t" r="r" b="b"/>
            <a:pathLst>
              <a:path w="434975" h="330835">
                <a:moveTo>
                  <a:pt x="17272" y="0"/>
                </a:moveTo>
                <a:lnTo>
                  <a:pt x="0" y="23114"/>
                </a:lnTo>
                <a:lnTo>
                  <a:pt x="69469" y="75184"/>
                </a:lnTo>
                <a:lnTo>
                  <a:pt x="86868" y="52070"/>
                </a:lnTo>
                <a:lnTo>
                  <a:pt x="17272" y="0"/>
                </a:lnTo>
                <a:close/>
              </a:path>
              <a:path w="434975" h="330835">
                <a:moveTo>
                  <a:pt x="109982" y="69468"/>
                </a:moveTo>
                <a:lnTo>
                  <a:pt x="92583" y="92583"/>
                </a:lnTo>
                <a:lnTo>
                  <a:pt x="162179" y="144653"/>
                </a:lnTo>
                <a:lnTo>
                  <a:pt x="179578" y="121539"/>
                </a:lnTo>
                <a:lnTo>
                  <a:pt x="109982" y="69468"/>
                </a:lnTo>
                <a:close/>
              </a:path>
              <a:path w="434975" h="330835">
                <a:moveTo>
                  <a:pt x="202692" y="138938"/>
                </a:moveTo>
                <a:lnTo>
                  <a:pt x="185293" y="162052"/>
                </a:lnTo>
                <a:lnTo>
                  <a:pt x="254888" y="214122"/>
                </a:lnTo>
                <a:lnTo>
                  <a:pt x="272161" y="191008"/>
                </a:lnTo>
                <a:lnTo>
                  <a:pt x="202692" y="138938"/>
                </a:lnTo>
                <a:close/>
              </a:path>
              <a:path w="434975" h="330835">
                <a:moveTo>
                  <a:pt x="305308" y="286639"/>
                </a:moveTo>
                <a:lnTo>
                  <a:pt x="298069" y="292354"/>
                </a:lnTo>
                <a:lnTo>
                  <a:pt x="296291" y="308229"/>
                </a:lnTo>
                <a:lnTo>
                  <a:pt x="302006" y="315341"/>
                </a:lnTo>
                <a:lnTo>
                  <a:pt x="434467" y="330708"/>
                </a:lnTo>
                <a:lnTo>
                  <a:pt x="432055" y="324993"/>
                </a:lnTo>
                <a:lnTo>
                  <a:pt x="402844" y="324993"/>
                </a:lnTo>
                <a:lnTo>
                  <a:pt x="370713" y="300990"/>
                </a:lnTo>
                <a:lnTo>
                  <a:pt x="375428" y="294725"/>
                </a:lnTo>
                <a:lnTo>
                  <a:pt x="305308" y="286639"/>
                </a:lnTo>
                <a:close/>
              </a:path>
              <a:path w="434975" h="330835">
                <a:moveTo>
                  <a:pt x="375428" y="294725"/>
                </a:moveTo>
                <a:lnTo>
                  <a:pt x="370713" y="300990"/>
                </a:lnTo>
                <a:lnTo>
                  <a:pt x="402844" y="324993"/>
                </a:lnTo>
                <a:lnTo>
                  <a:pt x="407304" y="319024"/>
                </a:lnTo>
                <a:lnTo>
                  <a:pt x="398145" y="319024"/>
                </a:lnTo>
                <a:lnTo>
                  <a:pt x="388518" y="296239"/>
                </a:lnTo>
                <a:lnTo>
                  <a:pt x="375428" y="294725"/>
                </a:lnTo>
                <a:close/>
              </a:path>
              <a:path w="434975" h="330835">
                <a:moveTo>
                  <a:pt x="412173" y="277876"/>
                </a:moveTo>
                <a:lnTo>
                  <a:pt x="388112" y="277876"/>
                </a:lnTo>
                <a:lnTo>
                  <a:pt x="420116" y="301879"/>
                </a:lnTo>
                <a:lnTo>
                  <a:pt x="402844" y="324993"/>
                </a:lnTo>
                <a:lnTo>
                  <a:pt x="432055" y="324993"/>
                </a:lnTo>
                <a:lnTo>
                  <a:pt x="412173" y="277876"/>
                </a:lnTo>
                <a:close/>
              </a:path>
              <a:path w="434975" h="330835">
                <a:moveTo>
                  <a:pt x="388518" y="296239"/>
                </a:moveTo>
                <a:lnTo>
                  <a:pt x="398145" y="319024"/>
                </a:lnTo>
                <a:lnTo>
                  <a:pt x="413131" y="299085"/>
                </a:lnTo>
                <a:lnTo>
                  <a:pt x="388518" y="296239"/>
                </a:lnTo>
                <a:close/>
              </a:path>
              <a:path w="434975" h="330835">
                <a:moveTo>
                  <a:pt x="388112" y="277876"/>
                </a:moveTo>
                <a:lnTo>
                  <a:pt x="383403" y="284131"/>
                </a:lnTo>
                <a:lnTo>
                  <a:pt x="388518" y="296239"/>
                </a:lnTo>
                <a:lnTo>
                  <a:pt x="413131" y="299085"/>
                </a:lnTo>
                <a:lnTo>
                  <a:pt x="398145" y="319024"/>
                </a:lnTo>
                <a:lnTo>
                  <a:pt x="407304" y="319024"/>
                </a:lnTo>
                <a:lnTo>
                  <a:pt x="420116" y="301879"/>
                </a:lnTo>
                <a:lnTo>
                  <a:pt x="388112" y="277876"/>
                </a:lnTo>
                <a:close/>
              </a:path>
              <a:path w="434975" h="330835">
                <a:moveTo>
                  <a:pt x="383403" y="284131"/>
                </a:moveTo>
                <a:lnTo>
                  <a:pt x="375428" y="294725"/>
                </a:lnTo>
                <a:lnTo>
                  <a:pt x="388518" y="296239"/>
                </a:lnTo>
                <a:lnTo>
                  <a:pt x="383403" y="284131"/>
                </a:lnTo>
                <a:close/>
              </a:path>
              <a:path w="434975" h="330835">
                <a:moveTo>
                  <a:pt x="374015" y="204343"/>
                </a:moveTo>
                <a:lnTo>
                  <a:pt x="366649" y="207518"/>
                </a:lnTo>
                <a:lnTo>
                  <a:pt x="359283" y="210566"/>
                </a:lnTo>
                <a:lnTo>
                  <a:pt x="355854" y="219075"/>
                </a:lnTo>
                <a:lnTo>
                  <a:pt x="359029" y="226441"/>
                </a:lnTo>
                <a:lnTo>
                  <a:pt x="383403" y="284131"/>
                </a:lnTo>
                <a:lnTo>
                  <a:pt x="388112" y="277876"/>
                </a:lnTo>
                <a:lnTo>
                  <a:pt x="412173" y="277876"/>
                </a:lnTo>
                <a:lnTo>
                  <a:pt x="385699" y="215138"/>
                </a:lnTo>
                <a:lnTo>
                  <a:pt x="382524" y="207772"/>
                </a:lnTo>
                <a:lnTo>
                  <a:pt x="374015" y="204343"/>
                </a:lnTo>
                <a:close/>
              </a:path>
              <a:path w="434975" h="330835">
                <a:moveTo>
                  <a:pt x="295401" y="208407"/>
                </a:moveTo>
                <a:lnTo>
                  <a:pt x="278003" y="231521"/>
                </a:lnTo>
                <a:lnTo>
                  <a:pt x="347472" y="283591"/>
                </a:lnTo>
                <a:lnTo>
                  <a:pt x="364871" y="260477"/>
                </a:lnTo>
                <a:lnTo>
                  <a:pt x="295401" y="208407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217414" y="2917063"/>
            <a:ext cx="403225" cy="330835"/>
          </a:xfrm>
          <a:custGeom>
            <a:avLst/>
            <a:gdLst/>
            <a:ahLst/>
            <a:cxnLst/>
            <a:rect l="l" t="t" r="r" b="b"/>
            <a:pathLst>
              <a:path w="403225" h="330835">
                <a:moveTo>
                  <a:pt x="384556" y="0"/>
                </a:moveTo>
                <a:lnTo>
                  <a:pt x="317119" y="54737"/>
                </a:lnTo>
                <a:lnTo>
                  <a:pt x="335280" y="77216"/>
                </a:lnTo>
                <a:lnTo>
                  <a:pt x="402844" y="22606"/>
                </a:lnTo>
                <a:lnTo>
                  <a:pt x="384556" y="0"/>
                </a:lnTo>
                <a:close/>
              </a:path>
              <a:path w="403225" h="330835">
                <a:moveTo>
                  <a:pt x="294639" y="73025"/>
                </a:moveTo>
                <a:lnTo>
                  <a:pt x="227075" y="127635"/>
                </a:lnTo>
                <a:lnTo>
                  <a:pt x="245363" y="150113"/>
                </a:lnTo>
                <a:lnTo>
                  <a:pt x="312800" y="95504"/>
                </a:lnTo>
                <a:lnTo>
                  <a:pt x="294639" y="73025"/>
                </a:lnTo>
                <a:close/>
              </a:path>
              <a:path w="403225" h="330835">
                <a:moveTo>
                  <a:pt x="55499" y="201930"/>
                </a:moveTo>
                <a:lnTo>
                  <a:pt x="47116" y="205739"/>
                </a:lnTo>
                <a:lnTo>
                  <a:pt x="0" y="330454"/>
                </a:lnTo>
                <a:lnTo>
                  <a:pt x="44281" y="323595"/>
                </a:lnTo>
                <a:lnTo>
                  <a:pt x="31369" y="323595"/>
                </a:lnTo>
                <a:lnTo>
                  <a:pt x="13208" y="301117"/>
                </a:lnTo>
                <a:lnTo>
                  <a:pt x="24637" y="291719"/>
                </a:lnTo>
                <a:lnTo>
                  <a:pt x="45555" y="291719"/>
                </a:lnTo>
                <a:lnTo>
                  <a:pt x="50736" y="278007"/>
                </a:lnTo>
                <a:lnTo>
                  <a:pt x="47116" y="273557"/>
                </a:lnTo>
                <a:lnTo>
                  <a:pt x="54757" y="267368"/>
                </a:lnTo>
                <a:lnTo>
                  <a:pt x="71468" y="223138"/>
                </a:lnTo>
                <a:lnTo>
                  <a:pt x="74168" y="215900"/>
                </a:lnTo>
                <a:lnTo>
                  <a:pt x="70485" y="207518"/>
                </a:lnTo>
                <a:lnTo>
                  <a:pt x="55499" y="201930"/>
                </a:lnTo>
                <a:close/>
              </a:path>
              <a:path w="403225" h="330835">
                <a:moveTo>
                  <a:pt x="24637" y="291719"/>
                </a:moveTo>
                <a:lnTo>
                  <a:pt x="13208" y="301117"/>
                </a:lnTo>
                <a:lnTo>
                  <a:pt x="31369" y="323595"/>
                </a:lnTo>
                <a:lnTo>
                  <a:pt x="38865" y="317500"/>
                </a:lnTo>
                <a:lnTo>
                  <a:pt x="35813" y="317500"/>
                </a:lnTo>
                <a:lnTo>
                  <a:pt x="20065" y="298069"/>
                </a:lnTo>
                <a:lnTo>
                  <a:pt x="28716" y="296732"/>
                </a:lnTo>
                <a:lnTo>
                  <a:pt x="24637" y="291719"/>
                </a:lnTo>
                <a:close/>
              </a:path>
              <a:path w="403225" h="330835">
                <a:moveTo>
                  <a:pt x="61809" y="291618"/>
                </a:moveTo>
                <a:lnTo>
                  <a:pt x="44588" y="294279"/>
                </a:lnTo>
                <a:lnTo>
                  <a:pt x="38921" y="309275"/>
                </a:lnTo>
                <a:lnTo>
                  <a:pt x="42925" y="314198"/>
                </a:lnTo>
                <a:lnTo>
                  <a:pt x="31369" y="323595"/>
                </a:lnTo>
                <a:lnTo>
                  <a:pt x="44281" y="323595"/>
                </a:lnTo>
                <a:lnTo>
                  <a:pt x="123825" y="311276"/>
                </a:lnTo>
                <a:lnTo>
                  <a:pt x="131825" y="310134"/>
                </a:lnTo>
                <a:lnTo>
                  <a:pt x="137160" y="302768"/>
                </a:lnTo>
                <a:lnTo>
                  <a:pt x="136198" y="296037"/>
                </a:lnTo>
                <a:lnTo>
                  <a:pt x="65405" y="296037"/>
                </a:lnTo>
                <a:lnTo>
                  <a:pt x="61809" y="291618"/>
                </a:lnTo>
                <a:close/>
              </a:path>
              <a:path w="403225" h="330835">
                <a:moveTo>
                  <a:pt x="28716" y="296732"/>
                </a:moveTo>
                <a:lnTo>
                  <a:pt x="20065" y="298069"/>
                </a:lnTo>
                <a:lnTo>
                  <a:pt x="35813" y="317500"/>
                </a:lnTo>
                <a:lnTo>
                  <a:pt x="38921" y="309275"/>
                </a:lnTo>
                <a:lnTo>
                  <a:pt x="28716" y="296732"/>
                </a:lnTo>
                <a:close/>
              </a:path>
              <a:path w="403225" h="330835">
                <a:moveTo>
                  <a:pt x="38921" y="309275"/>
                </a:moveTo>
                <a:lnTo>
                  <a:pt x="35813" y="317500"/>
                </a:lnTo>
                <a:lnTo>
                  <a:pt x="38865" y="317500"/>
                </a:lnTo>
                <a:lnTo>
                  <a:pt x="42925" y="314198"/>
                </a:lnTo>
                <a:lnTo>
                  <a:pt x="38921" y="309275"/>
                </a:lnTo>
                <a:close/>
              </a:path>
              <a:path w="403225" h="330835">
                <a:moveTo>
                  <a:pt x="44588" y="294279"/>
                </a:moveTo>
                <a:lnTo>
                  <a:pt x="28716" y="296732"/>
                </a:lnTo>
                <a:lnTo>
                  <a:pt x="38921" y="309275"/>
                </a:lnTo>
                <a:lnTo>
                  <a:pt x="44588" y="294279"/>
                </a:lnTo>
                <a:close/>
              </a:path>
              <a:path w="403225" h="330835">
                <a:moveTo>
                  <a:pt x="45555" y="291719"/>
                </a:moveTo>
                <a:lnTo>
                  <a:pt x="24637" y="291719"/>
                </a:lnTo>
                <a:lnTo>
                  <a:pt x="28716" y="296732"/>
                </a:lnTo>
                <a:lnTo>
                  <a:pt x="44588" y="294279"/>
                </a:lnTo>
                <a:lnTo>
                  <a:pt x="45555" y="291719"/>
                </a:lnTo>
                <a:close/>
              </a:path>
              <a:path w="403225" h="330835">
                <a:moveTo>
                  <a:pt x="72974" y="289892"/>
                </a:moveTo>
                <a:lnTo>
                  <a:pt x="61809" y="291618"/>
                </a:lnTo>
                <a:lnTo>
                  <a:pt x="65405" y="296037"/>
                </a:lnTo>
                <a:lnTo>
                  <a:pt x="72974" y="289892"/>
                </a:lnTo>
                <a:close/>
              </a:path>
              <a:path w="403225" h="330835">
                <a:moveTo>
                  <a:pt x="127381" y="281431"/>
                </a:moveTo>
                <a:lnTo>
                  <a:pt x="72974" y="289892"/>
                </a:lnTo>
                <a:lnTo>
                  <a:pt x="65405" y="296037"/>
                </a:lnTo>
                <a:lnTo>
                  <a:pt x="136198" y="296037"/>
                </a:lnTo>
                <a:lnTo>
                  <a:pt x="135938" y="294279"/>
                </a:lnTo>
                <a:lnTo>
                  <a:pt x="134747" y="286893"/>
                </a:lnTo>
                <a:lnTo>
                  <a:pt x="127381" y="281431"/>
                </a:lnTo>
                <a:close/>
              </a:path>
              <a:path w="403225" h="330835">
                <a:moveTo>
                  <a:pt x="114681" y="218820"/>
                </a:moveTo>
                <a:lnTo>
                  <a:pt x="54757" y="267368"/>
                </a:lnTo>
                <a:lnTo>
                  <a:pt x="50736" y="278007"/>
                </a:lnTo>
                <a:lnTo>
                  <a:pt x="61809" y="291618"/>
                </a:lnTo>
                <a:lnTo>
                  <a:pt x="72974" y="289892"/>
                </a:lnTo>
                <a:lnTo>
                  <a:pt x="132841" y="241300"/>
                </a:lnTo>
                <a:lnTo>
                  <a:pt x="114681" y="218820"/>
                </a:lnTo>
                <a:close/>
              </a:path>
              <a:path w="403225" h="330835">
                <a:moveTo>
                  <a:pt x="54757" y="267368"/>
                </a:moveTo>
                <a:lnTo>
                  <a:pt x="47116" y="273557"/>
                </a:lnTo>
                <a:lnTo>
                  <a:pt x="50736" y="278007"/>
                </a:lnTo>
                <a:lnTo>
                  <a:pt x="54757" y="267368"/>
                </a:lnTo>
                <a:close/>
              </a:path>
              <a:path w="403225" h="330835">
                <a:moveTo>
                  <a:pt x="204597" y="145923"/>
                </a:moveTo>
                <a:lnTo>
                  <a:pt x="137160" y="200660"/>
                </a:lnTo>
                <a:lnTo>
                  <a:pt x="155321" y="223138"/>
                </a:lnTo>
                <a:lnTo>
                  <a:pt x="222885" y="168401"/>
                </a:lnTo>
                <a:lnTo>
                  <a:pt x="204597" y="145923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286250" y="3509009"/>
            <a:ext cx="1247140" cy="307975"/>
          </a:xfrm>
          <a:prstGeom prst="rect">
            <a:avLst/>
          </a:prstGeom>
          <a:solidFill>
            <a:srgbClr val="9D1F33"/>
          </a:solidFill>
          <a:ln w="25907">
            <a:solidFill>
              <a:srgbClr val="000000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143510">
              <a:lnSpc>
                <a:spcPct val="100000"/>
              </a:lnSpc>
              <a:spcBef>
                <a:spcPts val="300"/>
              </a:spcBef>
            </a:pPr>
            <a:r>
              <a:rPr dirty="0" sz="1400" b="1">
                <a:solidFill>
                  <a:srgbClr val="F1F1F1"/>
                </a:solidFill>
                <a:latin typeface="微软雅黑"/>
                <a:cs typeface="微软雅黑"/>
              </a:rPr>
              <a:t>核心价值观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71594" y="928877"/>
            <a:ext cx="864235" cy="353695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wrap="square" lIns="0" tIns="39369" rIns="0" bIns="0" rtlCol="0" vert="horz">
            <a:spAutoFit/>
          </a:bodyPr>
          <a:lstStyle/>
          <a:p>
            <a:pPr marL="147955">
              <a:lnSpc>
                <a:spcPct val="100000"/>
              </a:lnSpc>
              <a:spcBef>
                <a:spcPts val="309"/>
              </a:spcBef>
            </a:pPr>
            <a:r>
              <a:rPr dirty="0" sz="1600" spc="-5" b="1">
                <a:latin typeface="微软雅黑"/>
                <a:cs typeface="微软雅黑"/>
              </a:rPr>
              <a:t>参</a:t>
            </a:r>
            <a:r>
              <a:rPr dirty="0" sz="1600" spc="440" b="1">
                <a:latin typeface="微软雅黑"/>
                <a:cs typeface="微软雅黑"/>
              </a:rPr>
              <a:t> </a:t>
            </a:r>
            <a:r>
              <a:rPr dirty="0" sz="1600" spc="-5" b="1">
                <a:latin typeface="微软雅黑"/>
                <a:cs typeface="微软雅黑"/>
              </a:rPr>
              <a:t>与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36497" y="922782"/>
            <a:ext cx="1278890" cy="318770"/>
          </a:xfrm>
          <a:prstGeom prst="rect">
            <a:avLst/>
          </a:prstGeom>
          <a:ln w="25908">
            <a:solidFill>
              <a:srgbClr val="404040"/>
            </a:solidFill>
          </a:ln>
        </p:spPr>
        <p:txBody>
          <a:bodyPr wrap="square" lIns="0" tIns="37465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295"/>
              </a:spcBef>
            </a:pPr>
            <a:r>
              <a:rPr dirty="0" sz="1400" b="1">
                <a:latin typeface="微软雅黑"/>
                <a:cs typeface="微软雅黑"/>
              </a:rPr>
              <a:t>德育平台建构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210811" y="1784604"/>
            <a:ext cx="287020" cy="144780"/>
          </a:xfrm>
          <a:custGeom>
            <a:avLst/>
            <a:gdLst/>
            <a:ahLst/>
            <a:cxnLst/>
            <a:rect l="l" t="t" r="r" b="b"/>
            <a:pathLst>
              <a:path w="287020" h="144780">
                <a:moveTo>
                  <a:pt x="0" y="36195"/>
                </a:moveTo>
                <a:lnTo>
                  <a:pt x="214122" y="36195"/>
                </a:lnTo>
                <a:lnTo>
                  <a:pt x="214122" y="0"/>
                </a:lnTo>
                <a:lnTo>
                  <a:pt x="286512" y="72390"/>
                </a:lnTo>
                <a:lnTo>
                  <a:pt x="214122" y="144780"/>
                </a:lnTo>
                <a:lnTo>
                  <a:pt x="214122" y="108585"/>
                </a:lnTo>
                <a:lnTo>
                  <a:pt x="0" y="108585"/>
                </a:lnTo>
                <a:lnTo>
                  <a:pt x="0" y="36195"/>
                </a:lnTo>
                <a:close/>
              </a:path>
            </a:pathLst>
          </a:custGeom>
          <a:ln w="12192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038344" y="1784604"/>
            <a:ext cx="288290" cy="144780"/>
          </a:xfrm>
          <a:custGeom>
            <a:avLst/>
            <a:gdLst/>
            <a:ahLst/>
            <a:cxnLst/>
            <a:rect l="l" t="t" r="r" b="b"/>
            <a:pathLst>
              <a:path w="288289" h="144780">
                <a:moveTo>
                  <a:pt x="0" y="36195"/>
                </a:moveTo>
                <a:lnTo>
                  <a:pt x="215645" y="36195"/>
                </a:lnTo>
                <a:lnTo>
                  <a:pt x="215645" y="0"/>
                </a:lnTo>
                <a:lnTo>
                  <a:pt x="288035" y="72390"/>
                </a:lnTo>
                <a:lnTo>
                  <a:pt x="215645" y="144780"/>
                </a:lnTo>
                <a:lnTo>
                  <a:pt x="215645" y="108585"/>
                </a:lnTo>
                <a:lnTo>
                  <a:pt x="0" y="108585"/>
                </a:lnTo>
                <a:lnTo>
                  <a:pt x="0" y="36195"/>
                </a:lnTo>
                <a:close/>
              </a:path>
            </a:pathLst>
          </a:custGeom>
          <a:ln w="12192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11886" y="771905"/>
            <a:ext cx="2353310" cy="4177665"/>
          </a:xfrm>
          <a:custGeom>
            <a:avLst/>
            <a:gdLst/>
            <a:ahLst/>
            <a:cxnLst/>
            <a:rect l="l" t="t" r="r" b="b"/>
            <a:pathLst>
              <a:path w="2353310" h="4177665">
                <a:moveTo>
                  <a:pt x="0" y="4177284"/>
                </a:moveTo>
                <a:lnTo>
                  <a:pt x="2353056" y="4177284"/>
                </a:lnTo>
                <a:lnTo>
                  <a:pt x="2353056" y="0"/>
                </a:lnTo>
                <a:lnTo>
                  <a:pt x="0" y="0"/>
                </a:lnTo>
                <a:lnTo>
                  <a:pt x="0" y="4177284"/>
                </a:lnTo>
                <a:close/>
              </a:path>
            </a:pathLst>
          </a:custGeom>
          <a:ln w="28956">
            <a:solidFill>
              <a:srgbClr val="9D1F33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059429" y="771905"/>
            <a:ext cx="3502660" cy="4177665"/>
          </a:xfrm>
          <a:custGeom>
            <a:avLst/>
            <a:gdLst/>
            <a:ahLst/>
            <a:cxnLst/>
            <a:rect l="l" t="t" r="r" b="b"/>
            <a:pathLst>
              <a:path w="3502659" h="4177665">
                <a:moveTo>
                  <a:pt x="0" y="4177284"/>
                </a:moveTo>
                <a:lnTo>
                  <a:pt x="3502152" y="4177284"/>
                </a:lnTo>
                <a:lnTo>
                  <a:pt x="3502152" y="0"/>
                </a:lnTo>
                <a:lnTo>
                  <a:pt x="0" y="0"/>
                </a:lnTo>
                <a:lnTo>
                  <a:pt x="0" y="4177284"/>
                </a:lnTo>
                <a:close/>
              </a:path>
            </a:pathLst>
          </a:custGeom>
          <a:ln w="28956">
            <a:solidFill>
              <a:srgbClr val="9D1F33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4151503" y="4492244"/>
            <a:ext cx="12420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9D1F33"/>
                </a:solidFill>
                <a:latin typeface="微软雅黑"/>
                <a:cs typeface="微软雅黑"/>
              </a:rPr>
              <a:t>学生情感发展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50416" y="4492244"/>
            <a:ext cx="12420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9D1F33"/>
                </a:solidFill>
                <a:latin typeface="微软雅黑"/>
                <a:cs typeface="微软雅黑"/>
              </a:rPr>
              <a:t>教师组织引导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59118" y="771905"/>
            <a:ext cx="2033270" cy="4177665"/>
          </a:xfrm>
          <a:prstGeom prst="rect">
            <a:avLst/>
          </a:prstGeom>
          <a:ln w="28955">
            <a:solidFill>
              <a:srgbClr val="9D1F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Times New Roman"/>
              <a:cs typeface="Times New Roman"/>
            </a:endParaRPr>
          </a:p>
          <a:p>
            <a:pPr marL="505459">
              <a:lnSpc>
                <a:spcPct val="100000"/>
              </a:lnSpc>
            </a:pPr>
            <a:r>
              <a:rPr dirty="0" sz="1600" spc="-5" b="1">
                <a:solidFill>
                  <a:srgbClr val="9D1F33"/>
                </a:solidFill>
                <a:latin typeface="微软雅黑"/>
                <a:cs typeface="微软雅黑"/>
              </a:rPr>
              <a:t>德育期望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87145" y="1567433"/>
            <a:ext cx="1784985" cy="429895"/>
          </a:xfrm>
          <a:custGeom>
            <a:avLst/>
            <a:gdLst/>
            <a:ahLst/>
            <a:cxnLst/>
            <a:rect l="l" t="t" r="r" b="b"/>
            <a:pathLst>
              <a:path w="1784985" h="429894">
                <a:moveTo>
                  <a:pt x="892302" y="0"/>
                </a:moveTo>
                <a:lnTo>
                  <a:pt x="819118" y="712"/>
                </a:lnTo>
                <a:lnTo>
                  <a:pt x="747564" y="2814"/>
                </a:lnTo>
                <a:lnTo>
                  <a:pt x="677869" y="6248"/>
                </a:lnTo>
                <a:lnTo>
                  <a:pt x="610263" y="10960"/>
                </a:lnTo>
                <a:lnTo>
                  <a:pt x="544975" y="16894"/>
                </a:lnTo>
                <a:lnTo>
                  <a:pt x="482235" y="23996"/>
                </a:lnTo>
                <a:lnTo>
                  <a:pt x="422272" y="32208"/>
                </a:lnTo>
                <a:lnTo>
                  <a:pt x="365317" y="41477"/>
                </a:lnTo>
                <a:lnTo>
                  <a:pt x="311598" y="51746"/>
                </a:lnTo>
                <a:lnTo>
                  <a:pt x="261346" y="62960"/>
                </a:lnTo>
                <a:lnTo>
                  <a:pt x="214791" y="75063"/>
                </a:lnTo>
                <a:lnTo>
                  <a:pt x="172160" y="88001"/>
                </a:lnTo>
                <a:lnTo>
                  <a:pt x="133685" y="101718"/>
                </a:lnTo>
                <a:lnTo>
                  <a:pt x="70120" y="131266"/>
                </a:lnTo>
                <a:lnTo>
                  <a:pt x="25932" y="163264"/>
                </a:lnTo>
                <a:lnTo>
                  <a:pt x="2957" y="197268"/>
                </a:lnTo>
                <a:lnTo>
                  <a:pt x="0" y="214883"/>
                </a:lnTo>
                <a:lnTo>
                  <a:pt x="2957" y="232499"/>
                </a:lnTo>
                <a:lnTo>
                  <a:pt x="25932" y="266503"/>
                </a:lnTo>
                <a:lnTo>
                  <a:pt x="70120" y="298501"/>
                </a:lnTo>
                <a:lnTo>
                  <a:pt x="133685" y="328049"/>
                </a:lnTo>
                <a:lnTo>
                  <a:pt x="172160" y="341766"/>
                </a:lnTo>
                <a:lnTo>
                  <a:pt x="214791" y="354704"/>
                </a:lnTo>
                <a:lnTo>
                  <a:pt x="261346" y="366807"/>
                </a:lnTo>
                <a:lnTo>
                  <a:pt x="311598" y="378021"/>
                </a:lnTo>
                <a:lnTo>
                  <a:pt x="365317" y="388290"/>
                </a:lnTo>
                <a:lnTo>
                  <a:pt x="422272" y="397559"/>
                </a:lnTo>
                <a:lnTo>
                  <a:pt x="482235" y="405771"/>
                </a:lnTo>
                <a:lnTo>
                  <a:pt x="544975" y="412873"/>
                </a:lnTo>
                <a:lnTo>
                  <a:pt x="610263" y="418807"/>
                </a:lnTo>
                <a:lnTo>
                  <a:pt x="677869" y="423519"/>
                </a:lnTo>
                <a:lnTo>
                  <a:pt x="747564" y="426953"/>
                </a:lnTo>
                <a:lnTo>
                  <a:pt x="819118" y="429055"/>
                </a:lnTo>
                <a:lnTo>
                  <a:pt x="892302" y="429767"/>
                </a:lnTo>
                <a:lnTo>
                  <a:pt x="965478" y="429055"/>
                </a:lnTo>
                <a:lnTo>
                  <a:pt x="1037027" y="426953"/>
                </a:lnTo>
                <a:lnTo>
                  <a:pt x="1106717" y="423519"/>
                </a:lnTo>
                <a:lnTo>
                  <a:pt x="1174321" y="418807"/>
                </a:lnTo>
                <a:lnTo>
                  <a:pt x="1239607" y="412873"/>
                </a:lnTo>
                <a:lnTo>
                  <a:pt x="1302346" y="405771"/>
                </a:lnTo>
                <a:lnTo>
                  <a:pt x="1362308" y="397559"/>
                </a:lnTo>
                <a:lnTo>
                  <a:pt x="1419264" y="388290"/>
                </a:lnTo>
                <a:lnTo>
                  <a:pt x="1472984" y="378021"/>
                </a:lnTo>
                <a:lnTo>
                  <a:pt x="1523237" y="366807"/>
                </a:lnTo>
                <a:lnTo>
                  <a:pt x="1569796" y="354704"/>
                </a:lnTo>
                <a:lnTo>
                  <a:pt x="1612428" y="341766"/>
                </a:lnTo>
                <a:lnTo>
                  <a:pt x="1650905" y="328049"/>
                </a:lnTo>
                <a:lnTo>
                  <a:pt x="1714476" y="298501"/>
                </a:lnTo>
                <a:lnTo>
                  <a:pt x="1758668" y="266503"/>
                </a:lnTo>
                <a:lnTo>
                  <a:pt x="1781645" y="232499"/>
                </a:lnTo>
                <a:lnTo>
                  <a:pt x="1784604" y="214883"/>
                </a:lnTo>
                <a:lnTo>
                  <a:pt x="1781645" y="197268"/>
                </a:lnTo>
                <a:lnTo>
                  <a:pt x="1758668" y="163264"/>
                </a:lnTo>
                <a:lnTo>
                  <a:pt x="1714476" y="131266"/>
                </a:lnTo>
                <a:lnTo>
                  <a:pt x="1650905" y="101718"/>
                </a:lnTo>
                <a:lnTo>
                  <a:pt x="1612428" y="88001"/>
                </a:lnTo>
                <a:lnTo>
                  <a:pt x="1569796" y="75063"/>
                </a:lnTo>
                <a:lnTo>
                  <a:pt x="1523238" y="62960"/>
                </a:lnTo>
                <a:lnTo>
                  <a:pt x="1472984" y="51746"/>
                </a:lnTo>
                <a:lnTo>
                  <a:pt x="1419264" y="41477"/>
                </a:lnTo>
                <a:lnTo>
                  <a:pt x="1362308" y="32208"/>
                </a:lnTo>
                <a:lnTo>
                  <a:pt x="1302346" y="23996"/>
                </a:lnTo>
                <a:lnTo>
                  <a:pt x="1239607" y="16894"/>
                </a:lnTo>
                <a:lnTo>
                  <a:pt x="1174321" y="10960"/>
                </a:lnTo>
                <a:lnTo>
                  <a:pt x="1106717" y="6248"/>
                </a:lnTo>
                <a:lnTo>
                  <a:pt x="1037027" y="2814"/>
                </a:lnTo>
                <a:lnTo>
                  <a:pt x="965478" y="712"/>
                </a:lnTo>
                <a:lnTo>
                  <a:pt x="892302" y="0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87145" y="1567433"/>
            <a:ext cx="1784985" cy="429895"/>
          </a:xfrm>
          <a:custGeom>
            <a:avLst/>
            <a:gdLst/>
            <a:ahLst/>
            <a:cxnLst/>
            <a:rect l="l" t="t" r="r" b="b"/>
            <a:pathLst>
              <a:path w="1784985" h="429894">
                <a:moveTo>
                  <a:pt x="0" y="214883"/>
                </a:moveTo>
                <a:lnTo>
                  <a:pt x="25932" y="163264"/>
                </a:lnTo>
                <a:lnTo>
                  <a:pt x="70120" y="131266"/>
                </a:lnTo>
                <a:lnTo>
                  <a:pt x="133685" y="101718"/>
                </a:lnTo>
                <a:lnTo>
                  <a:pt x="172160" y="88001"/>
                </a:lnTo>
                <a:lnTo>
                  <a:pt x="214791" y="75063"/>
                </a:lnTo>
                <a:lnTo>
                  <a:pt x="261346" y="62960"/>
                </a:lnTo>
                <a:lnTo>
                  <a:pt x="311598" y="51746"/>
                </a:lnTo>
                <a:lnTo>
                  <a:pt x="365317" y="41477"/>
                </a:lnTo>
                <a:lnTo>
                  <a:pt x="422272" y="32208"/>
                </a:lnTo>
                <a:lnTo>
                  <a:pt x="482235" y="23996"/>
                </a:lnTo>
                <a:lnTo>
                  <a:pt x="544975" y="16894"/>
                </a:lnTo>
                <a:lnTo>
                  <a:pt x="610263" y="10960"/>
                </a:lnTo>
                <a:lnTo>
                  <a:pt x="677869" y="6248"/>
                </a:lnTo>
                <a:lnTo>
                  <a:pt x="747564" y="2814"/>
                </a:lnTo>
                <a:lnTo>
                  <a:pt x="819118" y="712"/>
                </a:lnTo>
                <a:lnTo>
                  <a:pt x="892302" y="0"/>
                </a:lnTo>
                <a:lnTo>
                  <a:pt x="965478" y="712"/>
                </a:lnTo>
                <a:lnTo>
                  <a:pt x="1037027" y="2814"/>
                </a:lnTo>
                <a:lnTo>
                  <a:pt x="1106717" y="6248"/>
                </a:lnTo>
                <a:lnTo>
                  <a:pt x="1174321" y="10960"/>
                </a:lnTo>
                <a:lnTo>
                  <a:pt x="1239607" y="16894"/>
                </a:lnTo>
                <a:lnTo>
                  <a:pt x="1302346" y="23996"/>
                </a:lnTo>
                <a:lnTo>
                  <a:pt x="1362308" y="32208"/>
                </a:lnTo>
                <a:lnTo>
                  <a:pt x="1419264" y="41477"/>
                </a:lnTo>
                <a:lnTo>
                  <a:pt x="1472984" y="51746"/>
                </a:lnTo>
                <a:lnTo>
                  <a:pt x="1523238" y="62960"/>
                </a:lnTo>
                <a:lnTo>
                  <a:pt x="1569796" y="75063"/>
                </a:lnTo>
                <a:lnTo>
                  <a:pt x="1612428" y="88001"/>
                </a:lnTo>
                <a:lnTo>
                  <a:pt x="1650905" y="101718"/>
                </a:lnTo>
                <a:lnTo>
                  <a:pt x="1714476" y="131266"/>
                </a:lnTo>
                <a:lnTo>
                  <a:pt x="1758668" y="163264"/>
                </a:lnTo>
                <a:lnTo>
                  <a:pt x="1781645" y="197268"/>
                </a:lnTo>
                <a:lnTo>
                  <a:pt x="1784604" y="214883"/>
                </a:lnTo>
                <a:lnTo>
                  <a:pt x="1781645" y="232499"/>
                </a:lnTo>
                <a:lnTo>
                  <a:pt x="1758668" y="266503"/>
                </a:lnTo>
                <a:lnTo>
                  <a:pt x="1714476" y="298501"/>
                </a:lnTo>
                <a:lnTo>
                  <a:pt x="1650905" y="328049"/>
                </a:lnTo>
                <a:lnTo>
                  <a:pt x="1612428" y="341766"/>
                </a:lnTo>
                <a:lnTo>
                  <a:pt x="1569796" y="354704"/>
                </a:lnTo>
                <a:lnTo>
                  <a:pt x="1523237" y="366807"/>
                </a:lnTo>
                <a:lnTo>
                  <a:pt x="1472984" y="378021"/>
                </a:lnTo>
                <a:lnTo>
                  <a:pt x="1419264" y="388290"/>
                </a:lnTo>
                <a:lnTo>
                  <a:pt x="1362308" y="397559"/>
                </a:lnTo>
                <a:lnTo>
                  <a:pt x="1302346" y="405771"/>
                </a:lnTo>
                <a:lnTo>
                  <a:pt x="1239607" y="412873"/>
                </a:lnTo>
                <a:lnTo>
                  <a:pt x="1174321" y="418807"/>
                </a:lnTo>
                <a:lnTo>
                  <a:pt x="1106717" y="423519"/>
                </a:lnTo>
                <a:lnTo>
                  <a:pt x="1037027" y="426953"/>
                </a:lnTo>
                <a:lnTo>
                  <a:pt x="965478" y="429055"/>
                </a:lnTo>
                <a:lnTo>
                  <a:pt x="892302" y="429767"/>
                </a:lnTo>
                <a:lnTo>
                  <a:pt x="819118" y="429055"/>
                </a:lnTo>
                <a:lnTo>
                  <a:pt x="747564" y="426953"/>
                </a:lnTo>
                <a:lnTo>
                  <a:pt x="677869" y="423519"/>
                </a:lnTo>
                <a:lnTo>
                  <a:pt x="610263" y="418807"/>
                </a:lnTo>
                <a:lnTo>
                  <a:pt x="544975" y="412873"/>
                </a:lnTo>
                <a:lnTo>
                  <a:pt x="482235" y="405771"/>
                </a:lnTo>
                <a:lnTo>
                  <a:pt x="422272" y="397559"/>
                </a:lnTo>
                <a:lnTo>
                  <a:pt x="365317" y="388290"/>
                </a:lnTo>
                <a:lnTo>
                  <a:pt x="311598" y="378021"/>
                </a:lnTo>
                <a:lnTo>
                  <a:pt x="261346" y="366807"/>
                </a:lnTo>
                <a:lnTo>
                  <a:pt x="214791" y="354704"/>
                </a:lnTo>
                <a:lnTo>
                  <a:pt x="172160" y="341766"/>
                </a:lnTo>
                <a:lnTo>
                  <a:pt x="133685" y="328049"/>
                </a:lnTo>
                <a:lnTo>
                  <a:pt x="70120" y="298501"/>
                </a:lnTo>
                <a:lnTo>
                  <a:pt x="25932" y="266503"/>
                </a:lnTo>
                <a:lnTo>
                  <a:pt x="2957" y="232499"/>
                </a:lnTo>
                <a:lnTo>
                  <a:pt x="0" y="214883"/>
                </a:lnTo>
                <a:close/>
              </a:path>
            </a:pathLst>
          </a:custGeom>
          <a:ln w="25907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126337" y="1654810"/>
            <a:ext cx="10953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1F1F1"/>
                </a:solidFill>
                <a:latin typeface="微软雅黑"/>
                <a:cs typeface="微软雅黑"/>
              </a:rPr>
              <a:t>学生自生情感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87145" y="3292602"/>
            <a:ext cx="1784985" cy="428625"/>
          </a:xfrm>
          <a:custGeom>
            <a:avLst/>
            <a:gdLst/>
            <a:ahLst/>
            <a:cxnLst/>
            <a:rect l="l" t="t" r="r" b="b"/>
            <a:pathLst>
              <a:path w="1784985" h="428625">
                <a:moveTo>
                  <a:pt x="892302" y="0"/>
                </a:moveTo>
                <a:lnTo>
                  <a:pt x="819118" y="709"/>
                </a:lnTo>
                <a:lnTo>
                  <a:pt x="747564" y="2803"/>
                </a:lnTo>
                <a:lnTo>
                  <a:pt x="677869" y="6224"/>
                </a:lnTo>
                <a:lnTo>
                  <a:pt x="610263" y="10917"/>
                </a:lnTo>
                <a:lnTo>
                  <a:pt x="544975" y="16829"/>
                </a:lnTo>
                <a:lnTo>
                  <a:pt x="482235" y="23903"/>
                </a:lnTo>
                <a:lnTo>
                  <a:pt x="422272" y="32085"/>
                </a:lnTo>
                <a:lnTo>
                  <a:pt x="365317" y="41318"/>
                </a:lnTo>
                <a:lnTo>
                  <a:pt x="311598" y="51549"/>
                </a:lnTo>
                <a:lnTo>
                  <a:pt x="261346" y="62722"/>
                </a:lnTo>
                <a:lnTo>
                  <a:pt x="214791" y="74781"/>
                </a:lnTo>
                <a:lnTo>
                  <a:pt x="172160" y="87672"/>
                </a:lnTo>
                <a:lnTo>
                  <a:pt x="133685" y="101340"/>
                </a:lnTo>
                <a:lnTo>
                  <a:pt x="70120" y="130784"/>
                </a:lnTo>
                <a:lnTo>
                  <a:pt x="25932" y="162672"/>
                </a:lnTo>
                <a:lnTo>
                  <a:pt x="2957" y="196563"/>
                </a:lnTo>
                <a:lnTo>
                  <a:pt x="0" y="214122"/>
                </a:lnTo>
                <a:lnTo>
                  <a:pt x="2957" y="231680"/>
                </a:lnTo>
                <a:lnTo>
                  <a:pt x="25932" y="265571"/>
                </a:lnTo>
                <a:lnTo>
                  <a:pt x="70120" y="297459"/>
                </a:lnTo>
                <a:lnTo>
                  <a:pt x="133685" y="326903"/>
                </a:lnTo>
                <a:lnTo>
                  <a:pt x="172160" y="340571"/>
                </a:lnTo>
                <a:lnTo>
                  <a:pt x="214791" y="353462"/>
                </a:lnTo>
                <a:lnTo>
                  <a:pt x="261346" y="365521"/>
                </a:lnTo>
                <a:lnTo>
                  <a:pt x="311598" y="376694"/>
                </a:lnTo>
                <a:lnTo>
                  <a:pt x="365317" y="386925"/>
                </a:lnTo>
                <a:lnTo>
                  <a:pt x="422272" y="396158"/>
                </a:lnTo>
                <a:lnTo>
                  <a:pt x="482235" y="404340"/>
                </a:lnTo>
                <a:lnTo>
                  <a:pt x="544975" y="411414"/>
                </a:lnTo>
                <a:lnTo>
                  <a:pt x="610263" y="417326"/>
                </a:lnTo>
                <a:lnTo>
                  <a:pt x="677869" y="422019"/>
                </a:lnTo>
                <a:lnTo>
                  <a:pt x="747564" y="425440"/>
                </a:lnTo>
                <a:lnTo>
                  <a:pt x="819118" y="427534"/>
                </a:lnTo>
                <a:lnTo>
                  <a:pt x="892302" y="428244"/>
                </a:lnTo>
                <a:lnTo>
                  <a:pt x="965478" y="427534"/>
                </a:lnTo>
                <a:lnTo>
                  <a:pt x="1037027" y="425440"/>
                </a:lnTo>
                <a:lnTo>
                  <a:pt x="1106717" y="422019"/>
                </a:lnTo>
                <a:lnTo>
                  <a:pt x="1174321" y="417326"/>
                </a:lnTo>
                <a:lnTo>
                  <a:pt x="1239607" y="411414"/>
                </a:lnTo>
                <a:lnTo>
                  <a:pt x="1302346" y="404340"/>
                </a:lnTo>
                <a:lnTo>
                  <a:pt x="1362308" y="396158"/>
                </a:lnTo>
                <a:lnTo>
                  <a:pt x="1419264" y="386925"/>
                </a:lnTo>
                <a:lnTo>
                  <a:pt x="1472984" y="376694"/>
                </a:lnTo>
                <a:lnTo>
                  <a:pt x="1523237" y="365521"/>
                </a:lnTo>
                <a:lnTo>
                  <a:pt x="1569796" y="353462"/>
                </a:lnTo>
                <a:lnTo>
                  <a:pt x="1612428" y="340571"/>
                </a:lnTo>
                <a:lnTo>
                  <a:pt x="1650905" y="326903"/>
                </a:lnTo>
                <a:lnTo>
                  <a:pt x="1714476" y="297459"/>
                </a:lnTo>
                <a:lnTo>
                  <a:pt x="1758668" y="265571"/>
                </a:lnTo>
                <a:lnTo>
                  <a:pt x="1781645" y="231680"/>
                </a:lnTo>
                <a:lnTo>
                  <a:pt x="1784604" y="214122"/>
                </a:lnTo>
                <a:lnTo>
                  <a:pt x="1781645" y="196563"/>
                </a:lnTo>
                <a:lnTo>
                  <a:pt x="1758668" y="162672"/>
                </a:lnTo>
                <a:lnTo>
                  <a:pt x="1714476" y="130784"/>
                </a:lnTo>
                <a:lnTo>
                  <a:pt x="1650905" y="101340"/>
                </a:lnTo>
                <a:lnTo>
                  <a:pt x="1612428" y="87672"/>
                </a:lnTo>
                <a:lnTo>
                  <a:pt x="1569796" y="74781"/>
                </a:lnTo>
                <a:lnTo>
                  <a:pt x="1523238" y="62722"/>
                </a:lnTo>
                <a:lnTo>
                  <a:pt x="1472984" y="51549"/>
                </a:lnTo>
                <a:lnTo>
                  <a:pt x="1419264" y="41318"/>
                </a:lnTo>
                <a:lnTo>
                  <a:pt x="1362308" y="32085"/>
                </a:lnTo>
                <a:lnTo>
                  <a:pt x="1302346" y="23903"/>
                </a:lnTo>
                <a:lnTo>
                  <a:pt x="1239607" y="16829"/>
                </a:lnTo>
                <a:lnTo>
                  <a:pt x="1174321" y="10917"/>
                </a:lnTo>
                <a:lnTo>
                  <a:pt x="1106717" y="6224"/>
                </a:lnTo>
                <a:lnTo>
                  <a:pt x="1037027" y="2803"/>
                </a:lnTo>
                <a:lnTo>
                  <a:pt x="965478" y="709"/>
                </a:lnTo>
                <a:lnTo>
                  <a:pt x="892302" y="0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87145" y="3292602"/>
            <a:ext cx="1784985" cy="428625"/>
          </a:xfrm>
          <a:custGeom>
            <a:avLst/>
            <a:gdLst/>
            <a:ahLst/>
            <a:cxnLst/>
            <a:rect l="l" t="t" r="r" b="b"/>
            <a:pathLst>
              <a:path w="1784985" h="428625">
                <a:moveTo>
                  <a:pt x="0" y="214122"/>
                </a:moveTo>
                <a:lnTo>
                  <a:pt x="25932" y="162672"/>
                </a:lnTo>
                <a:lnTo>
                  <a:pt x="70120" y="130784"/>
                </a:lnTo>
                <a:lnTo>
                  <a:pt x="133685" y="101340"/>
                </a:lnTo>
                <a:lnTo>
                  <a:pt x="172160" y="87672"/>
                </a:lnTo>
                <a:lnTo>
                  <a:pt x="214791" y="74781"/>
                </a:lnTo>
                <a:lnTo>
                  <a:pt x="261346" y="62722"/>
                </a:lnTo>
                <a:lnTo>
                  <a:pt x="311598" y="51549"/>
                </a:lnTo>
                <a:lnTo>
                  <a:pt x="365317" y="41318"/>
                </a:lnTo>
                <a:lnTo>
                  <a:pt x="422272" y="32085"/>
                </a:lnTo>
                <a:lnTo>
                  <a:pt x="482235" y="23903"/>
                </a:lnTo>
                <a:lnTo>
                  <a:pt x="544975" y="16829"/>
                </a:lnTo>
                <a:lnTo>
                  <a:pt x="610263" y="10917"/>
                </a:lnTo>
                <a:lnTo>
                  <a:pt x="677869" y="6224"/>
                </a:lnTo>
                <a:lnTo>
                  <a:pt x="747564" y="2803"/>
                </a:lnTo>
                <a:lnTo>
                  <a:pt x="819118" y="709"/>
                </a:lnTo>
                <a:lnTo>
                  <a:pt x="892302" y="0"/>
                </a:lnTo>
                <a:lnTo>
                  <a:pt x="965478" y="709"/>
                </a:lnTo>
                <a:lnTo>
                  <a:pt x="1037027" y="2803"/>
                </a:lnTo>
                <a:lnTo>
                  <a:pt x="1106717" y="6224"/>
                </a:lnTo>
                <a:lnTo>
                  <a:pt x="1174321" y="10917"/>
                </a:lnTo>
                <a:lnTo>
                  <a:pt x="1239607" y="16829"/>
                </a:lnTo>
                <a:lnTo>
                  <a:pt x="1302346" y="23903"/>
                </a:lnTo>
                <a:lnTo>
                  <a:pt x="1362308" y="32085"/>
                </a:lnTo>
                <a:lnTo>
                  <a:pt x="1419264" y="41318"/>
                </a:lnTo>
                <a:lnTo>
                  <a:pt x="1472984" y="51549"/>
                </a:lnTo>
                <a:lnTo>
                  <a:pt x="1523238" y="62722"/>
                </a:lnTo>
                <a:lnTo>
                  <a:pt x="1569796" y="74781"/>
                </a:lnTo>
                <a:lnTo>
                  <a:pt x="1612428" y="87672"/>
                </a:lnTo>
                <a:lnTo>
                  <a:pt x="1650905" y="101340"/>
                </a:lnTo>
                <a:lnTo>
                  <a:pt x="1714476" y="130784"/>
                </a:lnTo>
                <a:lnTo>
                  <a:pt x="1758668" y="162672"/>
                </a:lnTo>
                <a:lnTo>
                  <a:pt x="1781645" y="196563"/>
                </a:lnTo>
                <a:lnTo>
                  <a:pt x="1784604" y="214122"/>
                </a:lnTo>
                <a:lnTo>
                  <a:pt x="1781645" y="231680"/>
                </a:lnTo>
                <a:lnTo>
                  <a:pt x="1758668" y="265571"/>
                </a:lnTo>
                <a:lnTo>
                  <a:pt x="1714476" y="297459"/>
                </a:lnTo>
                <a:lnTo>
                  <a:pt x="1650905" y="326903"/>
                </a:lnTo>
                <a:lnTo>
                  <a:pt x="1612428" y="340571"/>
                </a:lnTo>
                <a:lnTo>
                  <a:pt x="1569796" y="353462"/>
                </a:lnTo>
                <a:lnTo>
                  <a:pt x="1523237" y="365521"/>
                </a:lnTo>
                <a:lnTo>
                  <a:pt x="1472984" y="376694"/>
                </a:lnTo>
                <a:lnTo>
                  <a:pt x="1419264" y="386925"/>
                </a:lnTo>
                <a:lnTo>
                  <a:pt x="1362308" y="396158"/>
                </a:lnTo>
                <a:lnTo>
                  <a:pt x="1302346" y="404340"/>
                </a:lnTo>
                <a:lnTo>
                  <a:pt x="1239607" y="411414"/>
                </a:lnTo>
                <a:lnTo>
                  <a:pt x="1174321" y="417326"/>
                </a:lnTo>
                <a:lnTo>
                  <a:pt x="1106717" y="422019"/>
                </a:lnTo>
                <a:lnTo>
                  <a:pt x="1037027" y="425440"/>
                </a:lnTo>
                <a:lnTo>
                  <a:pt x="965478" y="427534"/>
                </a:lnTo>
                <a:lnTo>
                  <a:pt x="892302" y="428244"/>
                </a:lnTo>
                <a:lnTo>
                  <a:pt x="819118" y="427534"/>
                </a:lnTo>
                <a:lnTo>
                  <a:pt x="747564" y="425440"/>
                </a:lnTo>
                <a:lnTo>
                  <a:pt x="677869" y="422019"/>
                </a:lnTo>
                <a:lnTo>
                  <a:pt x="610263" y="417326"/>
                </a:lnTo>
                <a:lnTo>
                  <a:pt x="544975" y="411414"/>
                </a:lnTo>
                <a:lnTo>
                  <a:pt x="482235" y="404340"/>
                </a:lnTo>
                <a:lnTo>
                  <a:pt x="422272" y="396158"/>
                </a:lnTo>
                <a:lnTo>
                  <a:pt x="365317" y="386925"/>
                </a:lnTo>
                <a:lnTo>
                  <a:pt x="311598" y="376694"/>
                </a:lnTo>
                <a:lnTo>
                  <a:pt x="261346" y="365521"/>
                </a:lnTo>
                <a:lnTo>
                  <a:pt x="214791" y="353462"/>
                </a:lnTo>
                <a:lnTo>
                  <a:pt x="172160" y="340571"/>
                </a:lnTo>
                <a:lnTo>
                  <a:pt x="133685" y="326903"/>
                </a:lnTo>
                <a:lnTo>
                  <a:pt x="70120" y="297459"/>
                </a:lnTo>
                <a:lnTo>
                  <a:pt x="25932" y="265571"/>
                </a:lnTo>
                <a:lnTo>
                  <a:pt x="2957" y="231680"/>
                </a:lnTo>
                <a:lnTo>
                  <a:pt x="0" y="214122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26337" y="3379673"/>
            <a:ext cx="109537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1F1F1"/>
                </a:solidFill>
                <a:latin typeface="微软雅黑"/>
                <a:cs typeface="微软雅黑"/>
              </a:rPr>
              <a:t>学生情感升华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555875" y="3373882"/>
            <a:ext cx="793115" cy="134620"/>
          </a:xfrm>
          <a:custGeom>
            <a:avLst/>
            <a:gdLst/>
            <a:ahLst/>
            <a:cxnLst/>
            <a:rect l="l" t="t" r="r" b="b"/>
            <a:pathLst>
              <a:path w="793114" h="134620">
                <a:moveTo>
                  <a:pt x="767584" y="48768"/>
                </a:moveTo>
                <a:lnTo>
                  <a:pt x="763397" y="48768"/>
                </a:lnTo>
                <a:lnTo>
                  <a:pt x="764794" y="77724"/>
                </a:lnTo>
                <a:lnTo>
                  <a:pt x="711238" y="80138"/>
                </a:lnTo>
                <a:lnTo>
                  <a:pt x="664972" y="109982"/>
                </a:lnTo>
                <a:lnTo>
                  <a:pt x="663067" y="118872"/>
                </a:lnTo>
                <a:lnTo>
                  <a:pt x="671702" y="132334"/>
                </a:lnTo>
                <a:lnTo>
                  <a:pt x="680719" y="134366"/>
                </a:lnTo>
                <a:lnTo>
                  <a:pt x="687451" y="129921"/>
                </a:lnTo>
                <a:lnTo>
                  <a:pt x="792734" y="61976"/>
                </a:lnTo>
                <a:lnTo>
                  <a:pt x="767584" y="48768"/>
                </a:lnTo>
                <a:close/>
              </a:path>
              <a:path w="793114" h="134620">
                <a:moveTo>
                  <a:pt x="709883" y="51180"/>
                </a:moveTo>
                <a:lnTo>
                  <a:pt x="0" y="83185"/>
                </a:lnTo>
                <a:lnTo>
                  <a:pt x="1269" y="112141"/>
                </a:lnTo>
                <a:lnTo>
                  <a:pt x="711238" y="80138"/>
                </a:lnTo>
                <a:lnTo>
                  <a:pt x="735368" y="64558"/>
                </a:lnTo>
                <a:lnTo>
                  <a:pt x="709883" y="51180"/>
                </a:lnTo>
                <a:close/>
              </a:path>
              <a:path w="793114" h="134620">
                <a:moveTo>
                  <a:pt x="735368" y="64558"/>
                </a:moveTo>
                <a:lnTo>
                  <a:pt x="711238" y="80138"/>
                </a:lnTo>
                <a:lnTo>
                  <a:pt x="764794" y="77724"/>
                </a:lnTo>
                <a:lnTo>
                  <a:pt x="764714" y="76073"/>
                </a:lnTo>
                <a:lnTo>
                  <a:pt x="757301" y="76073"/>
                </a:lnTo>
                <a:lnTo>
                  <a:pt x="735368" y="64558"/>
                </a:lnTo>
                <a:close/>
              </a:path>
              <a:path w="793114" h="134620">
                <a:moveTo>
                  <a:pt x="756285" y="51054"/>
                </a:moveTo>
                <a:lnTo>
                  <a:pt x="735368" y="64558"/>
                </a:lnTo>
                <a:lnTo>
                  <a:pt x="757301" y="76073"/>
                </a:lnTo>
                <a:lnTo>
                  <a:pt x="756285" y="51054"/>
                </a:lnTo>
                <a:close/>
              </a:path>
              <a:path w="793114" h="134620">
                <a:moveTo>
                  <a:pt x="763507" y="51054"/>
                </a:moveTo>
                <a:lnTo>
                  <a:pt x="756285" y="51054"/>
                </a:lnTo>
                <a:lnTo>
                  <a:pt x="757301" y="76073"/>
                </a:lnTo>
                <a:lnTo>
                  <a:pt x="764714" y="76073"/>
                </a:lnTo>
                <a:lnTo>
                  <a:pt x="763507" y="51054"/>
                </a:lnTo>
                <a:close/>
              </a:path>
              <a:path w="793114" h="134620">
                <a:moveTo>
                  <a:pt x="763397" y="48768"/>
                </a:moveTo>
                <a:lnTo>
                  <a:pt x="709883" y="51180"/>
                </a:lnTo>
                <a:lnTo>
                  <a:pt x="735368" y="64558"/>
                </a:lnTo>
                <a:lnTo>
                  <a:pt x="756285" y="51054"/>
                </a:lnTo>
                <a:lnTo>
                  <a:pt x="763507" y="51054"/>
                </a:lnTo>
                <a:lnTo>
                  <a:pt x="763397" y="48768"/>
                </a:lnTo>
                <a:close/>
              </a:path>
              <a:path w="793114" h="134620">
                <a:moveTo>
                  <a:pt x="674624" y="0"/>
                </a:moveTo>
                <a:lnTo>
                  <a:pt x="665861" y="2794"/>
                </a:lnTo>
                <a:lnTo>
                  <a:pt x="662177" y="9779"/>
                </a:lnTo>
                <a:lnTo>
                  <a:pt x="658494" y="16891"/>
                </a:lnTo>
                <a:lnTo>
                  <a:pt x="661162" y="25654"/>
                </a:lnTo>
                <a:lnTo>
                  <a:pt x="709883" y="51180"/>
                </a:lnTo>
                <a:lnTo>
                  <a:pt x="763397" y="48768"/>
                </a:lnTo>
                <a:lnTo>
                  <a:pt x="767584" y="48768"/>
                </a:lnTo>
                <a:lnTo>
                  <a:pt x="674624" y="0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556510" y="2144902"/>
            <a:ext cx="2115185" cy="134620"/>
          </a:xfrm>
          <a:custGeom>
            <a:avLst/>
            <a:gdLst/>
            <a:ahLst/>
            <a:cxnLst/>
            <a:rect l="l" t="t" r="r" b="b"/>
            <a:pathLst>
              <a:path w="2115185" h="134619">
                <a:moveTo>
                  <a:pt x="2057908" y="67183"/>
                </a:moveTo>
                <a:lnTo>
                  <a:pt x="1992376" y="105410"/>
                </a:lnTo>
                <a:lnTo>
                  <a:pt x="1985390" y="109347"/>
                </a:lnTo>
                <a:lnTo>
                  <a:pt x="1983104" y="118237"/>
                </a:lnTo>
                <a:lnTo>
                  <a:pt x="1987168" y="125095"/>
                </a:lnTo>
                <a:lnTo>
                  <a:pt x="1991105" y="132080"/>
                </a:lnTo>
                <a:lnTo>
                  <a:pt x="1999995" y="134366"/>
                </a:lnTo>
                <a:lnTo>
                  <a:pt x="2090361" y="81661"/>
                </a:lnTo>
                <a:lnTo>
                  <a:pt x="2086482" y="81661"/>
                </a:lnTo>
                <a:lnTo>
                  <a:pt x="2086482" y="79629"/>
                </a:lnTo>
                <a:lnTo>
                  <a:pt x="2079243" y="79629"/>
                </a:lnTo>
                <a:lnTo>
                  <a:pt x="2057908" y="67183"/>
                </a:lnTo>
                <a:close/>
              </a:path>
              <a:path w="2115185" h="134619">
                <a:moveTo>
                  <a:pt x="2033088" y="52705"/>
                </a:moveTo>
                <a:lnTo>
                  <a:pt x="0" y="52705"/>
                </a:lnTo>
                <a:lnTo>
                  <a:pt x="0" y="81661"/>
                </a:lnTo>
                <a:lnTo>
                  <a:pt x="2033088" y="81661"/>
                </a:lnTo>
                <a:lnTo>
                  <a:pt x="2057907" y="67183"/>
                </a:lnTo>
                <a:lnTo>
                  <a:pt x="2033088" y="52705"/>
                </a:lnTo>
                <a:close/>
              </a:path>
              <a:path w="2115185" h="134619">
                <a:moveTo>
                  <a:pt x="2090365" y="52705"/>
                </a:moveTo>
                <a:lnTo>
                  <a:pt x="2086482" y="52705"/>
                </a:lnTo>
                <a:lnTo>
                  <a:pt x="2086482" y="81661"/>
                </a:lnTo>
                <a:lnTo>
                  <a:pt x="2090361" y="81661"/>
                </a:lnTo>
                <a:lnTo>
                  <a:pt x="2115185" y="67183"/>
                </a:lnTo>
                <a:lnTo>
                  <a:pt x="2090365" y="52705"/>
                </a:lnTo>
                <a:close/>
              </a:path>
              <a:path w="2115185" h="134619">
                <a:moveTo>
                  <a:pt x="2079243" y="54737"/>
                </a:moveTo>
                <a:lnTo>
                  <a:pt x="2057908" y="67183"/>
                </a:lnTo>
                <a:lnTo>
                  <a:pt x="2079243" y="79629"/>
                </a:lnTo>
                <a:lnTo>
                  <a:pt x="2079243" y="54737"/>
                </a:lnTo>
                <a:close/>
              </a:path>
              <a:path w="2115185" h="134619">
                <a:moveTo>
                  <a:pt x="2086482" y="54737"/>
                </a:moveTo>
                <a:lnTo>
                  <a:pt x="2079243" y="54737"/>
                </a:lnTo>
                <a:lnTo>
                  <a:pt x="2079243" y="79629"/>
                </a:lnTo>
                <a:lnTo>
                  <a:pt x="2086482" y="79629"/>
                </a:lnTo>
                <a:lnTo>
                  <a:pt x="2086482" y="54737"/>
                </a:lnTo>
                <a:close/>
              </a:path>
              <a:path w="2115185" h="134619">
                <a:moveTo>
                  <a:pt x="1999995" y="0"/>
                </a:moveTo>
                <a:lnTo>
                  <a:pt x="1991105" y="2286"/>
                </a:lnTo>
                <a:lnTo>
                  <a:pt x="1987168" y="9271"/>
                </a:lnTo>
                <a:lnTo>
                  <a:pt x="1983104" y="16129"/>
                </a:lnTo>
                <a:lnTo>
                  <a:pt x="1985390" y="25019"/>
                </a:lnTo>
                <a:lnTo>
                  <a:pt x="1992376" y="28956"/>
                </a:lnTo>
                <a:lnTo>
                  <a:pt x="2057908" y="67183"/>
                </a:lnTo>
                <a:lnTo>
                  <a:pt x="2079243" y="54737"/>
                </a:lnTo>
                <a:lnTo>
                  <a:pt x="2086482" y="54737"/>
                </a:lnTo>
                <a:lnTo>
                  <a:pt x="2086482" y="52705"/>
                </a:lnTo>
                <a:lnTo>
                  <a:pt x="2090365" y="52705"/>
                </a:lnTo>
                <a:lnTo>
                  <a:pt x="1999995" y="0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506092" y="1241171"/>
            <a:ext cx="134620" cy="323215"/>
          </a:xfrm>
          <a:custGeom>
            <a:avLst/>
            <a:gdLst/>
            <a:ahLst/>
            <a:cxnLst/>
            <a:rect l="l" t="t" r="r" b="b"/>
            <a:pathLst>
              <a:path w="134619" h="323215">
                <a:moveTo>
                  <a:pt x="54990" y="0"/>
                </a:moveTo>
                <a:lnTo>
                  <a:pt x="53975" y="86867"/>
                </a:lnTo>
                <a:lnTo>
                  <a:pt x="82931" y="87121"/>
                </a:lnTo>
                <a:lnTo>
                  <a:pt x="83947" y="253"/>
                </a:lnTo>
                <a:lnTo>
                  <a:pt x="54990" y="0"/>
                </a:lnTo>
                <a:close/>
              </a:path>
              <a:path w="134619" h="323215">
                <a:moveTo>
                  <a:pt x="16256" y="190373"/>
                </a:moveTo>
                <a:lnTo>
                  <a:pt x="9270" y="194309"/>
                </a:lnTo>
                <a:lnTo>
                  <a:pt x="2412" y="198374"/>
                </a:lnTo>
                <a:lnTo>
                  <a:pt x="0" y="207137"/>
                </a:lnTo>
                <a:lnTo>
                  <a:pt x="3937" y="214121"/>
                </a:lnTo>
                <a:lnTo>
                  <a:pt x="65912" y="323088"/>
                </a:lnTo>
                <a:lnTo>
                  <a:pt x="83017" y="294513"/>
                </a:lnTo>
                <a:lnTo>
                  <a:pt x="80644" y="294513"/>
                </a:lnTo>
                <a:lnTo>
                  <a:pt x="51688" y="294258"/>
                </a:lnTo>
                <a:lnTo>
                  <a:pt x="52342" y="240593"/>
                </a:lnTo>
                <a:lnTo>
                  <a:pt x="29082" y="199770"/>
                </a:lnTo>
                <a:lnTo>
                  <a:pt x="25145" y="192786"/>
                </a:lnTo>
                <a:lnTo>
                  <a:pt x="16256" y="190373"/>
                </a:lnTo>
                <a:close/>
              </a:path>
              <a:path w="134619" h="323215">
                <a:moveTo>
                  <a:pt x="52342" y="240593"/>
                </a:moveTo>
                <a:lnTo>
                  <a:pt x="51688" y="294258"/>
                </a:lnTo>
                <a:lnTo>
                  <a:pt x="80644" y="294513"/>
                </a:lnTo>
                <a:lnTo>
                  <a:pt x="80734" y="287146"/>
                </a:lnTo>
                <a:lnTo>
                  <a:pt x="78866" y="287146"/>
                </a:lnTo>
                <a:lnTo>
                  <a:pt x="53847" y="286892"/>
                </a:lnTo>
                <a:lnTo>
                  <a:pt x="66585" y="265591"/>
                </a:lnTo>
                <a:lnTo>
                  <a:pt x="52342" y="240593"/>
                </a:lnTo>
                <a:close/>
              </a:path>
              <a:path w="134619" h="323215">
                <a:moveTo>
                  <a:pt x="118363" y="191515"/>
                </a:moveTo>
                <a:lnTo>
                  <a:pt x="109473" y="193801"/>
                </a:lnTo>
                <a:lnTo>
                  <a:pt x="105409" y="200659"/>
                </a:lnTo>
                <a:lnTo>
                  <a:pt x="81296" y="240987"/>
                </a:lnTo>
                <a:lnTo>
                  <a:pt x="80644" y="294513"/>
                </a:lnTo>
                <a:lnTo>
                  <a:pt x="83017" y="294513"/>
                </a:lnTo>
                <a:lnTo>
                  <a:pt x="130301" y="215518"/>
                </a:lnTo>
                <a:lnTo>
                  <a:pt x="134365" y="208661"/>
                </a:lnTo>
                <a:lnTo>
                  <a:pt x="132080" y="199770"/>
                </a:lnTo>
                <a:lnTo>
                  <a:pt x="125221" y="195579"/>
                </a:lnTo>
                <a:lnTo>
                  <a:pt x="118363" y="191515"/>
                </a:lnTo>
                <a:close/>
              </a:path>
              <a:path w="134619" h="323215">
                <a:moveTo>
                  <a:pt x="66585" y="265591"/>
                </a:moveTo>
                <a:lnTo>
                  <a:pt x="53847" y="286892"/>
                </a:lnTo>
                <a:lnTo>
                  <a:pt x="78866" y="287146"/>
                </a:lnTo>
                <a:lnTo>
                  <a:pt x="66585" y="265591"/>
                </a:lnTo>
                <a:close/>
              </a:path>
              <a:path w="134619" h="323215">
                <a:moveTo>
                  <a:pt x="81296" y="240987"/>
                </a:moveTo>
                <a:lnTo>
                  <a:pt x="66585" y="265591"/>
                </a:lnTo>
                <a:lnTo>
                  <a:pt x="78866" y="287146"/>
                </a:lnTo>
                <a:lnTo>
                  <a:pt x="80734" y="287146"/>
                </a:lnTo>
                <a:lnTo>
                  <a:pt x="81296" y="240987"/>
                </a:lnTo>
                <a:close/>
              </a:path>
              <a:path w="134619" h="323215">
                <a:moveTo>
                  <a:pt x="52450" y="231648"/>
                </a:moveTo>
                <a:lnTo>
                  <a:pt x="52342" y="240593"/>
                </a:lnTo>
                <a:lnTo>
                  <a:pt x="66585" y="265591"/>
                </a:lnTo>
                <a:lnTo>
                  <a:pt x="81296" y="240987"/>
                </a:lnTo>
                <a:lnTo>
                  <a:pt x="81406" y="231901"/>
                </a:lnTo>
                <a:lnTo>
                  <a:pt x="52450" y="231648"/>
                </a:lnTo>
                <a:close/>
              </a:path>
              <a:path w="134619" h="323215">
                <a:moveTo>
                  <a:pt x="53720" y="115824"/>
                </a:moveTo>
                <a:lnTo>
                  <a:pt x="52704" y="202691"/>
                </a:lnTo>
                <a:lnTo>
                  <a:pt x="81660" y="202945"/>
                </a:lnTo>
                <a:lnTo>
                  <a:pt x="82676" y="116077"/>
                </a:lnTo>
                <a:lnTo>
                  <a:pt x="53720" y="115824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553591" y="2573273"/>
            <a:ext cx="134620" cy="648335"/>
          </a:xfrm>
          <a:custGeom>
            <a:avLst/>
            <a:gdLst/>
            <a:ahLst/>
            <a:cxnLst/>
            <a:rect l="l" t="t" r="r" b="b"/>
            <a:pathLst>
              <a:path w="134619" h="648335">
                <a:moveTo>
                  <a:pt x="81660" y="0"/>
                </a:moveTo>
                <a:lnTo>
                  <a:pt x="52705" y="0"/>
                </a:lnTo>
                <a:lnTo>
                  <a:pt x="52705" y="86868"/>
                </a:lnTo>
                <a:lnTo>
                  <a:pt x="81660" y="86868"/>
                </a:lnTo>
                <a:lnTo>
                  <a:pt x="81660" y="0"/>
                </a:lnTo>
                <a:close/>
              </a:path>
              <a:path w="134619" h="648335">
                <a:moveTo>
                  <a:pt x="81660" y="115824"/>
                </a:moveTo>
                <a:lnTo>
                  <a:pt x="52705" y="115824"/>
                </a:lnTo>
                <a:lnTo>
                  <a:pt x="52705" y="202692"/>
                </a:lnTo>
                <a:lnTo>
                  <a:pt x="81660" y="202692"/>
                </a:lnTo>
                <a:lnTo>
                  <a:pt x="81660" y="115824"/>
                </a:lnTo>
                <a:close/>
              </a:path>
              <a:path w="134619" h="648335">
                <a:moveTo>
                  <a:pt x="81660" y="231648"/>
                </a:moveTo>
                <a:lnTo>
                  <a:pt x="52705" y="231648"/>
                </a:lnTo>
                <a:lnTo>
                  <a:pt x="52705" y="318515"/>
                </a:lnTo>
                <a:lnTo>
                  <a:pt x="81660" y="318515"/>
                </a:lnTo>
                <a:lnTo>
                  <a:pt x="81660" y="231648"/>
                </a:lnTo>
                <a:close/>
              </a:path>
              <a:path w="134619" h="648335">
                <a:moveTo>
                  <a:pt x="81660" y="347471"/>
                </a:moveTo>
                <a:lnTo>
                  <a:pt x="52705" y="347471"/>
                </a:lnTo>
                <a:lnTo>
                  <a:pt x="52705" y="434339"/>
                </a:lnTo>
                <a:lnTo>
                  <a:pt x="81660" y="434339"/>
                </a:lnTo>
                <a:lnTo>
                  <a:pt x="81660" y="347471"/>
                </a:lnTo>
                <a:close/>
              </a:path>
              <a:path w="134619" h="648335">
                <a:moveTo>
                  <a:pt x="16128" y="516000"/>
                </a:moveTo>
                <a:lnTo>
                  <a:pt x="9271" y="520064"/>
                </a:lnTo>
                <a:lnTo>
                  <a:pt x="2286" y="524001"/>
                </a:lnTo>
                <a:lnTo>
                  <a:pt x="0" y="532892"/>
                </a:lnTo>
                <a:lnTo>
                  <a:pt x="67183" y="648081"/>
                </a:lnTo>
                <a:lnTo>
                  <a:pt x="83925" y="619378"/>
                </a:lnTo>
                <a:lnTo>
                  <a:pt x="52705" y="619378"/>
                </a:lnTo>
                <a:lnTo>
                  <a:pt x="52705" y="579119"/>
                </a:lnTo>
                <a:lnTo>
                  <a:pt x="60367" y="579119"/>
                </a:lnTo>
                <a:lnTo>
                  <a:pt x="28956" y="525271"/>
                </a:lnTo>
                <a:lnTo>
                  <a:pt x="25018" y="518287"/>
                </a:lnTo>
                <a:lnTo>
                  <a:pt x="16128" y="516000"/>
                </a:lnTo>
                <a:close/>
              </a:path>
              <a:path w="134619" h="648335">
                <a:moveTo>
                  <a:pt x="60367" y="579119"/>
                </a:moveTo>
                <a:lnTo>
                  <a:pt x="52705" y="579119"/>
                </a:lnTo>
                <a:lnTo>
                  <a:pt x="52705" y="619378"/>
                </a:lnTo>
                <a:lnTo>
                  <a:pt x="81660" y="619378"/>
                </a:lnTo>
                <a:lnTo>
                  <a:pt x="81660" y="612139"/>
                </a:lnTo>
                <a:lnTo>
                  <a:pt x="54737" y="612139"/>
                </a:lnTo>
                <a:lnTo>
                  <a:pt x="67182" y="590803"/>
                </a:lnTo>
                <a:lnTo>
                  <a:pt x="60367" y="579119"/>
                </a:lnTo>
                <a:close/>
              </a:path>
              <a:path w="134619" h="648335">
                <a:moveTo>
                  <a:pt x="107410" y="579119"/>
                </a:moveTo>
                <a:lnTo>
                  <a:pt x="81660" y="579119"/>
                </a:lnTo>
                <a:lnTo>
                  <a:pt x="81660" y="619378"/>
                </a:lnTo>
                <a:lnTo>
                  <a:pt x="83925" y="619378"/>
                </a:lnTo>
                <a:lnTo>
                  <a:pt x="107410" y="579119"/>
                </a:lnTo>
                <a:close/>
              </a:path>
              <a:path w="134619" h="648335">
                <a:moveTo>
                  <a:pt x="67183" y="590803"/>
                </a:moveTo>
                <a:lnTo>
                  <a:pt x="54737" y="612139"/>
                </a:lnTo>
                <a:lnTo>
                  <a:pt x="79628" y="612139"/>
                </a:lnTo>
                <a:lnTo>
                  <a:pt x="67183" y="590803"/>
                </a:lnTo>
                <a:close/>
              </a:path>
              <a:path w="134619" h="648335">
                <a:moveTo>
                  <a:pt x="118236" y="516000"/>
                </a:moveTo>
                <a:lnTo>
                  <a:pt x="109347" y="518287"/>
                </a:lnTo>
                <a:lnTo>
                  <a:pt x="105409" y="525271"/>
                </a:lnTo>
                <a:lnTo>
                  <a:pt x="67183" y="590803"/>
                </a:lnTo>
                <a:lnTo>
                  <a:pt x="79628" y="612139"/>
                </a:lnTo>
                <a:lnTo>
                  <a:pt x="81660" y="612139"/>
                </a:lnTo>
                <a:lnTo>
                  <a:pt x="81660" y="579119"/>
                </a:lnTo>
                <a:lnTo>
                  <a:pt x="107410" y="579119"/>
                </a:lnTo>
                <a:lnTo>
                  <a:pt x="134365" y="532892"/>
                </a:lnTo>
                <a:lnTo>
                  <a:pt x="132079" y="524001"/>
                </a:lnTo>
                <a:lnTo>
                  <a:pt x="125095" y="520064"/>
                </a:lnTo>
                <a:lnTo>
                  <a:pt x="118236" y="516000"/>
                </a:lnTo>
                <a:close/>
              </a:path>
              <a:path w="134619" h="648335">
                <a:moveTo>
                  <a:pt x="73998" y="579119"/>
                </a:moveTo>
                <a:lnTo>
                  <a:pt x="60367" y="579119"/>
                </a:lnTo>
                <a:lnTo>
                  <a:pt x="67183" y="590803"/>
                </a:lnTo>
                <a:lnTo>
                  <a:pt x="73998" y="579119"/>
                </a:lnTo>
                <a:close/>
              </a:path>
              <a:path w="134619" h="648335">
                <a:moveTo>
                  <a:pt x="81660" y="463295"/>
                </a:moveTo>
                <a:lnTo>
                  <a:pt x="52705" y="463295"/>
                </a:lnTo>
                <a:lnTo>
                  <a:pt x="52705" y="550163"/>
                </a:lnTo>
                <a:lnTo>
                  <a:pt x="81660" y="550163"/>
                </a:lnTo>
                <a:lnTo>
                  <a:pt x="81660" y="463295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722367" y="2073401"/>
            <a:ext cx="134366" cy="210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4068317" y="4091178"/>
            <a:ext cx="1495425" cy="306705"/>
          </a:xfrm>
          <a:prstGeom prst="rect">
            <a:avLst/>
          </a:prstGeom>
          <a:ln w="25907">
            <a:solidFill>
              <a:srgbClr val="404040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dirty="0" sz="1400" b="1">
                <a:latin typeface="微软雅黑"/>
                <a:cs typeface="微软雅黑"/>
              </a:rPr>
              <a:t>学习内动力提升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701285" y="3937673"/>
            <a:ext cx="132206" cy="146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268473" y="1065911"/>
            <a:ext cx="2115185" cy="134620"/>
          </a:xfrm>
          <a:custGeom>
            <a:avLst/>
            <a:gdLst/>
            <a:ahLst/>
            <a:cxnLst/>
            <a:rect l="l" t="t" r="r" b="b"/>
            <a:pathLst>
              <a:path w="2115185" h="134619">
                <a:moveTo>
                  <a:pt x="2057908" y="67183"/>
                </a:moveTo>
                <a:lnTo>
                  <a:pt x="1992376" y="105410"/>
                </a:lnTo>
                <a:lnTo>
                  <a:pt x="1985390" y="109347"/>
                </a:lnTo>
                <a:lnTo>
                  <a:pt x="1983104" y="118237"/>
                </a:lnTo>
                <a:lnTo>
                  <a:pt x="1987168" y="125094"/>
                </a:lnTo>
                <a:lnTo>
                  <a:pt x="1991105" y="132079"/>
                </a:lnTo>
                <a:lnTo>
                  <a:pt x="1999996" y="134365"/>
                </a:lnTo>
                <a:lnTo>
                  <a:pt x="2090361" y="81661"/>
                </a:lnTo>
                <a:lnTo>
                  <a:pt x="2086483" y="81661"/>
                </a:lnTo>
                <a:lnTo>
                  <a:pt x="2086483" y="79628"/>
                </a:lnTo>
                <a:lnTo>
                  <a:pt x="2079243" y="79628"/>
                </a:lnTo>
                <a:lnTo>
                  <a:pt x="2057908" y="67183"/>
                </a:lnTo>
                <a:close/>
              </a:path>
              <a:path w="2115185" h="134619">
                <a:moveTo>
                  <a:pt x="2033088" y="52704"/>
                </a:moveTo>
                <a:lnTo>
                  <a:pt x="0" y="52704"/>
                </a:lnTo>
                <a:lnTo>
                  <a:pt x="0" y="81661"/>
                </a:lnTo>
                <a:lnTo>
                  <a:pt x="2033088" y="81661"/>
                </a:lnTo>
                <a:lnTo>
                  <a:pt x="2057908" y="67183"/>
                </a:lnTo>
                <a:lnTo>
                  <a:pt x="2033088" y="52704"/>
                </a:lnTo>
                <a:close/>
              </a:path>
              <a:path w="2115185" h="134619">
                <a:moveTo>
                  <a:pt x="2090365" y="52704"/>
                </a:moveTo>
                <a:lnTo>
                  <a:pt x="2086483" y="52704"/>
                </a:lnTo>
                <a:lnTo>
                  <a:pt x="2086483" y="81661"/>
                </a:lnTo>
                <a:lnTo>
                  <a:pt x="2090361" y="81661"/>
                </a:lnTo>
                <a:lnTo>
                  <a:pt x="2115185" y="67183"/>
                </a:lnTo>
                <a:lnTo>
                  <a:pt x="2090365" y="52704"/>
                </a:lnTo>
                <a:close/>
              </a:path>
              <a:path w="2115185" h="134619">
                <a:moveTo>
                  <a:pt x="2079243" y="54737"/>
                </a:moveTo>
                <a:lnTo>
                  <a:pt x="2057908" y="67183"/>
                </a:lnTo>
                <a:lnTo>
                  <a:pt x="2079243" y="79628"/>
                </a:lnTo>
                <a:lnTo>
                  <a:pt x="2079243" y="54737"/>
                </a:lnTo>
                <a:close/>
              </a:path>
              <a:path w="2115185" h="134619">
                <a:moveTo>
                  <a:pt x="2086483" y="54737"/>
                </a:moveTo>
                <a:lnTo>
                  <a:pt x="2079243" y="54737"/>
                </a:lnTo>
                <a:lnTo>
                  <a:pt x="2079243" y="79628"/>
                </a:lnTo>
                <a:lnTo>
                  <a:pt x="2086483" y="79628"/>
                </a:lnTo>
                <a:lnTo>
                  <a:pt x="2086483" y="54737"/>
                </a:lnTo>
                <a:close/>
              </a:path>
              <a:path w="2115185" h="134619">
                <a:moveTo>
                  <a:pt x="1999996" y="0"/>
                </a:moveTo>
                <a:lnTo>
                  <a:pt x="1991105" y="2286"/>
                </a:lnTo>
                <a:lnTo>
                  <a:pt x="1987168" y="9271"/>
                </a:lnTo>
                <a:lnTo>
                  <a:pt x="1983104" y="16128"/>
                </a:lnTo>
                <a:lnTo>
                  <a:pt x="1985390" y="25018"/>
                </a:lnTo>
                <a:lnTo>
                  <a:pt x="1992376" y="28955"/>
                </a:lnTo>
                <a:lnTo>
                  <a:pt x="2057908" y="67183"/>
                </a:lnTo>
                <a:lnTo>
                  <a:pt x="2079243" y="54737"/>
                </a:lnTo>
                <a:lnTo>
                  <a:pt x="2086483" y="54737"/>
                </a:lnTo>
                <a:lnTo>
                  <a:pt x="2086483" y="52704"/>
                </a:lnTo>
                <a:lnTo>
                  <a:pt x="2090365" y="52704"/>
                </a:lnTo>
                <a:lnTo>
                  <a:pt x="1999996" y="0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44567"/>
            <a:ext cx="9144000" cy="599440"/>
          </a:xfrm>
          <a:custGeom>
            <a:avLst/>
            <a:gdLst/>
            <a:ahLst/>
            <a:cxnLst/>
            <a:rect l="l" t="t" r="r" b="b"/>
            <a:pathLst>
              <a:path w="9144000" h="599439">
                <a:moveTo>
                  <a:pt x="9143999" y="0"/>
                </a:moveTo>
                <a:lnTo>
                  <a:pt x="0" y="0"/>
                </a:lnTo>
                <a:lnTo>
                  <a:pt x="0" y="598931"/>
                </a:lnTo>
                <a:lnTo>
                  <a:pt x="9143999" y="598931"/>
                </a:lnTo>
                <a:lnTo>
                  <a:pt x="9143999" y="0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36975" y="4686096"/>
            <a:ext cx="1625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445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b="1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微软雅黑"/>
                <a:cs typeface="微软雅黑"/>
              </a:rPr>
              <a:t>制度性，常态</a:t>
            </a:r>
            <a:r>
              <a:rPr dirty="0" u="heavy" sz="1800" spc="-5" b="1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微软雅黑"/>
                <a:cs typeface="微软雅黑"/>
              </a:rPr>
              <a:t>化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44764" y="943147"/>
            <a:ext cx="3677920" cy="736600"/>
          </a:xfrm>
          <a:prstGeom prst="rect">
            <a:avLst/>
          </a:prstGeom>
        </p:spPr>
        <p:txBody>
          <a:bodyPr wrap="square" lIns="0" tIns="1250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85"/>
              </a:spcBef>
              <a:tabLst>
                <a:tab pos="1420495" algn="l"/>
              </a:tabLst>
            </a:pPr>
            <a:r>
              <a:rPr dirty="0" sz="1300" spc="15">
                <a:latin typeface="宋体"/>
                <a:cs typeface="宋体"/>
              </a:rPr>
              <a:t>上海中</a:t>
            </a:r>
            <a:r>
              <a:rPr dirty="0" sz="1300">
                <a:latin typeface="宋体"/>
                <a:cs typeface="宋体"/>
              </a:rPr>
              <a:t>医</a:t>
            </a:r>
            <a:r>
              <a:rPr dirty="0" sz="1300" spc="15">
                <a:latin typeface="宋体"/>
                <a:cs typeface="宋体"/>
              </a:rPr>
              <a:t>药大学	基础医</a:t>
            </a:r>
            <a:r>
              <a:rPr dirty="0" sz="1300">
                <a:latin typeface="宋体"/>
                <a:cs typeface="宋体"/>
              </a:rPr>
              <a:t>学</a:t>
            </a:r>
            <a:r>
              <a:rPr dirty="0" sz="1300" spc="15">
                <a:latin typeface="宋体"/>
                <a:cs typeface="宋体"/>
              </a:rPr>
              <a:t>院</a:t>
            </a:r>
            <a:endParaRPr sz="1300">
              <a:latin typeface="宋体"/>
              <a:cs typeface="宋体"/>
            </a:endParaRPr>
          </a:p>
          <a:p>
            <a:pPr algn="ctr">
              <a:lnSpc>
                <a:spcPct val="100000"/>
              </a:lnSpc>
              <a:spcBef>
                <a:spcPts val="1115"/>
              </a:spcBef>
            </a:pPr>
            <a:r>
              <a:rPr dirty="0" sz="1700" spc="-10">
                <a:latin typeface="宋体"/>
                <a:cs typeface="宋体"/>
              </a:rPr>
              <a:t>人体解剖学课程思政实践与研究一览表</a:t>
            </a:r>
            <a:endParaRPr sz="1700">
              <a:latin typeface="宋体"/>
              <a:cs typeface="宋体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51459" y="1918696"/>
          <a:ext cx="8702040" cy="2073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855"/>
                <a:gridCol w="1438275"/>
                <a:gridCol w="1607184"/>
                <a:gridCol w="1946910"/>
                <a:gridCol w="1521459"/>
                <a:gridCol w="846454"/>
                <a:gridCol w="593090"/>
              </a:tblGrid>
              <a:tr h="378110">
                <a:tc gridSpan="2"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300" spc="15" b="1">
                          <a:latin typeface="微软雅黑"/>
                          <a:cs typeface="微软雅黑"/>
                        </a:rPr>
                        <a:t>课程思</a:t>
                      </a:r>
                      <a:r>
                        <a:rPr dirty="0" sz="1300" b="1">
                          <a:latin typeface="微软雅黑"/>
                          <a:cs typeface="微软雅黑"/>
                        </a:rPr>
                        <a:t>政</a:t>
                      </a:r>
                      <a:r>
                        <a:rPr dirty="0" sz="1300" spc="15" b="1">
                          <a:latin typeface="微软雅黑"/>
                          <a:cs typeface="微软雅黑"/>
                        </a:rPr>
                        <a:t>资源</a:t>
                      </a:r>
                      <a:r>
                        <a:rPr dirty="0" sz="1300" b="1">
                          <a:latin typeface="微软雅黑"/>
                          <a:cs typeface="微软雅黑"/>
                        </a:rPr>
                        <a:t>库建设</a:t>
                      </a:r>
                      <a:endParaRPr sz="1300">
                        <a:latin typeface="微软雅黑"/>
                        <a:cs typeface="微软雅黑"/>
                      </a:endParaRPr>
                    </a:p>
                  </a:txBody>
                  <a:tcPr marL="0" marR="0" marB="0" marT="89535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84810">
                        <a:lnSpc>
                          <a:spcPct val="100000"/>
                        </a:lnSpc>
                      </a:pPr>
                      <a:r>
                        <a:rPr dirty="0" sz="1300" spc="15" b="1">
                          <a:latin typeface="微软雅黑"/>
                          <a:cs typeface="微软雅黑"/>
                        </a:rPr>
                        <a:t>课堂内</a:t>
                      </a:r>
                      <a:r>
                        <a:rPr dirty="0" sz="1300" b="1">
                          <a:latin typeface="微软雅黑"/>
                          <a:cs typeface="微软雅黑"/>
                        </a:rPr>
                        <a:t>仪</a:t>
                      </a:r>
                      <a:r>
                        <a:rPr dirty="0" sz="1300" spc="15" b="1">
                          <a:latin typeface="微软雅黑"/>
                          <a:cs typeface="微软雅黑"/>
                        </a:rPr>
                        <a:t>式</a:t>
                      </a:r>
                      <a:endParaRPr sz="1300">
                        <a:latin typeface="微软雅黑"/>
                        <a:cs typeface="微软雅黑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555625">
                        <a:lnSpc>
                          <a:spcPct val="100000"/>
                        </a:lnSpc>
                      </a:pPr>
                      <a:r>
                        <a:rPr dirty="0" sz="1300" spc="15" b="1">
                          <a:latin typeface="微软雅黑"/>
                          <a:cs typeface="微软雅黑"/>
                        </a:rPr>
                        <a:t>课堂外</a:t>
                      </a:r>
                      <a:r>
                        <a:rPr dirty="0" sz="1300" b="1">
                          <a:latin typeface="微软雅黑"/>
                          <a:cs typeface="微软雅黑"/>
                        </a:rPr>
                        <a:t>活</a:t>
                      </a:r>
                      <a:r>
                        <a:rPr dirty="0" sz="1300" spc="15" b="1">
                          <a:latin typeface="微软雅黑"/>
                          <a:cs typeface="微软雅黑"/>
                        </a:rPr>
                        <a:t>动</a:t>
                      </a:r>
                      <a:endParaRPr sz="1300">
                        <a:latin typeface="微软雅黑"/>
                        <a:cs typeface="微软雅黑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24815">
                        <a:lnSpc>
                          <a:spcPct val="100000"/>
                        </a:lnSpc>
                      </a:pPr>
                      <a:r>
                        <a:rPr dirty="0" sz="1300" spc="15" b="1">
                          <a:latin typeface="微软雅黑"/>
                          <a:cs typeface="微软雅黑"/>
                        </a:rPr>
                        <a:t>环境建设</a:t>
                      </a:r>
                      <a:endParaRPr sz="1300">
                        <a:latin typeface="微软雅黑"/>
                        <a:cs typeface="微软雅黑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71450">
                        <a:lnSpc>
                          <a:spcPct val="100000"/>
                        </a:lnSpc>
                        <a:tabLst>
                          <a:tab pos="506730" algn="l"/>
                        </a:tabLst>
                      </a:pPr>
                      <a:r>
                        <a:rPr dirty="0" sz="1300" spc="15" b="1">
                          <a:latin typeface="微软雅黑"/>
                          <a:cs typeface="微软雅黑"/>
                        </a:rPr>
                        <a:t>研	究</a:t>
                      </a:r>
                      <a:endParaRPr sz="1300">
                        <a:latin typeface="微软雅黑"/>
                        <a:cs typeface="微软雅黑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dirty="0" sz="1300" spc="15" b="1">
                          <a:latin typeface="微软雅黑"/>
                          <a:cs typeface="微软雅黑"/>
                        </a:rPr>
                        <a:t>传播</a:t>
                      </a:r>
                      <a:endParaRPr sz="1300">
                        <a:latin typeface="微软雅黑"/>
                        <a:cs typeface="微软雅黑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378349"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00" spc="-10">
                          <a:latin typeface="微软雅黑"/>
                          <a:cs typeface="微软雅黑"/>
                        </a:rPr>
                        <a:t>资料</a:t>
                      </a:r>
                      <a:r>
                        <a:rPr dirty="0" sz="1000" spc="-25">
                          <a:latin typeface="微软雅黑"/>
                          <a:cs typeface="微软雅黑"/>
                        </a:rPr>
                        <a:t>来</a:t>
                      </a:r>
                      <a:r>
                        <a:rPr dirty="0" sz="1000" spc="-10">
                          <a:latin typeface="微软雅黑"/>
                          <a:cs typeface="微软雅黑"/>
                        </a:rPr>
                        <a:t>源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B="0" marT="111125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6672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00" spc="-10">
                          <a:latin typeface="微软雅黑"/>
                          <a:cs typeface="微软雅黑"/>
                        </a:rPr>
                        <a:t>资料</a:t>
                      </a:r>
                      <a:r>
                        <a:rPr dirty="0" sz="1000" spc="-25">
                          <a:latin typeface="微软雅黑"/>
                          <a:cs typeface="微软雅黑"/>
                        </a:rPr>
                        <a:t>内</a:t>
                      </a:r>
                      <a:r>
                        <a:rPr dirty="0" sz="1000" spc="-10">
                          <a:latin typeface="微软雅黑"/>
                          <a:cs typeface="微软雅黑"/>
                        </a:rPr>
                        <a:t>容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B="0" marT="1111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1310782">
                <a:tc>
                  <a:txBody>
                    <a:bodyPr/>
                    <a:lstStyle/>
                    <a:p>
                      <a:pPr marL="136525" indent="-90170">
                        <a:lnSpc>
                          <a:spcPct val="100000"/>
                        </a:lnSpc>
                        <a:spcBef>
                          <a:spcPts val="229"/>
                        </a:spcBef>
                        <a:buSzPct val="88235"/>
                        <a:buAutoNum type="arabicPeriod"/>
                        <a:tabLst>
                          <a:tab pos="137160" algn="l"/>
                        </a:tabLst>
                      </a:pPr>
                      <a:r>
                        <a:rPr dirty="0" sz="850" spc="-5">
                          <a:latin typeface="微软雅黑"/>
                          <a:cs typeface="微软雅黑"/>
                        </a:rPr>
                        <a:t>遗体捐献者</a:t>
                      </a:r>
                      <a:endParaRPr sz="850">
                        <a:latin typeface="微软雅黑"/>
                        <a:cs typeface="微软雅黑"/>
                      </a:endParaRPr>
                    </a:p>
                    <a:p>
                      <a:pPr marL="136525" indent="-90170">
                        <a:lnSpc>
                          <a:spcPct val="100000"/>
                        </a:lnSpc>
                        <a:spcBef>
                          <a:spcPts val="450"/>
                        </a:spcBef>
                        <a:buSzPct val="88235"/>
                        <a:buAutoNum type="arabicPeriod"/>
                        <a:tabLst>
                          <a:tab pos="137160" algn="l"/>
                        </a:tabLst>
                      </a:pPr>
                      <a:r>
                        <a:rPr dirty="0" sz="850">
                          <a:latin typeface="微软雅黑"/>
                          <a:cs typeface="微软雅黑"/>
                        </a:rPr>
                        <a:t>学生</a:t>
                      </a:r>
                      <a:endParaRPr sz="850">
                        <a:latin typeface="微软雅黑"/>
                        <a:cs typeface="微软雅黑"/>
                      </a:endParaRPr>
                    </a:p>
                    <a:p>
                      <a:pPr marL="136525" indent="-90170">
                        <a:lnSpc>
                          <a:spcPct val="100000"/>
                        </a:lnSpc>
                        <a:spcBef>
                          <a:spcPts val="445"/>
                        </a:spcBef>
                        <a:buSzPct val="88235"/>
                        <a:buAutoNum type="arabicPeriod"/>
                        <a:tabLst>
                          <a:tab pos="137160" algn="l"/>
                        </a:tabLst>
                      </a:pPr>
                      <a:r>
                        <a:rPr dirty="0" sz="850">
                          <a:latin typeface="微软雅黑"/>
                          <a:cs typeface="微软雅黑"/>
                        </a:rPr>
                        <a:t>社会</a:t>
                      </a:r>
                      <a:endParaRPr sz="850">
                        <a:latin typeface="微软雅黑"/>
                        <a:cs typeface="微软雅黑"/>
                      </a:endParaRPr>
                    </a:p>
                    <a:p>
                      <a:pPr marL="136525" indent="-90170">
                        <a:lnSpc>
                          <a:spcPct val="100000"/>
                        </a:lnSpc>
                        <a:spcBef>
                          <a:spcPts val="445"/>
                        </a:spcBef>
                        <a:buSzPct val="88235"/>
                        <a:buAutoNum type="arabicPeriod"/>
                        <a:tabLst>
                          <a:tab pos="137160" algn="l"/>
                        </a:tabLst>
                      </a:pPr>
                      <a:r>
                        <a:rPr dirty="0" sz="850">
                          <a:latin typeface="微软雅黑"/>
                          <a:cs typeface="微软雅黑"/>
                        </a:rPr>
                        <a:t>文献</a:t>
                      </a:r>
                      <a:endParaRPr sz="850">
                        <a:latin typeface="微软雅黑"/>
                        <a:cs typeface="微软雅黑"/>
                      </a:endParaRPr>
                    </a:p>
                  </a:txBody>
                  <a:tcPr marL="0" marR="0" marB="0" marT="29209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52400" indent="-90170">
                        <a:lnSpc>
                          <a:spcPct val="100000"/>
                        </a:lnSpc>
                        <a:spcBef>
                          <a:spcPts val="229"/>
                        </a:spcBef>
                        <a:buSzPct val="88235"/>
                        <a:buAutoNum type="arabicPeriod"/>
                        <a:tabLst>
                          <a:tab pos="153035" algn="l"/>
                        </a:tabLst>
                      </a:pPr>
                      <a:r>
                        <a:rPr dirty="0" sz="850" spc="-5">
                          <a:latin typeface="微软雅黑"/>
                          <a:cs typeface="微软雅黑"/>
                        </a:rPr>
                        <a:t>活动照片，视频，音频</a:t>
                      </a:r>
                      <a:endParaRPr sz="850">
                        <a:latin typeface="微软雅黑"/>
                        <a:cs typeface="微软雅黑"/>
                      </a:endParaRPr>
                    </a:p>
                    <a:p>
                      <a:pPr marL="152400" indent="-90170">
                        <a:lnSpc>
                          <a:spcPct val="100000"/>
                        </a:lnSpc>
                        <a:spcBef>
                          <a:spcPts val="450"/>
                        </a:spcBef>
                        <a:buSzPct val="88235"/>
                        <a:buAutoNum type="arabicPeriod"/>
                        <a:tabLst>
                          <a:tab pos="153035" algn="l"/>
                        </a:tabLst>
                      </a:pPr>
                      <a:r>
                        <a:rPr dirty="0" sz="850" spc="-5">
                          <a:latin typeface="微软雅黑"/>
                          <a:cs typeface="微软雅黑"/>
                        </a:rPr>
                        <a:t>故事，信件，文件，文献</a:t>
                      </a:r>
                      <a:endParaRPr sz="850">
                        <a:latin typeface="微软雅黑"/>
                        <a:cs typeface="微软雅黑"/>
                      </a:endParaRPr>
                    </a:p>
                    <a:p>
                      <a:pPr marL="152400" indent="-90170">
                        <a:lnSpc>
                          <a:spcPct val="100000"/>
                        </a:lnSpc>
                        <a:spcBef>
                          <a:spcPts val="445"/>
                        </a:spcBef>
                        <a:buSzPct val="88235"/>
                        <a:buAutoNum type="arabicPeriod"/>
                        <a:tabLst>
                          <a:tab pos="153035" algn="l"/>
                        </a:tabLst>
                      </a:pPr>
                      <a:r>
                        <a:rPr dirty="0" sz="850" spc="-5">
                          <a:latin typeface="微软雅黑"/>
                          <a:cs typeface="微软雅黑"/>
                        </a:rPr>
                        <a:t>学生心得体会，感恩卡</a:t>
                      </a:r>
                      <a:endParaRPr sz="850">
                        <a:latin typeface="微软雅黑"/>
                        <a:cs typeface="微软雅黑"/>
                      </a:endParaRPr>
                    </a:p>
                    <a:p>
                      <a:pPr marL="152400" indent="-90170">
                        <a:lnSpc>
                          <a:spcPct val="100000"/>
                        </a:lnSpc>
                        <a:spcBef>
                          <a:spcPts val="445"/>
                        </a:spcBef>
                        <a:buSzPct val="88235"/>
                        <a:buAutoNum type="arabicPeriod"/>
                        <a:tabLst>
                          <a:tab pos="153035" algn="l"/>
                        </a:tabLst>
                      </a:pPr>
                      <a:r>
                        <a:rPr dirty="0" sz="850" spc="-5">
                          <a:latin typeface="微软雅黑"/>
                          <a:cs typeface="微软雅黑"/>
                        </a:rPr>
                        <a:t>课程评价等调研资料</a:t>
                      </a:r>
                      <a:endParaRPr sz="850">
                        <a:latin typeface="微软雅黑"/>
                        <a:cs typeface="微软雅黑"/>
                      </a:endParaRPr>
                    </a:p>
                    <a:p>
                      <a:pPr marL="152400" indent="-90170">
                        <a:lnSpc>
                          <a:spcPct val="100000"/>
                        </a:lnSpc>
                        <a:spcBef>
                          <a:spcPts val="450"/>
                        </a:spcBef>
                        <a:buSzPct val="88235"/>
                        <a:buAutoNum type="arabicPeriod"/>
                        <a:tabLst>
                          <a:tab pos="153035" algn="l"/>
                        </a:tabLst>
                      </a:pPr>
                      <a:r>
                        <a:rPr dirty="0" sz="850" spc="-5">
                          <a:latin typeface="微软雅黑"/>
                          <a:cs typeface="微软雅黑"/>
                        </a:rPr>
                        <a:t>相关法规、理论、知识</a:t>
                      </a:r>
                      <a:endParaRPr sz="850">
                        <a:latin typeface="微软雅黑"/>
                        <a:cs typeface="微软雅黑"/>
                      </a:endParaRPr>
                    </a:p>
                    <a:p>
                      <a:pPr marL="152400" indent="-90170">
                        <a:lnSpc>
                          <a:spcPct val="100000"/>
                        </a:lnSpc>
                        <a:spcBef>
                          <a:spcPts val="445"/>
                        </a:spcBef>
                        <a:buSzPct val="88235"/>
                        <a:buAutoNum type="arabicPeriod"/>
                        <a:tabLst>
                          <a:tab pos="153035" algn="l"/>
                        </a:tabLst>
                      </a:pPr>
                      <a:r>
                        <a:rPr dirty="0" sz="850" spc="-5">
                          <a:latin typeface="微软雅黑"/>
                          <a:cs typeface="微软雅黑"/>
                        </a:rPr>
                        <a:t>社会资源</a:t>
                      </a:r>
                      <a:endParaRPr sz="850">
                        <a:latin typeface="微软雅黑"/>
                        <a:cs typeface="微软雅黑"/>
                      </a:endParaRPr>
                    </a:p>
                  </a:txBody>
                  <a:tcPr marL="0" marR="0" marB="0" marT="2920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61290" indent="-97790">
                        <a:lnSpc>
                          <a:spcPct val="100000"/>
                        </a:lnSpc>
                        <a:spcBef>
                          <a:spcPts val="220"/>
                        </a:spcBef>
                        <a:buSzPct val="88235"/>
                        <a:buAutoNum type="arabicPeriod"/>
                        <a:tabLst>
                          <a:tab pos="161925" algn="l"/>
                        </a:tabLst>
                      </a:pPr>
                      <a:r>
                        <a:rPr dirty="0" sz="850" spc="-5" b="1">
                          <a:latin typeface="微软雅黑"/>
                          <a:cs typeface="微软雅黑"/>
                        </a:rPr>
                        <a:t>课程开始</a:t>
                      </a:r>
                      <a:r>
                        <a:rPr dirty="0" sz="850" spc="-130">
                          <a:latin typeface="微软雅黑"/>
                          <a:cs typeface="微软雅黑"/>
                        </a:rPr>
                        <a:t>：</a:t>
                      </a:r>
                      <a:r>
                        <a:rPr dirty="0" sz="850" spc="-5">
                          <a:latin typeface="微软雅黑"/>
                          <a:cs typeface="微软雅黑"/>
                        </a:rPr>
                        <a:t>人体解剖学第</a:t>
                      </a:r>
                      <a:r>
                        <a:rPr dirty="0" sz="850" spc="5">
                          <a:latin typeface="微软雅黑"/>
                          <a:cs typeface="微软雅黑"/>
                        </a:rPr>
                        <a:t>一</a:t>
                      </a:r>
                      <a:r>
                        <a:rPr dirty="0" sz="850" spc="-5">
                          <a:latin typeface="微软雅黑"/>
                          <a:cs typeface="微软雅黑"/>
                        </a:rPr>
                        <a:t>课</a:t>
                      </a:r>
                      <a:endParaRPr sz="850">
                        <a:latin typeface="微软雅黑"/>
                        <a:cs typeface="微软雅黑"/>
                      </a:endParaRPr>
                    </a:p>
                    <a:p>
                      <a:pPr marL="161290" indent="-97790">
                        <a:lnSpc>
                          <a:spcPct val="100000"/>
                        </a:lnSpc>
                        <a:spcBef>
                          <a:spcPts val="445"/>
                        </a:spcBef>
                        <a:buSzPct val="88235"/>
                        <a:buAutoNum type="arabicPeriod"/>
                        <a:tabLst>
                          <a:tab pos="161925" algn="l"/>
                        </a:tabLst>
                      </a:pPr>
                      <a:r>
                        <a:rPr dirty="0" sz="850" spc="-5" b="1">
                          <a:latin typeface="微软雅黑"/>
                          <a:cs typeface="微软雅黑"/>
                        </a:rPr>
                        <a:t>课程之中</a:t>
                      </a:r>
                      <a:r>
                        <a:rPr dirty="0" sz="850" spc="-5">
                          <a:latin typeface="微软雅黑"/>
                          <a:cs typeface="微软雅黑"/>
                        </a:rPr>
                        <a:t>：</a:t>
                      </a:r>
                      <a:endParaRPr sz="850">
                        <a:latin typeface="微软雅黑"/>
                        <a:cs typeface="微软雅黑"/>
                      </a:endParaRPr>
                    </a:p>
                    <a:p>
                      <a:pPr lvl="1" marL="450215" indent="-279400">
                        <a:lnSpc>
                          <a:spcPct val="100000"/>
                        </a:lnSpc>
                        <a:spcBef>
                          <a:spcPts val="459"/>
                        </a:spcBef>
                        <a:buSzPct val="88235"/>
                        <a:buAutoNum type="arabicPlain"/>
                        <a:tabLst>
                          <a:tab pos="450850" algn="l"/>
                        </a:tabLst>
                      </a:pPr>
                      <a:r>
                        <a:rPr dirty="0" sz="850" spc="-5">
                          <a:latin typeface="微软雅黑"/>
                          <a:cs typeface="微软雅黑"/>
                        </a:rPr>
                        <a:t>默哀仪式</a:t>
                      </a:r>
                      <a:endParaRPr sz="850">
                        <a:latin typeface="微软雅黑"/>
                        <a:cs typeface="微软雅黑"/>
                      </a:endParaRPr>
                    </a:p>
                    <a:p>
                      <a:pPr lvl="1" marL="64135" marR="56515" indent="107314">
                        <a:lnSpc>
                          <a:spcPct val="143800"/>
                        </a:lnSpc>
                        <a:buSzPct val="88235"/>
                        <a:buAutoNum type="arabicPlain"/>
                        <a:tabLst>
                          <a:tab pos="450850" algn="l"/>
                        </a:tabLst>
                      </a:pPr>
                      <a:r>
                        <a:rPr dirty="0" sz="850" spc="-5">
                          <a:latin typeface="微软雅黑"/>
                          <a:cs typeface="微软雅黑"/>
                        </a:rPr>
                        <a:t>参加遗体捐献告别会 </a:t>
                      </a:r>
                      <a:r>
                        <a:rPr dirty="0" sz="850" spc="-5" b="1">
                          <a:latin typeface="微软雅黑"/>
                          <a:cs typeface="微软雅黑"/>
                        </a:rPr>
                        <a:t>3.</a:t>
                      </a:r>
                      <a:r>
                        <a:rPr dirty="0" sz="850" b="1">
                          <a:latin typeface="微软雅黑"/>
                          <a:cs typeface="微软雅黑"/>
                        </a:rPr>
                        <a:t>课程结束</a:t>
                      </a:r>
                      <a:r>
                        <a:rPr dirty="0" sz="850" spc="-60">
                          <a:latin typeface="微软雅黑"/>
                          <a:cs typeface="微软雅黑"/>
                        </a:rPr>
                        <a:t>：</a:t>
                      </a:r>
                      <a:r>
                        <a:rPr dirty="0" sz="850">
                          <a:latin typeface="微软雅黑"/>
                          <a:cs typeface="微软雅黑"/>
                        </a:rPr>
                        <a:t>敬献鲜花</a:t>
                      </a:r>
                      <a:r>
                        <a:rPr dirty="0" sz="850" spc="-60"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dirty="0" sz="850">
                          <a:latin typeface="微软雅黑"/>
                          <a:cs typeface="微软雅黑"/>
                        </a:rPr>
                        <a:t>敬献和 </a:t>
                      </a:r>
                      <a:r>
                        <a:rPr dirty="0" sz="850" spc="-5">
                          <a:latin typeface="微软雅黑"/>
                          <a:cs typeface="微软雅黑"/>
                        </a:rPr>
                        <a:t>默读感恩卡</a:t>
                      </a:r>
                      <a:endParaRPr sz="850">
                        <a:latin typeface="微软雅黑"/>
                        <a:cs typeface="微软雅黑"/>
                      </a:endParaRPr>
                    </a:p>
                  </a:txBody>
                  <a:tcPr marL="0" marR="0" marB="0" marT="279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153670" indent="-90170">
                        <a:lnSpc>
                          <a:spcPct val="100000"/>
                        </a:lnSpc>
                        <a:spcBef>
                          <a:spcPts val="229"/>
                        </a:spcBef>
                        <a:buSzPct val="88235"/>
                        <a:buAutoNum type="arabicPeriod"/>
                        <a:tabLst>
                          <a:tab pos="154305" algn="l"/>
                        </a:tabLst>
                      </a:pPr>
                      <a:r>
                        <a:rPr dirty="0" sz="850" spc="-5">
                          <a:latin typeface="微软雅黑"/>
                          <a:cs typeface="微软雅黑"/>
                        </a:rPr>
                        <a:t>遗体捐献登记者家访和探望。</a:t>
                      </a:r>
                      <a:endParaRPr sz="850">
                        <a:latin typeface="微软雅黑"/>
                        <a:cs typeface="微软雅黑"/>
                      </a:endParaRPr>
                    </a:p>
                    <a:p>
                      <a:pPr marL="153670" indent="-90170">
                        <a:lnSpc>
                          <a:spcPct val="100000"/>
                        </a:lnSpc>
                        <a:spcBef>
                          <a:spcPts val="450"/>
                        </a:spcBef>
                        <a:buSzPct val="88235"/>
                        <a:buAutoNum type="arabicPeriod"/>
                        <a:tabLst>
                          <a:tab pos="154305" algn="l"/>
                        </a:tabLst>
                      </a:pPr>
                      <a:r>
                        <a:rPr dirty="0" sz="850" spc="-5">
                          <a:latin typeface="微软雅黑"/>
                          <a:cs typeface="微软雅黑"/>
                        </a:rPr>
                        <a:t>遗体捐献登记者来学校与同学座谈</a:t>
                      </a:r>
                      <a:endParaRPr sz="850">
                        <a:latin typeface="微软雅黑"/>
                        <a:cs typeface="微软雅黑"/>
                      </a:endParaRPr>
                    </a:p>
                    <a:p>
                      <a:pPr marL="153670" indent="-90170">
                        <a:lnSpc>
                          <a:spcPct val="100000"/>
                        </a:lnSpc>
                        <a:spcBef>
                          <a:spcPts val="445"/>
                        </a:spcBef>
                        <a:buSzPct val="88235"/>
                        <a:buAutoNum type="arabicPeriod"/>
                        <a:tabLst>
                          <a:tab pos="154305" algn="l"/>
                        </a:tabLst>
                      </a:pPr>
                      <a:r>
                        <a:rPr dirty="0" sz="850" spc="-5">
                          <a:latin typeface="微软雅黑"/>
                          <a:cs typeface="微软雅黑"/>
                        </a:rPr>
                        <a:t>清明节感恩和缅怀活动</a:t>
                      </a:r>
                      <a:endParaRPr sz="850">
                        <a:latin typeface="微软雅黑"/>
                        <a:cs typeface="微软雅黑"/>
                      </a:endParaRPr>
                    </a:p>
                    <a:p>
                      <a:pPr marL="153670" indent="-90170">
                        <a:lnSpc>
                          <a:spcPct val="100000"/>
                        </a:lnSpc>
                        <a:spcBef>
                          <a:spcPts val="445"/>
                        </a:spcBef>
                        <a:buSzPct val="88235"/>
                        <a:buAutoNum type="arabicPeriod"/>
                        <a:tabLst>
                          <a:tab pos="154305" algn="l"/>
                        </a:tabLst>
                      </a:pPr>
                      <a:r>
                        <a:rPr dirty="0" sz="850" spc="-5">
                          <a:latin typeface="微软雅黑"/>
                          <a:cs typeface="微软雅黑"/>
                        </a:rPr>
                        <a:t>参加市红会遗体器官捐献纪念日活动</a:t>
                      </a:r>
                      <a:endParaRPr sz="850">
                        <a:latin typeface="微软雅黑"/>
                        <a:cs typeface="微软雅黑"/>
                      </a:endParaRPr>
                    </a:p>
                    <a:p>
                      <a:pPr marL="153670" indent="-90170">
                        <a:lnSpc>
                          <a:spcPct val="100000"/>
                        </a:lnSpc>
                        <a:spcBef>
                          <a:spcPts val="450"/>
                        </a:spcBef>
                        <a:buSzPct val="88235"/>
                        <a:buAutoNum type="arabicPeriod"/>
                        <a:tabLst>
                          <a:tab pos="154305" algn="l"/>
                        </a:tabLst>
                      </a:pPr>
                      <a:r>
                        <a:rPr dirty="0" sz="850">
                          <a:latin typeface="微软雅黑"/>
                          <a:cs typeface="微软雅黑"/>
                        </a:rPr>
                        <a:t>成立学生“遗体捐献服务部”</a:t>
                      </a:r>
                      <a:endParaRPr sz="850">
                        <a:latin typeface="微软雅黑"/>
                        <a:cs typeface="微软雅黑"/>
                      </a:endParaRPr>
                    </a:p>
                    <a:p>
                      <a:pPr marL="153670" indent="-90170">
                        <a:lnSpc>
                          <a:spcPct val="100000"/>
                        </a:lnSpc>
                        <a:spcBef>
                          <a:spcPts val="445"/>
                        </a:spcBef>
                        <a:buSzPct val="88235"/>
                        <a:buAutoNum type="arabicPeriod"/>
                        <a:tabLst>
                          <a:tab pos="154305" algn="l"/>
                        </a:tabLst>
                      </a:pPr>
                      <a:r>
                        <a:rPr dirty="0" sz="850">
                          <a:latin typeface="微软雅黑"/>
                          <a:cs typeface="微软雅黑"/>
                        </a:rPr>
                        <a:t>其他活动：相关社会实践辅导</a:t>
                      </a:r>
                      <a:endParaRPr sz="850">
                        <a:latin typeface="微软雅黑"/>
                        <a:cs typeface="微软雅黑"/>
                      </a:endParaRPr>
                    </a:p>
                    <a:p>
                      <a:pPr marL="70866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850" spc="-5">
                          <a:latin typeface="微软雅黑"/>
                          <a:cs typeface="微软雅黑"/>
                        </a:rPr>
                        <a:t>新生和毕业季活动</a:t>
                      </a:r>
                      <a:endParaRPr sz="850">
                        <a:latin typeface="微软雅黑"/>
                        <a:cs typeface="微软雅黑"/>
                      </a:endParaRPr>
                    </a:p>
                  </a:txBody>
                  <a:tcPr marL="0" marR="0" marB="0" marT="2920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152400" indent="-90170">
                        <a:lnSpc>
                          <a:spcPct val="100000"/>
                        </a:lnSpc>
                        <a:spcBef>
                          <a:spcPts val="229"/>
                        </a:spcBef>
                        <a:buSzPct val="88235"/>
                        <a:buAutoNum type="arabicPeriod"/>
                        <a:tabLst>
                          <a:tab pos="153035" algn="l"/>
                        </a:tabLst>
                      </a:pPr>
                      <a:r>
                        <a:rPr dirty="0" sz="850" spc="-5">
                          <a:latin typeface="微软雅黑"/>
                          <a:cs typeface="微软雅黑"/>
                        </a:rPr>
                        <a:t>遗体捐献文化走廊</a:t>
                      </a:r>
                      <a:endParaRPr sz="850">
                        <a:latin typeface="微软雅黑"/>
                        <a:cs typeface="微软雅黑"/>
                      </a:endParaRPr>
                    </a:p>
                    <a:p>
                      <a:pPr marL="152400" indent="-90170">
                        <a:lnSpc>
                          <a:spcPct val="100000"/>
                        </a:lnSpc>
                        <a:spcBef>
                          <a:spcPts val="450"/>
                        </a:spcBef>
                        <a:buSzPct val="88235"/>
                        <a:buAutoNum type="arabicPeriod"/>
                        <a:tabLst>
                          <a:tab pos="153035" algn="l"/>
                        </a:tabLst>
                      </a:pPr>
                      <a:r>
                        <a:rPr dirty="0" sz="850" spc="-5">
                          <a:latin typeface="微软雅黑"/>
                          <a:cs typeface="微软雅黑"/>
                        </a:rPr>
                        <a:t>本校师生遗体捐献者纪念墙</a:t>
                      </a:r>
                      <a:endParaRPr sz="850">
                        <a:latin typeface="微软雅黑"/>
                        <a:cs typeface="微软雅黑"/>
                      </a:endParaRPr>
                    </a:p>
                    <a:p>
                      <a:pPr marL="152400" indent="-90170">
                        <a:lnSpc>
                          <a:spcPct val="100000"/>
                        </a:lnSpc>
                        <a:spcBef>
                          <a:spcPts val="445"/>
                        </a:spcBef>
                        <a:buSzPct val="88235"/>
                        <a:buAutoNum type="arabicPeriod"/>
                        <a:tabLst>
                          <a:tab pos="153035" algn="l"/>
                        </a:tabLst>
                      </a:pPr>
                      <a:r>
                        <a:rPr dirty="0" sz="850" spc="-5">
                          <a:latin typeface="微软雅黑"/>
                          <a:cs typeface="微软雅黑"/>
                        </a:rPr>
                        <a:t>《大爱》纪念园</a:t>
                      </a:r>
                      <a:endParaRPr sz="850">
                        <a:latin typeface="微软雅黑"/>
                        <a:cs typeface="微软雅黑"/>
                      </a:endParaRPr>
                    </a:p>
                    <a:p>
                      <a:pPr marL="152400" indent="-90170">
                        <a:lnSpc>
                          <a:spcPct val="100000"/>
                        </a:lnSpc>
                        <a:spcBef>
                          <a:spcPts val="445"/>
                        </a:spcBef>
                        <a:buSzPct val="88235"/>
                        <a:buAutoNum type="arabicPeriod"/>
                        <a:tabLst>
                          <a:tab pos="153035" algn="l"/>
                        </a:tabLst>
                      </a:pPr>
                      <a:r>
                        <a:rPr dirty="0" sz="850">
                          <a:latin typeface="微软雅黑"/>
                          <a:cs typeface="微软雅黑"/>
                        </a:rPr>
                        <a:t>课程网</a:t>
                      </a:r>
                      <a:r>
                        <a:rPr dirty="0" sz="850" spc="-305">
                          <a:latin typeface="微软雅黑"/>
                          <a:cs typeface="微软雅黑"/>
                        </a:rPr>
                        <a:t>络</a:t>
                      </a:r>
                      <a:r>
                        <a:rPr dirty="0" sz="850">
                          <a:latin typeface="微软雅黑"/>
                          <a:cs typeface="微软雅黑"/>
                        </a:rPr>
                        <a:t>“遗体捐献纪念馆”</a:t>
                      </a:r>
                      <a:endParaRPr sz="850">
                        <a:latin typeface="微软雅黑"/>
                        <a:cs typeface="微软雅黑"/>
                      </a:endParaRPr>
                    </a:p>
                    <a:p>
                      <a:pPr marL="152400" indent="-90170">
                        <a:lnSpc>
                          <a:spcPct val="100000"/>
                        </a:lnSpc>
                        <a:spcBef>
                          <a:spcPts val="450"/>
                        </a:spcBef>
                        <a:buSzPct val="88235"/>
                        <a:buAutoNum type="arabicPeriod"/>
                        <a:tabLst>
                          <a:tab pos="153035" algn="l"/>
                        </a:tabLst>
                      </a:pPr>
                      <a:r>
                        <a:rPr dirty="0" sz="850" spc="-5">
                          <a:latin typeface="微软雅黑"/>
                          <a:cs typeface="微软雅黑"/>
                        </a:rPr>
                        <a:t>《心路》</a:t>
                      </a:r>
                      <a:endParaRPr sz="850">
                        <a:latin typeface="微软雅黑"/>
                        <a:cs typeface="微软雅黑"/>
                      </a:endParaRPr>
                    </a:p>
                  </a:txBody>
                  <a:tcPr marL="0" marR="0" marB="0" marT="2920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850" spc="-5">
                          <a:latin typeface="微软雅黑"/>
                          <a:cs typeface="微软雅黑"/>
                        </a:rPr>
                        <a:t>有效环节研究</a:t>
                      </a:r>
                      <a:endParaRPr sz="850">
                        <a:latin typeface="微软雅黑"/>
                        <a:cs typeface="微软雅黑"/>
                      </a:endParaRPr>
                    </a:p>
                    <a:p>
                      <a:pPr algn="just" marL="64135" marR="129539">
                        <a:lnSpc>
                          <a:spcPct val="143700"/>
                        </a:lnSpc>
                      </a:pPr>
                      <a:r>
                        <a:rPr dirty="0" sz="850">
                          <a:latin typeface="微软雅黑"/>
                          <a:cs typeface="微软雅黑"/>
                        </a:rPr>
                        <a:t>仪式效应研究 流程融合研究 </a:t>
                      </a:r>
                      <a:r>
                        <a:rPr dirty="0" sz="850" spc="-5">
                          <a:latin typeface="微软雅黑"/>
                          <a:cs typeface="微软雅黑"/>
                        </a:rPr>
                        <a:t>行为学观察</a:t>
                      </a:r>
                      <a:endParaRPr sz="850">
                        <a:latin typeface="微软雅黑"/>
                        <a:cs typeface="微软雅黑"/>
                      </a:endParaRPr>
                    </a:p>
                  </a:txBody>
                  <a:tcPr marL="0" marR="0" marB="0" marT="2920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850">
                          <a:latin typeface="微软雅黑"/>
                          <a:cs typeface="微软雅黑"/>
                        </a:rPr>
                        <a:t>学校内</a:t>
                      </a:r>
                      <a:endParaRPr sz="850">
                        <a:latin typeface="微软雅黑"/>
                        <a:cs typeface="微软雅黑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850">
                          <a:latin typeface="微软雅黑"/>
                          <a:cs typeface="微软雅黑"/>
                        </a:rPr>
                        <a:t>学校外</a:t>
                      </a:r>
                      <a:endParaRPr sz="850">
                        <a:latin typeface="微软雅黑"/>
                        <a:cs typeface="微软雅黑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850" spc="-5">
                          <a:latin typeface="微软雅黑"/>
                          <a:cs typeface="微软雅黑"/>
                        </a:rPr>
                        <a:t>APP</a:t>
                      </a:r>
                      <a:endParaRPr sz="850">
                        <a:latin typeface="微软雅黑"/>
                        <a:cs typeface="微软雅黑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850">
                          <a:latin typeface="微软雅黑"/>
                          <a:cs typeface="微软雅黑"/>
                        </a:rPr>
                        <a:t>媒体</a:t>
                      </a:r>
                      <a:endParaRPr sz="850">
                        <a:latin typeface="微软雅黑"/>
                        <a:cs typeface="微软雅黑"/>
                      </a:endParaRPr>
                    </a:p>
                  </a:txBody>
                  <a:tcPr marL="0" marR="0" marB="0" marT="2920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2222" y="761"/>
            <a:ext cx="2484120" cy="600710"/>
          </a:xfrm>
          <a:custGeom>
            <a:avLst/>
            <a:gdLst/>
            <a:ahLst/>
            <a:cxnLst/>
            <a:rect l="l" t="t" r="r" b="b"/>
            <a:pathLst>
              <a:path w="2484120" h="600710">
                <a:moveTo>
                  <a:pt x="0" y="600456"/>
                </a:moveTo>
                <a:lnTo>
                  <a:pt x="2484119" y="600456"/>
                </a:lnTo>
                <a:lnTo>
                  <a:pt x="248411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2222" y="761"/>
            <a:ext cx="2484120" cy="600710"/>
          </a:xfrm>
          <a:custGeom>
            <a:avLst/>
            <a:gdLst/>
            <a:ahLst/>
            <a:cxnLst/>
            <a:rect l="l" t="t" r="r" b="b"/>
            <a:pathLst>
              <a:path w="2484120" h="600710">
                <a:moveTo>
                  <a:pt x="0" y="600456"/>
                </a:moveTo>
                <a:lnTo>
                  <a:pt x="2484119" y="600456"/>
                </a:lnTo>
                <a:lnTo>
                  <a:pt x="248411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7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16076" y="124459"/>
            <a:ext cx="155257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二、</a:t>
            </a:r>
            <a:r>
              <a:rPr dirty="0" spc="-5"/>
              <a:t>整</a:t>
            </a:r>
            <a:r>
              <a:rPr dirty="0"/>
              <a:t>体设计</a:t>
            </a:r>
          </a:p>
        </p:txBody>
      </p:sp>
      <p:sp>
        <p:nvSpPr>
          <p:cNvPr id="11" name="object 11"/>
          <p:cNvSpPr/>
          <p:nvPr/>
        </p:nvSpPr>
        <p:spPr>
          <a:xfrm>
            <a:off x="2844545" y="5333"/>
            <a:ext cx="6300470" cy="600710"/>
          </a:xfrm>
          <a:custGeom>
            <a:avLst/>
            <a:gdLst/>
            <a:ahLst/>
            <a:cxnLst/>
            <a:rect l="l" t="t" r="r" b="b"/>
            <a:pathLst>
              <a:path w="6300470" h="600710">
                <a:moveTo>
                  <a:pt x="0" y="600456"/>
                </a:moveTo>
                <a:lnTo>
                  <a:pt x="6300215" y="600456"/>
                </a:lnTo>
                <a:lnTo>
                  <a:pt x="63002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844545" y="5333"/>
            <a:ext cx="6300470" cy="600710"/>
          </a:xfrm>
          <a:custGeom>
            <a:avLst/>
            <a:gdLst/>
            <a:ahLst/>
            <a:cxnLst/>
            <a:rect l="l" t="t" r="r" b="b"/>
            <a:pathLst>
              <a:path w="6300470" h="600710">
                <a:moveTo>
                  <a:pt x="0" y="600456"/>
                </a:moveTo>
                <a:lnTo>
                  <a:pt x="6300215" y="600456"/>
                </a:lnTo>
                <a:lnTo>
                  <a:pt x="63002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24722" y="3190928"/>
            <a:ext cx="539967" cy="539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76828" y="3243072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431292"/>
                </a:moveTo>
                <a:lnTo>
                  <a:pt x="431291" y="431292"/>
                </a:lnTo>
                <a:lnTo>
                  <a:pt x="431291" y="0"/>
                </a:lnTo>
                <a:lnTo>
                  <a:pt x="0" y="0"/>
                </a:lnTo>
                <a:lnTo>
                  <a:pt x="0" y="431292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303903" y="1411604"/>
            <a:ext cx="10388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照片，视频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03903" y="2013026"/>
            <a:ext cx="164718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404040"/>
                </a:solidFill>
                <a:latin typeface="微软雅黑"/>
                <a:cs typeface="微软雅黑"/>
              </a:rPr>
              <a:t>心得体会，感恩卡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03903" y="2633929"/>
            <a:ext cx="18497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404040"/>
                </a:solidFill>
                <a:latin typeface="微软雅黑"/>
                <a:cs typeface="微软雅黑"/>
              </a:rPr>
              <a:t>课程评价等调研资料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20151" y="1287452"/>
            <a:ext cx="539967" cy="539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72255" y="1339596"/>
            <a:ext cx="431291" cy="431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20151" y="1903209"/>
            <a:ext cx="539967" cy="541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72255" y="1955292"/>
            <a:ext cx="431291" cy="4328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520151" y="2511285"/>
            <a:ext cx="539967" cy="541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572255" y="2563367"/>
            <a:ext cx="431291" cy="432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03021" y="1813331"/>
            <a:ext cx="1983739" cy="1489075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349250" indent="-337185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349250" algn="l"/>
                <a:tab pos="349885" algn="l"/>
              </a:tabLst>
            </a:pPr>
            <a:r>
              <a:rPr dirty="0" sz="1600" spc="-5">
                <a:solidFill>
                  <a:srgbClr val="9D1F33"/>
                </a:solidFill>
                <a:latin typeface="微软雅黑"/>
                <a:cs typeface="微软雅黑"/>
              </a:rPr>
              <a:t>来自遗体捐献者的</a:t>
            </a:r>
            <a:endParaRPr sz="1600">
              <a:latin typeface="微软雅黑"/>
              <a:cs typeface="微软雅黑"/>
            </a:endParaRPr>
          </a:p>
          <a:p>
            <a:pPr marL="349250" indent="-33718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49250" algn="l"/>
                <a:tab pos="349885" algn="l"/>
              </a:tabLst>
            </a:pPr>
            <a:r>
              <a:rPr dirty="0" sz="1600" spc="-5">
                <a:solidFill>
                  <a:srgbClr val="9D1F33"/>
                </a:solidFill>
                <a:latin typeface="微软雅黑"/>
                <a:cs typeface="微软雅黑"/>
              </a:rPr>
              <a:t>来自学生的</a:t>
            </a:r>
            <a:endParaRPr sz="1600">
              <a:latin typeface="微软雅黑"/>
              <a:cs typeface="微软雅黑"/>
            </a:endParaRPr>
          </a:p>
          <a:p>
            <a:pPr marL="349250" indent="-33718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49250" algn="l"/>
                <a:tab pos="349885" algn="l"/>
              </a:tabLst>
            </a:pPr>
            <a:r>
              <a:rPr dirty="0" sz="1600" spc="-10">
                <a:solidFill>
                  <a:srgbClr val="9D1F33"/>
                </a:solidFill>
                <a:latin typeface="微软雅黑"/>
                <a:cs typeface="微软雅黑"/>
              </a:rPr>
              <a:t>来自社会的</a:t>
            </a:r>
            <a:endParaRPr sz="1600">
              <a:latin typeface="微软雅黑"/>
              <a:cs typeface="微软雅黑"/>
            </a:endParaRPr>
          </a:p>
          <a:p>
            <a:pPr marL="349250" indent="-33718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49250" algn="l"/>
                <a:tab pos="349885" algn="l"/>
              </a:tabLst>
            </a:pPr>
            <a:r>
              <a:rPr dirty="0" sz="1600" spc="-5">
                <a:solidFill>
                  <a:srgbClr val="9D1F33"/>
                </a:solidFill>
                <a:latin typeface="微软雅黑"/>
                <a:cs typeface="微软雅黑"/>
              </a:rPr>
              <a:t>来自文献的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28138" y="1559813"/>
            <a:ext cx="1292225" cy="1054100"/>
          </a:xfrm>
          <a:custGeom>
            <a:avLst/>
            <a:gdLst/>
            <a:ahLst/>
            <a:cxnLst/>
            <a:rect l="l" t="t" r="r" b="b"/>
            <a:pathLst>
              <a:path w="1292225" h="1054100">
                <a:moveTo>
                  <a:pt x="0" y="1054100"/>
                </a:moveTo>
                <a:lnTo>
                  <a:pt x="1292225" y="0"/>
                </a:lnTo>
              </a:path>
            </a:pathLst>
          </a:custGeom>
          <a:ln w="38100">
            <a:solidFill>
              <a:srgbClr val="9D1F33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628138" y="2175510"/>
            <a:ext cx="1292225" cy="438150"/>
          </a:xfrm>
          <a:custGeom>
            <a:avLst/>
            <a:gdLst/>
            <a:ahLst/>
            <a:cxnLst/>
            <a:rect l="l" t="t" r="r" b="b"/>
            <a:pathLst>
              <a:path w="1292225" h="438150">
                <a:moveTo>
                  <a:pt x="0" y="438150"/>
                </a:moveTo>
                <a:lnTo>
                  <a:pt x="1292225" y="0"/>
                </a:lnTo>
              </a:path>
            </a:pathLst>
          </a:custGeom>
          <a:ln w="38100">
            <a:solidFill>
              <a:srgbClr val="9D1F33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28138" y="2612898"/>
            <a:ext cx="1292225" cy="171450"/>
          </a:xfrm>
          <a:custGeom>
            <a:avLst/>
            <a:gdLst/>
            <a:ahLst/>
            <a:cxnLst/>
            <a:rect l="l" t="t" r="r" b="b"/>
            <a:pathLst>
              <a:path w="1292225" h="171450">
                <a:moveTo>
                  <a:pt x="0" y="0"/>
                </a:moveTo>
                <a:lnTo>
                  <a:pt x="1292225" y="171450"/>
                </a:lnTo>
              </a:path>
            </a:pathLst>
          </a:custGeom>
          <a:ln w="38100">
            <a:solidFill>
              <a:srgbClr val="9D1F33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28138" y="2614422"/>
            <a:ext cx="1224280" cy="957580"/>
          </a:xfrm>
          <a:custGeom>
            <a:avLst/>
            <a:gdLst/>
            <a:ahLst/>
            <a:cxnLst/>
            <a:rect l="l" t="t" r="r" b="b"/>
            <a:pathLst>
              <a:path w="1224279" h="957579">
                <a:moveTo>
                  <a:pt x="0" y="0"/>
                </a:moveTo>
                <a:lnTo>
                  <a:pt x="1224279" y="957579"/>
                </a:lnTo>
              </a:path>
            </a:pathLst>
          </a:custGeom>
          <a:ln w="38099">
            <a:solidFill>
              <a:srgbClr val="9D1F33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604259" y="3275076"/>
            <a:ext cx="368808" cy="3688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303903" y="3244722"/>
            <a:ext cx="83629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社会资源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09256" y="1513154"/>
            <a:ext cx="124206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9D1F33"/>
                </a:solidFill>
                <a:latin typeface="微软雅黑"/>
                <a:cs typeface="微软雅黑"/>
              </a:rPr>
              <a:t>故事</a:t>
            </a:r>
            <a:r>
              <a:rPr dirty="0" sz="1600" spc="-5">
                <a:solidFill>
                  <a:srgbClr val="9D1F33"/>
                </a:solidFill>
                <a:latin typeface="微软雅黑"/>
                <a:cs typeface="微软雅黑"/>
              </a:rPr>
              <a:t>，</a:t>
            </a:r>
            <a:r>
              <a:rPr dirty="0" sz="1600" spc="-10">
                <a:solidFill>
                  <a:srgbClr val="9D1F33"/>
                </a:solidFill>
                <a:latin typeface="微软雅黑"/>
                <a:cs typeface="微软雅黑"/>
              </a:rPr>
              <a:t>实物， </a:t>
            </a:r>
            <a:r>
              <a:rPr dirty="0" sz="1600" spc="-5">
                <a:solidFill>
                  <a:srgbClr val="9D1F33"/>
                </a:solidFill>
                <a:latin typeface="微软雅黑"/>
                <a:cs typeface="微软雅黑"/>
              </a:rPr>
              <a:t>信件，活动， </a:t>
            </a:r>
            <a:r>
              <a:rPr dirty="0" sz="1600" spc="-5">
                <a:solidFill>
                  <a:srgbClr val="9D1F33"/>
                </a:solidFill>
                <a:latin typeface="微软雅黑"/>
                <a:cs typeface="微软雅黑"/>
              </a:rPr>
              <a:t>文献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88303" y="979677"/>
            <a:ext cx="2110740" cy="19996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609715" y="1072896"/>
            <a:ext cx="1920239" cy="1474470"/>
          </a:xfrm>
          <a:custGeom>
            <a:avLst/>
            <a:gdLst/>
            <a:ahLst/>
            <a:cxnLst/>
            <a:rect l="l" t="t" r="r" b="b"/>
            <a:pathLst>
              <a:path w="1920240" h="1474470">
                <a:moveTo>
                  <a:pt x="4952" y="933322"/>
                </a:moveTo>
                <a:lnTo>
                  <a:pt x="0" y="941704"/>
                </a:lnTo>
                <a:lnTo>
                  <a:pt x="4063" y="944117"/>
                </a:lnTo>
                <a:lnTo>
                  <a:pt x="19938" y="951991"/>
                </a:lnTo>
                <a:lnTo>
                  <a:pt x="69214" y="966723"/>
                </a:lnTo>
                <a:lnTo>
                  <a:pt x="103250" y="969517"/>
                </a:lnTo>
                <a:lnTo>
                  <a:pt x="119252" y="968882"/>
                </a:lnTo>
                <a:lnTo>
                  <a:pt x="118897" y="959865"/>
                </a:lnTo>
                <a:lnTo>
                  <a:pt x="102869" y="959865"/>
                </a:lnTo>
                <a:lnTo>
                  <a:pt x="86613" y="959230"/>
                </a:lnTo>
                <a:lnTo>
                  <a:pt x="38734" y="949070"/>
                </a:lnTo>
                <a:lnTo>
                  <a:pt x="8508" y="935481"/>
                </a:lnTo>
                <a:lnTo>
                  <a:pt x="4952" y="933322"/>
                </a:lnTo>
                <a:close/>
              </a:path>
              <a:path w="1920240" h="1474470">
                <a:moveTo>
                  <a:pt x="118871" y="959230"/>
                </a:moveTo>
                <a:lnTo>
                  <a:pt x="102869" y="959865"/>
                </a:lnTo>
                <a:lnTo>
                  <a:pt x="118897" y="959865"/>
                </a:lnTo>
                <a:lnTo>
                  <a:pt x="118871" y="959230"/>
                </a:lnTo>
                <a:close/>
              </a:path>
              <a:path w="1920240" h="1474470">
                <a:moveTo>
                  <a:pt x="14858" y="916812"/>
                </a:moveTo>
                <a:lnTo>
                  <a:pt x="9905" y="925067"/>
                </a:lnTo>
                <a:lnTo>
                  <a:pt x="12826" y="926845"/>
                </a:lnTo>
                <a:lnTo>
                  <a:pt x="26924" y="933957"/>
                </a:lnTo>
                <a:lnTo>
                  <a:pt x="71627" y="947673"/>
                </a:lnTo>
                <a:lnTo>
                  <a:pt x="102488" y="950213"/>
                </a:lnTo>
                <a:lnTo>
                  <a:pt x="118490" y="949578"/>
                </a:lnTo>
                <a:lnTo>
                  <a:pt x="118016" y="940561"/>
                </a:lnTo>
                <a:lnTo>
                  <a:pt x="101980" y="940561"/>
                </a:lnTo>
                <a:lnTo>
                  <a:pt x="87502" y="939926"/>
                </a:lnTo>
                <a:lnTo>
                  <a:pt x="44323" y="930528"/>
                </a:lnTo>
                <a:lnTo>
                  <a:pt x="17144" y="918209"/>
                </a:lnTo>
                <a:lnTo>
                  <a:pt x="14858" y="916812"/>
                </a:lnTo>
                <a:close/>
              </a:path>
              <a:path w="1920240" h="1474470">
                <a:moveTo>
                  <a:pt x="117982" y="939926"/>
                </a:moveTo>
                <a:lnTo>
                  <a:pt x="101980" y="940561"/>
                </a:lnTo>
                <a:lnTo>
                  <a:pt x="118016" y="940561"/>
                </a:lnTo>
                <a:lnTo>
                  <a:pt x="117982" y="939926"/>
                </a:lnTo>
                <a:close/>
              </a:path>
              <a:path w="1920240" h="1474470">
                <a:moveTo>
                  <a:pt x="228218" y="1305052"/>
                </a:moveTo>
                <a:lnTo>
                  <a:pt x="215137" y="1310258"/>
                </a:lnTo>
                <a:lnTo>
                  <a:pt x="201549" y="1314703"/>
                </a:lnTo>
                <a:lnTo>
                  <a:pt x="187705" y="1318005"/>
                </a:lnTo>
                <a:lnTo>
                  <a:pt x="173735" y="1320418"/>
                </a:lnTo>
                <a:lnTo>
                  <a:pt x="175386" y="1329943"/>
                </a:lnTo>
                <a:lnTo>
                  <a:pt x="189991" y="1327403"/>
                </a:lnTo>
                <a:lnTo>
                  <a:pt x="204596" y="1323847"/>
                </a:lnTo>
                <a:lnTo>
                  <a:pt x="218693" y="1319276"/>
                </a:lnTo>
                <a:lnTo>
                  <a:pt x="231775" y="1313941"/>
                </a:lnTo>
                <a:lnTo>
                  <a:pt x="228218" y="1305052"/>
                </a:lnTo>
                <a:close/>
              </a:path>
              <a:path w="1920240" h="1474470">
                <a:moveTo>
                  <a:pt x="220979" y="1287145"/>
                </a:moveTo>
                <a:lnTo>
                  <a:pt x="207899" y="1292352"/>
                </a:lnTo>
                <a:lnTo>
                  <a:pt x="195579" y="1296289"/>
                </a:lnTo>
                <a:lnTo>
                  <a:pt x="183133" y="1299209"/>
                </a:lnTo>
                <a:lnTo>
                  <a:pt x="170433" y="1301368"/>
                </a:lnTo>
                <a:lnTo>
                  <a:pt x="172084" y="1310893"/>
                </a:lnTo>
                <a:lnTo>
                  <a:pt x="185419" y="1308608"/>
                </a:lnTo>
                <a:lnTo>
                  <a:pt x="198627" y="1305433"/>
                </a:lnTo>
                <a:lnTo>
                  <a:pt x="211581" y="1301241"/>
                </a:lnTo>
                <a:lnTo>
                  <a:pt x="224535" y="1296034"/>
                </a:lnTo>
                <a:lnTo>
                  <a:pt x="220979" y="1287145"/>
                </a:lnTo>
                <a:close/>
              </a:path>
              <a:path w="1920240" h="1474470">
                <a:moveTo>
                  <a:pt x="649858" y="1399539"/>
                </a:moveTo>
                <a:lnTo>
                  <a:pt x="640841" y="1402968"/>
                </a:lnTo>
                <a:lnTo>
                  <a:pt x="647953" y="1421510"/>
                </a:lnTo>
                <a:lnTo>
                  <a:pt x="655827" y="1439798"/>
                </a:lnTo>
                <a:lnTo>
                  <a:pt x="664717" y="1457452"/>
                </a:lnTo>
                <a:lnTo>
                  <a:pt x="673861" y="1473961"/>
                </a:lnTo>
                <a:lnTo>
                  <a:pt x="682370" y="1469262"/>
                </a:lnTo>
                <a:lnTo>
                  <a:pt x="673100" y="1452752"/>
                </a:lnTo>
                <a:lnTo>
                  <a:pt x="664463" y="1435480"/>
                </a:lnTo>
                <a:lnTo>
                  <a:pt x="656716" y="1417701"/>
                </a:lnTo>
                <a:lnTo>
                  <a:pt x="649858" y="1399539"/>
                </a:lnTo>
                <a:close/>
              </a:path>
              <a:path w="1920240" h="1474470">
                <a:moveTo>
                  <a:pt x="667892" y="1392681"/>
                </a:moveTo>
                <a:lnTo>
                  <a:pt x="658876" y="1396110"/>
                </a:lnTo>
                <a:lnTo>
                  <a:pt x="665606" y="1413890"/>
                </a:lnTo>
                <a:lnTo>
                  <a:pt x="673100" y="1431162"/>
                </a:lnTo>
                <a:lnTo>
                  <a:pt x="681481" y="1448053"/>
                </a:lnTo>
                <a:lnTo>
                  <a:pt x="690752" y="1464436"/>
                </a:lnTo>
                <a:lnTo>
                  <a:pt x="699134" y="1459737"/>
                </a:lnTo>
                <a:lnTo>
                  <a:pt x="689863" y="1443227"/>
                </a:lnTo>
                <a:lnTo>
                  <a:pt x="681735" y="1426845"/>
                </a:lnTo>
                <a:lnTo>
                  <a:pt x="674496" y="1410080"/>
                </a:lnTo>
                <a:lnTo>
                  <a:pt x="667892" y="1392681"/>
                </a:lnTo>
                <a:close/>
              </a:path>
              <a:path w="1920240" h="1474470">
                <a:moveTo>
                  <a:pt x="1286509" y="1295145"/>
                </a:moveTo>
                <a:lnTo>
                  <a:pt x="1284604" y="1314322"/>
                </a:lnTo>
                <a:lnTo>
                  <a:pt x="1281810" y="1333627"/>
                </a:lnTo>
                <a:lnTo>
                  <a:pt x="1278127" y="1352677"/>
                </a:lnTo>
                <a:lnTo>
                  <a:pt x="1273428" y="1371599"/>
                </a:lnTo>
                <a:lnTo>
                  <a:pt x="1282827" y="1373885"/>
                </a:lnTo>
                <a:lnTo>
                  <a:pt x="1287526" y="1354454"/>
                </a:lnTo>
                <a:lnTo>
                  <a:pt x="1291335" y="1335023"/>
                </a:lnTo>
                <a:lnTo>
                  <a:pt x="1294129" y="1315339"/>
                </a:lnTo>
                <a:lnTo>
                  <a:pt x="1296034" y="1296034"/>
                </a:lnTo>
                <a:lnTo>
                  <a:pt x="1286509" y="1295145"/>
                </a:lnTo>
                <a:close/>
              </a:path>
              <a:path w="1920240" h="1474470">
                <a:moveTo>
                  <a:pt x="1267205" y="1293240"/>
                </a:moveTo>
                <a:lnTo>
                  <a:pt x="1265301" y="1312417"/>
                </a:lnTo>
                <a:lnTo>
                  <a:pt x="1262633" y="1330833"/>
                </a:lnTo>
                <a:lnTo>
                  <a:pt x="1259204" y="1349120"/>
                </a:lnTo>
                <a:lnTo>
                  <a:pt x="1254759" y="1367027"/>
                </a:lnTo>
                <a:lnTo>
                  <a:pt x="1264157" y="1369314"/>
                </a:lnTo>
                <a:lnTo>
                  <a:pt x="1268602" y="1350898"/>
                </a:lnTo>
                <a:lnTo>
                  <a:pt x="1272158" y="1332229"/>
                </a:lnTo>
                <a:lnTo>
                  <a:pt x="1274952" y="1313433"/>
                </a:lnTo>
                <a:lnTo>
                  <a:pt x="1276857" y="1294129"/>
                </a:lnTo>
                <a:lnTo>
                  <a:pt x="1267205" y="1293240"/>
                </a:lnTo>
                <a:close/>
              </a:path>
              <a:path w="1920240" h="1474470">
                <a:moveTo>
                  <a:pt x="1534667" y="830579"/>
                </a:moveTo>
                <a:lnTo>
                  <a:pt x="1529714" y="838961"/>
                </a:lnTo>
                <a:lnTo>
                  <a:pt x="1547367" y="849502"/>
                </a:lnTo>
                <a:lnTo>
                  <a:pt x="1563242" y="860678"/>
                </a:lnTo>
                <a:lnTo>
                  <a:pt x="1578355" y="872997"/>
                </a:lnTo>
                <a:lnTo>
                  <a:pt x="1592452" y="886459"/>
                </a:lnTo>
                <a:lnTo>
                  <a:pt x="1605787" y="901064"/>
                </a:lnTo>
                <a:lnTo>
                  <a:pt x="1613027" y="910335"/>
                </a:lnTo>
                <a:lnTo>
                  <a:pt x="1620646" y="904366"/>
                </a:lnTo>
                <a:lnTo>
                  <a:pt x="1584452" y="865504"/>
                </a:lnTo>
                <a:lnTo>
                  <a:pt x="1552320" y="841247"/>
                </a:lnTo>
                <a:lnTo>
                  <a:pt x="1534667" y="830579"/>
                </a:lnTo>
                <a:close/>
              </a:path>
              <a:path w="1920240" h="1474470">
                <a:moveTo>
                  <a:pt x="1544574" y="814069"/>
                </a:moveTo>
                <a:lnTo>
                  <a:pt x="1539620" y="822324"/>
                </a:lnTo>
                <a:lnTo>
                  <a:pt x="1557274" y="832865"/>
                </a:lnTo>
                <a:lnTo>
                  <a:pt x="1574418" y="844930"/>
                </a:lnTo>
                <a:lnTo>
                  <a:pt x="1590548" y="858138"/>
                </a:lnTo>
                <a:lnTo>
                  <a:pt x="1605787" y="872489"/>
                </a:lnTo>
                <a:lnTo>
                  <a:pt x="1620011" y="887983"/>
                </a:lnTo>
                <a:lnTo>
                  <a:pt x="1628266" y="898397"/>
                </a:lnTo>
                <a:lnTo>
                  <a:pt x="1635759" y="892428"/>
                </a:lnTo>
                <a:lnTo>
                  <a:pt x="1596643" y="850645"/>
                </a:lnTo>
                <a:lnTo>
                  <a:pt x="1562227" y="824610"/>
                </a:lnTo>
                <a:lnTo>
                  <a:pt x="1544574" y="814069"/>
                </a:lnTo>
                <a:close/>
              </a:path>
              <a:path w="1920240" h="1474470">
                <a:moveTo>
                  <a:pt x="1663573" y="978153"/>
                </a:moveTo>
                <a:lnTo>
                  <a:pt x="1654682" y="981963"/>
                </a:lnTo>
                <a:lnTo>
                  <a:pt x="1656841" y="986789"/>
                </a:lnTo>
                <a:lnTo>
                  <a:pt x="1663700" y="1006093"/>
                </a:lnTo>
                <a:lnTo>
                  <a:pt x="1673732" y="1046479"/>
                </a:lnTo>
                <a:lnTo>
                  <a:pt x="1678744" y="1087754"/>
                </a:lnTo>
                <a:lnTo>
                  <a:pt x="1678812" y="1089024"/>
                </a:lnTo>
                <a:lnTo>
                  <a:pt x="1688464" y="1088770"/>
                </a:lnTo>
                <a:lnTo>
                  <a:pt x="1683130" y="1044447"/>
                </a:lnTo>
                <a:lnTo>
                  <a:pt x="1672716" y="1002918"/>
                </a:lnTo>
                <a:lnTo>
                  <a:pt x="1665604" y="982979"/>
                </a:lnTo>
                <a:lnTo>
                  <a:pt x="1663573" y="978153"/>
                </a:lnTo>
                <a:close/>
              </a:path>
              <a:path w="1920240" h="1474470">
                <a:moveTo>
                  <a:pt x="1681226" y="970406"/>
                </a:moveTo>
                <a:lnTo>
                  <a:pt x="1672335" y="974216"/>
                </a:lnTo>
                <a:lnTo>
                  <a:pt x="1674494" y="979169"/>
                </a:lnTo>
                <a:lnTo>
                  <a:pt x="1681860" y="999616"/>
                </a:lnTo>
                <a:lnTo>
                  <a:pt x="1692655" y="1042288"/>
                </a:lnTo>
                <a:lnTo>
                  <a:pt x="1697989" y="1086865"/>
                </a:lnTo>
                <a:lnTo>
                  <a:pt x="1698116" y="1088516"/>
                </a:lnTo>
                <a:lnTo>
                  <a:pt x="1707768" y="1088262"/>
                </a:lnTo>
                <a:lnTo>
                  <a:pt x="1702053" y="1040256"/>
                </a:lnTo>
                <a:lnTo>
                  <a:pt x="1691004" y="996441"/>
                </a:lnTo>
                <a:lnTo>
                  <a:pt x="1683384" y="975359"/>
                </a:lnTo>
                <a:lnTo>
                  <a:pt x="1681226" y="970406"/>
                </a:lnTo>
                <a:close/>
              </a:path>
              <a:path w="1920240" h="1474470">
                <a:moveTo>
                  <a:pt x="1911095" y="526668"/>
                </a:moveTo>
                <a:lnTo>
                  <a:pt x="1890013" y="571118"/>
                </a:lnTo>
                <a:lnTo>
                  <a:pt x="1862201" y="610996"/>
                </a:lnTo>
                <a:lnTo>
                  <a:pt x="1848992" y="625728"/>
                </a:lnTo>
                <a:lnTo>
                  <a:pt x="1855851" y="632587"/>
                </a:lnTo>
                <a:lnTo>
                  <a:pt x="1889505" y="590041"/>
                </a:lnTo>
                <a:lnTo>
                  <a:pt x="1913762" y="545464"/>
                </a:lnTo>
                <a:lnTo>
                  <a:pt x="1920112" y="530351"/>
                </a:lnTo>
                <a:lnTo>
                  <a:pt x="1911095" y="526668"/>
                </a:lnTo>
                <a:close/>
              </a:path>
              <a:path w="1920240" h="1474470">
                <a:moveTo>
                  <a:pt x="1893315" y="519302"/>
                </a:moveTo>
                <a:lnTo>
                  <a:pt x="1872995" y="561975"/>
                </a:lnTo>
                <a:lnTo>
                  <a:pt x="1846960" y="599058"/>
                </a:lnTo>
                <a:lnTo>
                  <a:pt x="1835277" y="612139"/>
                </a:lnTo>
                <a:lnTo>
                  <a:pt x="1842134" y="618998"/>
                </a:lnTo>
                <a:lnTo>
                  <a:pt x="1873123" y="579881"/>
                </a:lnTo>
                <a:lnTo>
                  <a:pt x="1895982" y="538099"/>
                </a:lnTo>
                <a:lnTo>
                  <a:pt x="1902205" y="522986"/>
                </a:lnTo>
                <a:lnTo>
                  <a:pt x="1893315" y="519302"/>
                </a:lnTo>
                <a:close/>
              </a:path>
              <a:path w="1920240" h="1474470">
                <a:moveTo>
                  <a:pt x="1753742" y="129158"/>
                </a:moveTo>
                <a:lnTo>
                  <a:pt x="1744090" y="130175"/>
                </a:lnTo>
                <a:lnTo>
                  <a:pt x="1747011" y="155193"/>
                </a:lnTo>
                <a:lnTo>
                  <a:pt x="1747774" y="180848"/>
                </a:lnTo>
                <a:lnTo>
                  <a:pt x="1757426" y="180593"/>
                </a:lnTo>
                <a:lnTo>
                  <a:pt x="1756536" y="154050"/>
                </a:lnTo>
                <a:lnTo>
                  <a:pt x="1753742" y="129158"/>
                </a:lnTo>
                <a:close/>
              </a:path>
              <a:path w="1920240" h="1474470">
                <a:moveTo>
                  <a:pt x="1734565" y="131317"/>
                </a:moveTo>
                <a:lnTo>
                  <a:pt x="1724913" y="132461"/>
                </a:lnTo>
                <a:lnTo>
                  <a:pt x="1727834" y="157352"/>
                </a:lnTo>
                <a:lnTo>
                  <a:pt x="1728469" y="181355"/>
                </a:lnTo>
                <a:lnTo>
                  <a:pt x="1738121" y="181101"/>
                </a:lnTo>
                <a:lnTo>
                  <a:pt x="1737359" y="156337"/>
                </a:lnTo>
                <a:lnTo>
                  <a:pt x="1734565" y="131317"/>
                </a:lnTo>
                <a:close/>
              </a:path>
              <a:path w="1920240" h="1474470">
                <a:moveTo>
                  <a:pt x="1333373" y="11175"/>
                </a:moveTo>
                <a:lnTo>
                  <a:pt x="1323085" y="25780"/>
                </a:lnTo>
                <a:lnTo>
                  <a:pt x="1313814" y="41020"/>
                </a:lnTo>
                <a:lnTo>
                  <a:pt x="1305559" y="57150"/>
                </a:lnTo>
                <a:lnTo>
                  <a:pt x="1298193" y="74167"/>
                </a:lnTo>
                <a:lnTo>
                  <a:pt x="1307083" y="77977"/>
                </a:lnTo>
                <a:lnTo>
                  <a:pt x="1314323" y="60959"/>
                </a:lnTo>
                <a:lnTo>
                  <a:pt x="1322451" y="45465"/>
                </a:lnTo>
                <a:lnTo>
                  <a:pt x="1331340" y="30733"/>
                </a:lnTo>
                <a:lnTo>
                  <a:pt x="1341246" y="16763"/>
                </a:lnTo>
                <a:lnTo>
                  <a:pt x="1333373" y="11175"/>
                </a:lnTo>
                <a:close/>
              </a:path>
              <a:path w="1920240" h="1474470">
                <a:moveTo>
                  <a:pt x="1317625" y="0"/>
                </a:moveTo>
                <a:lnTo>
                  <a:pt x="1306576" y="15748"/>
                </a:lnTo>
                <a:lnTo>
                  <a:pt x="1296669" y="32257"/>
                </a:lnTo>
                <a:lnTo>
                  <a:pt x="1287779" y="49529"/>
                </a:lnTo>
                <a:lnTo>
                  <a:pt x="1280413" y="66548"/>
                </a:lnTo>
                <a:lnTo>
                  <a:pt x="1289303" y="70357"/>
                </a:lnTo>
                <a:lnTo>
                  <a:pt x="1296669" y="53339"/>
                </a:lnTo>
                <a:lnTo>
                  <a:pt x="1305305" y="36702"/>
                </a:lnTo>
                <a:lnTo>
                  <a:pt x="1314830" y="20700"/>
                </a:lnTo>
                <a:lnTo>
                  <a:pt x="1325499" y="5587"/>
                </a:lnTo>
                <a:lnTo>
                  <a:pt x="1317625" y="0"/>
                </a:lnTo>
                <a:close/>
              </a:path>
              <a:path w="1920240" h="1474470">
                <a:moveTo>
                  <a:pt x="981201" y="49529"/>
                </a:moveTo>
                <a:lnTo>
                  <a:pt x="975740" y="62483"/>
                </a:lnTo>
                <a:lnTo>
                  <a:pt x="971168" y="75945"/>
                </a:lnTo>
                <a:lnTo>
                  <a:pt x="967231" y="89662"/>
                </a:lnTo>
                <a:lnTo>
                  <a:pt x="964183" y="103758"/>
                </a:lnTo>
                <a:lnTo>
                  <a:pt x="973581" y="105917"/>
                </a:lnTo>
                <a:lnTo>
                  <a:pt x="976756" y="91693"/>
                </a:lnTo>
                <a:lnTo>
                  <a:pt x="980439" y="78612"/>
                </a:lnTo>
                <a:lnTo>
                  <a:pt x="984884" y="65658"/>
                </a:lnTo>
                <a:lnTo>
                  <a:pt x="990091" y="53212"/>
                </a:lnTo>
                <a:lnTo>
                  <a:pt x="981201" y="49529"/>
                </a:lnTo>
                <a:close/>
              </a:path>
              <a:path w="1920240" h="1474470">
                <a:moveTo>
                  <a:pt x="963421" y="42037"/>
                </a:moveTo>
                <a:lnTo>
                  <a:pt x="957579" y="56261"/>
                </a:lnTo>
                <a:lnTo>
                  <a:pt x="952626" y="70612"/>
                </a:lnTo>
                <a:lnTo>
                  <a:pt x="948435" y="85470"/>
                </a:lnTo>
                <a:lnTo>
                  <a:pt x="945260" y="99694"/>
                </a:lnTo>
                <a:lnTo>
                  <a:pt x="954658" y="101726"/>
                </a:lnTo>
                <a:lnTo>
                  <a:pt x="957833" y="87502"/>
                </a:lnTo>
                <a:lnTo>
                  <a:pt x="961898" y="73278"/>
                </a:lnTo>
                <a:lnTo>
                  <a:pt x="966724" y="59436"/>
                </a:lnTo>
                <a:lnTo>
                  <a:pt x="972311" y="45719"/>
                </a:lnTo>
                <a:lnTo>
                  <a:pt x="963421" y="42037"/>
                </a:lnTo>
                <a:close/>
              </a:path>
              <a:path w="1920240" h="1474470">
                <a:moveTo>
                  <a:pt x="564260" y="125475"/>
                </a:moveTo>
                <a:lnTo>
                  <a:pt x="558800" y="133350"/>
                </a:lnTo>
                <a:lnTo>
                  <a:pt x="575563" y="145161"/>
                </a:lnTo>
                <a:lnTo>
                  <a:pt x="590803" y="157479"/>
                </a:lnTo>
                <a:lnTo>
                  <a:pt x="605408" y="170814"/>
                </a:lnTo>
                <a:lnTo>
                  <a:pt x="619378" y="185165"/>
                </a:lnTo>
                <a:lnTo>
                  <a:pt x="626363" y="178434"/>
                </a:lnTo>
                <a:lnTo>
                  <a:pt x="611885" y="163702"/>
                </a:lnTo>
                <a:lnTo>
                  <a:pt x="596773" y="149987"/>
                </a:lnTo>
                <a:lnTo>
                  <a:pt x="581025" y="137287"/>
                </a:lnTo>
                <a:lnTo>
                  <a:pt x="564260" y="125475"/>
                </a:lnTo>
                <a:close/>
              </a:path>
              <a:path w="1920240" h="1474470">
                <a:moveTo>
                  <a:pt x="575436" y="109727"/>
                </a:moveTo>
                <a:lnTo>
                  <a:pt x="569849" y="117601"/>
                </a:lnTo>
                <a:lnTo>
                  <a:pt x="586612" y="129412"/>
                </a:lnTo>
                <a:lnTo>
                  <a:pt x="602868" y="142493"/>
                </a:lnTo>
                <a:lnTo>
                  <a:pt x="618489" y="156590"/>
                </a:lnTo>
                <a:lnTo>
                  <a:pt x="633221" y="171703"/>
                </a:lnTo>
                <a:lnTo>
                  <a:pt x="640079" y="164973"/>
                </a:lnTo>
                <a:lnTo>
                  <a:pt x="624966" y="149351"/>
                </a:lnTo>
                <a:lnTo>
                  <a:pt x="608964" y="134874"/>
                </a:lnTo>
                <a:lnTo>
                  <a:pt x="592201" y="121538"/>
                </a:lnTo>
                <a:lnTo>
                  <a:pt x="575436" y="109727"/>
                </a:lnTo>
                <a:close/>
              </a:path>
              <a:path w="1920240" h="1474470">
                <a:moveTo>
                  <a:pt x="75691" y="486537"/>
                </a:moveTo>
                <a:lnTo>
                  <a:pt x="66166" y="488061"/>
                </a:lnTo>
                <a:lnTo>
                  <a:pt x="70865" y="517398"/>
                </a:lnTo>
                <a:lnTo>
                  <a:pt x="77215" y="545338"/>
                </a:lnTo>
                <a:lnTo>
                  <a:pt x="86613" y="543178"/>
                </a:lnTo>
                <a:lnTo>
                  <a:pt x="80263" y="515238"/>
                </a:lnTo>
                <a:lnTo>
                  <a:pt x="75691" y="486537"/>
                </a:lnTo>
                <a:close/>
              </a:path>
              <a:path w="1920240" h="1474470">
                <a:moveTo>
                  <a:pt x="94741" y="483488"/>
                </a:moveTo>
                <a:lnTo>
                  <a:pt x="85216" y="485013"/>
                </a:lnTo>
                <a:lnTo>
                  <a:pt x="89661" y="513079"/>
                </a:lnTo>
                <a:lnTo>
                  <a:pt x="96011" y="541019"/>
                </a:lnTo>
                <a:lnTo>
                  <a:pt x="105409" y="538861"/>
                </a:lnTo>
                <a:lnTo>
                  <a:pt x="99059" y="510920"/>
                </a:lnTo>
                <a:lnTo>
                  <a:pt x="94741" y="483488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4544567"/>
            <a:ext cx="9144000" cy="599440"/>
          </a:xfrm>
          <a:custGeom>
            <a:avLst/>
            <a:gdLst/>
            <a:ahLst/>
            <a:cxnLst/>
            <a:rect l="l" t="t" r="r" b="b"/>
            <a:pathLst>
              <a:path w="9144000" h="599439">
                <a:moveTo>
                  <a:pt x="9143999" y="0"/>
                </a:moveTo>
                <a:lnTo>
                  <a:pt x="0" y="0"/>
                </a:lnTo>
                <a:lnTo>
                  <a:pt x="0" y="598931"/>
                </a:lnTo>
                <a:lnTo>
                  <a:pt x="9143999" y="598931"/>
                </a:lnTo>
                <a:lnTo>
                  <a:pt x="9143999" y="0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509009" y="4686096"/>
            <a:ext cx="2082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微软雅黑"/>
                <a:cs typeface="微软雅黑"/>
              </a:rPr>
              <a:t>效果评价和研究资料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735888" y="124459"/>
            <a:ext cx="307848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三、实践过程、方法及</a:t>
            </a:r>
            <a:r>
              <a:rPr dirty="0" spc="-15"/>
              <a:t>成</a:t>
            </a:r>
            <a:r>
              <a:rPr dirty="0"/>
              <a:t>效</a:t>
            </a:r>
          </a:p>
        </p:txBody>
      </p:sp>
      <p:sp>
        <p:nvSpPr>
          <p:cNvPr id="28" name="object 28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4878704" y="121996"/>
            <a:ext cx="307848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（一）课程思政资源库</a:t>
            </a:r>
            <a:r>
              <a:rPr dirty="0" sz="2000" spc="-10" b="1">
                <a:solidFill>
                  <a:srgbClr val="FFFFFF"/>
                </a:solidFill>
                <a:latin typeface="微软雅黑"/>
                <a:cs typeface="微软雅黑"/>
              </a:rPr>
              <a:t>建</a:t>
            </a:r>
            <a:r>
              <a:rPr dirty="0" sz="2000" spc="5" b="1">
                <a:solidFill>
                  <a:srgbClr val="FFFFFF"/>
                </a:solidFill>
                <a:latin typeface="微软雅黑"/>
                <a:cs typeface="微软雅黑"/>
              </a:rPr>
              <a:t>设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28268" y="124459"/>
            <a:ext cx="307848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三、实践过程、方法</a:t>
            </a:r>
            <a:r>
              <a:rPr dirty="0" spc="-15"/>
              <a:t>及</a:t>
            </a:r>
            <a:r>
              <a:rPr dirty="0"/>
              <a:t>成效</a:t>
            </a:r>
          </a:p>
        </p:txBody>
      </p:sp>
      <p:sp>
        <p:nvSpPr>
          <p:cNvPr id="7" name="object 7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4544567"/>
            <a:ext cx="9144000" cy="599440"/>
          </a:xfrm>
          <a:custGeom>
            <a:avLst/>
            <a:gdLst/>
            <a:ahLst/>
            <a:cxnLst/>
            <a:rect l="l" t="t" r="r" b="b"/>
            <a:pathLst>
              <a:path w="9144000" h="599439">
                <a:moveTo>
                  <a:pt x="9143999" y="0"/>
                </a:moveTo>
                <a:lnTo>
                  <a:pt x="0" y="0"/>
                </a:lnTo>
                <a:lnTo>
                  <a:pt x="0" y="598931"/>
                </a:lnTo>
                <a:lnTo>
                  <a:pt x="9143999" y="598931"/>
                </a:lnTo>
                <a:lnTo>
                  <a:pt x="9143999" y="0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737609" y="4686096"/>
            <a:ext cx="1625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微软雅黑"/>
                <a:cs typeface="微软雅黑"/>
              </a:rPr>
              <a:t>制度性，常态化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02560" y="1489964"/>
            <a:ext cx="15716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4260" algn="l"/>
              </a:tabLst>
            </a:pPr>
            <a:r>
              <a:rPr dirty="0" sz="1800">
                <a:latin typeface="微软雅黑"/>
                <a:cs typeface="微软雅黑"/>
              </a:rPr>
              <a:t>课程开始	</a:t>
            </a:r>
            <a:r>
              <a:rPr dirty="0" sz="1800" spc="-5">
                <a:latin typeface="微软雅黑"/>
                <a:cs typeface="微软雅黑"/>
              </a:rPr>
              <a:t>——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02560" y="2320289"/>
            <a:ext cx="15030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微软雅黑"/>
                <a:cs typeface="微软雅黑"/>
              </a:rPr>
              <a:t>课堂之中</a:t>
            </a:r>
            <a:r>
              <a:rPr dirty="0" sz="1800" spc="-75">
                <a:latin typeface="微软雅黑"/>
                <a:cs typeface="微软雅黑"/>
              </a:rPr>
              <a:t> </a:t>
            </a:r>
            <a:r>
              <a:rPr dirty="0" sz="1800" spc="-5">
                <a:latin typeface="微软雅黑"/>
                <a:cs typeface="微软雅黑"/>
              </a:rPr>
              <a:t>——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21360" y="1368224"/>
            <a:ext cx="434691" cy="539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71827" y="1420367"/>
            <a:ext cx="338455" cy="431800"/>
          </a:xfrm>
          <a:custGeom>
            <a:avLst/>
            <a:gdLst/>
            <a:ahLst/>
            <a:cxnLst/>
            <a:rect l="l" t="t" r="r" b="b"/>
            <a:pathLst>
              <a:path w="338455" h="431800">
                <a:moveTo>
                  <a:pt x="0" y="431291"/>
                </a:moveTo>
                <a:lnTo>
                  <a:pt x="338327" y="431291"/>
                </a:lnTo>
                <a:lnTo>
                  <a:pt x="338327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719072" y="1534667"/>
            <a:ext cx="222503" cy="230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21360" y="2221664"/>
            <a:ext cx="434691" cy="539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671827" y="2273807"/>
            <a:ext cx="338455" cy="431800"/>
          </a:xfrm>
          <a:custGeom>
            <a:avLst/>
            <a:gdLst/>
            <a:ahLst/>
            <a:cxnLst/>
            <a:rect l="l" t="t" r="r" b="b"/>
            <a:pathLst>
              <a:path w="338455" h="431800">
                <a:moveTo>
                  <a:pt x="0" y="431292"/>
                </a:moveTo>
                <a:lnTo>
                  <a:pt x="338327" y="431292"/>
                </a:lnTo>
                <a:lnTo>
                  <a:pt x="338327" y="0"/>
                </a:lnTo>
                <a:lnTo>
                  <a:pt x="0" y="0"/>
                </a:lnTo>
                <a:lnTo>
                  <a:pt x="0" y="431292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859279" y="2177795"/>
            <a:ext cx="82295" cy="114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719072" y="2410967"/>
            <a:ext cx="161544" cy="2072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174239" y="3145663"/>
            <a:ext cx="15024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微软雅黑"/>
                <a:cs typeface="微软雅黑"/>
              </a:rPr>
              <a:t>课程结束</a:t>
            </a:r>
            <a:r>
              <a:rPr dirty="0" sz="1800" spc="-80">
                <a:latin typeface="微软雅黑"/>
                <a:cs typeface="微软雅黑"/>
              </a:rPr>
              <a:t> </a:t>
            </a:r>
            <a:r>
              <a:rPr dirty="0" sz="1800" spc="-5">
                <a:latin typeface="微软雅黑"/>
                <a:cs typeface="微软雅黑"/>
              </a:rPr>
              <a:t>——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592404" y="3069008"/>
            <a:ext cx="434691" cy="539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642872" y="3121151"/>
            <a:ext cx="338455" cy="431800"/>
          </a:xfrm>
          <a:custGeom>
            <a:avLst/>
            <a:gdLst/>
            <a:ahLst/>
            <a:cxnLst/>
            <a:rect l="l" t="t" r="r" b="b"/>
            <a:pathLst>
              <a:path w="338455" h="431800">
                <a:moveTo>
                  <a:pt x="0" y="431292"/>
                </a:moveTo>
                <a:lnTo>
                  <a:pt x="338327" y="431292"/>
                </a:lnTo>
                <a:lnTo>
                  <a:pt x="338327" y="0"/>
                </a:lnTo>
                <a:lnTo>
                  <a:pt x="0" y="0"/>
                </a:lnTo>
                <a:lnTo>
                  <a:pt x="0" y="431292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714500" y="3250692"/>
            <a:ext cx="222504" cy="2301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374004" y="121996"/>
            <a:ext cx="206438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5" b="1">
                <a:solidFill>
                  <a:srgbClr val="FFFFFF"/>
                </a:solidFill>
                <a:latin typeface="微软雅黑"/>
                <a:cs typeface="微软雅黑"/>
              </a:rPr>
              <a:t>（二）课堂内仪式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813021" y="2014684"/>
            <a:ext cx="4127045" cy="9754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899915" y="2071116"/>
            <a:ext cx="3957954" cy="85851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9060" rIns="0" bIns="0" rtlCol="0" vert="horz">
            <a:spAutoFit/>
          </a:bodyPr>
          <a:lstStyle/>
          <a:p>
            <a:pPr marL="308610" indent="-21653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308610" algn="l"/>
                <a:tab pos="309245" algn="l"/>
              </a:tabLst>
            </a:pPr>
            <a:r>
              <a:rPr dirty="0" sz="1800">
                <a:latin typeface="微软雅黑"/>
                <a:cs typeface="微软雅黑"/>
              </a:rPr>
              <a:t>对大体老师的默哀（常态行为）</a:t>
            </a:r>
            <a:endParaRPr sz="1800">
              <a:latin typeface="微软雅黑"/>
              <a:cs typeface="微软雅黑"/>
            </a:endParaRPr>
          </a:p>
          <a:p>
            <a:pPr marL="308610" indent="-21653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308610" algn="l"/>
                <a:tab pos="309245" algn="l"/>
              </a:tabLst>
            </a:pPr>
            <a:r>
              <a:rPr dirty="0" sz="1800">
                <a:latin typeface="微软雅黑"/>
                <a:cs typeface="微软雅黑"/>
              </a:rPr>
              <a:t>参加遗体捐献追思会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841970" y="3018978"/>
            <a:ext cx="4098103" cy="6828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928871" y="3072383"/>
            <a:ext cx="3929379" cy="5715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970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100"/>
              </a:spcBef>
            </a:pPr>
            <a:r>
              <a:rPr dirty="0" sz="1800">
                <a:latin typeface="微软雅黑"/>
                <a:cs typeface="微软雅黑"/>
              </a:rPr>
              <a:t>大体老师告别仪式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841970" y="1304478"/>
            <a:ext cx="4098103" cy="6828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928871" y="1357883"/>
            <a:ext cx="3929379" cy="5715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906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1095"/>
              </a:spcBef>
            </a:pPr>
            <a:r>
              <a:rPr dirty="0" sz="1800">
                <a:latin typeface="微软雅黑"/>
                <a:cs typeface="微软雅黑"/>
              </a:rPr>
              <a:t>“人体解剖学第一课”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8824" y="2572511"/>
            <a:ext cx="576580" cy="1224280"/>
          </a:xfrm>
          <a:custGeom>
            <a:avLst/>
            <a:gdLst/>
            <a:ahLst/>
            <a:cxnLst/>
            <a:rect l="l" t="t" r="r" b="b"/>
            <a:pathLst>
              <a:path w="576580" h="1224279">
                <a:moveTo>
                  <a:pt x="0" y="0"/>
                </a:moveTo>
                <a:lnTo>
                  <a:pt x="576326" y="1224026"/>
                </a:lnTo>
              </a:path>
            </a:pathLst>
          </a:custGeom>
          <a:ln w="9144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5632" y="1770888"/>
            <a:ext cx="7153656" cy="1734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99744" y="1851660"/>
            <a:ext cx="6890384" cy="15773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59385" rIns="0" bIns="0" rtlCol="0" vert="horz">
            <a:spAutoFit/>
          </a:bodyPr>
          <a:lstStyle/>
          <a:p>
            <a:pPr marL="381635" indent="-290195">
              <a:lnSpc>
                <a:spcPct val="100000"/>
              </a:lnSpc>
              <a:spcBef>
                <a:spcPts val="1255"/>
              </a:spcBef>
              <a:buAutoNum type="arabicPeriod"/>
              <a:tabLst>
                <a:tab pos="381635" algn="l"/>
              </a:tabLst>
            </a:pPr>
            <a:r>
              <a:rPr dirty="0" sz="1600" spc="-5">
                <a:latin typeface="微软雅黑"/>
                <a:cs typeface="微软雅黑"/>
              </a:rPr>
              <a:t>从“人”的角度诠释大体老师生命的</a:t>
            </a:r>
            <a:r>
              <a:rPr dirty="0" sz="1600" spc="5">
                <a:latin typeface="微软雅黑"/>
                <a:cs typeface="微软雅黑"/>
              </a:rPr>
              <a:t>特</a:t>
            </a:r>
            <a:r>
              <a:rPr dirty="0" sz="1600" spc="-5">
                <a:latin typeface="微软雅黑"/>
                <a:cs typeface="微软雅黑"/>
              </a:rPr>
              <a:t>殊存</a:t>
            </a:r>
            <a:r>
              <a:rPr dirty="0" sz="1600" spc="5">
                <a:latin typeface="微软雅黑"/>
                <a:cs typeface="微软雅黑"/>
              </a:rPr>
              <a:t>在</a:t>
            </a:r>
            <a:r>
              <a:rPr dirty="0" sz="1600" spc="-5">
                <a:latin typeface="微软雅黑"/>
                <a:cs typeface="微软雅黑"/>
              </a:rPr>
              <a:t>方式</a:t>
            </a:r>
            <a:r>
              <a:rPr dirty="0" sz="1600" spc="5">
                <a:latin typeface="微软雅黑"/>
                <a:cs typeface="微软雅黑"/>
              </a:rPr>
              <a:t>和</a:t>
            </a:r>
            <a:r>
              <a:rPr dirty="0" sz="1600" spc="-5">
                <a:latin typeface="微软雅黑"/>
                <a:cs typeface="微软雅黑"/>
              </a:rPr>
              <a:t>意义</a:t>
            </a:r>
            <a:endParaRPr sz="1600">
              <a:latin typeface="微软雅黑"/>
              <a:cs typeface="微软雅黑"/>
            </a:endParaRPr>
          </a:p>
          <a:p>
            <a:pPr marL="381635" indent="-29019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381635" algn="l"/>
              </a:tabLst>
            </a:pPr>
            <a:r>
              <a:rPr dirty="0" sz="1600" spc="-5">
                <a:latin typeface="微软雅黑"/>
                <a:cs typeface="微软雅黑"/>
              </a:rPr>
              <a:t>体验和感受遗体捐献者及其亲属的大</a:t>
            </a:r>
            <a:r>
              <a:rPr dirty="0" sz="1600" spc="5">
                <a:latin typeface="微软雅黑"/>
                <a:cs typeface="微软雅黑"/>
              </a:rPr>
              <a:t>爱</a:t>
            </a:r>
            <a:r>
              <a:rPr dirty="0" sz="1600" spc="-5">
                <a:latin typeface="微软雅黑"/>
                <a:cs typeface="微软雅黑"/>
              </a:rPr>
              <a:t>大义</a:t>
            </a:r>
            <a:endParaRPr sz="1600">
              <a:latin typeface="微软雅黑"/>
              <a:cs typeface="微软雅黑"/>
            </a:endParaRPr>
          </a:p>
          <a:p>
            <a:pPr marL="381635" indent="-290195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381635" algn="l"/>
              </a:tabLst>
            </a:pPr>
            <a:r>
              <a:rPr dirty="0" sz="1600" spc="-5">
                <a:latin typeface="微软雅黑"/>
                <a:cs typeface="微软雅黑"/>
              </a:rPr>
              <a:t>将第一次接触遗体标本的恐惧心理转</a:t>
            </a:r>
            <a:r>
              <a:rPr dirty="0" sz="1600" spc="5">
                <a:latin typeface="微软雅黑"/>
                <a:cs typeface="微软雅黑"/>
              </a:rPr>
              <a:t>化</a:t>
            </a:r>
            <a:r>
              <a:rPr dirty="0" sz="1600" spc="-5">
                <a:latin typeface="微软雅黑"/>
                <a:cs typeface="微软雅黑"/>
              </a:rPr>
              <a:t>敬畏</a:t>
            </a:r>
            <a:r>
              <a:rPr dirty="0" sz="1600" spc="5">
                <a:latin typeface="微软雅黑"/>
                <a:cs typeface="微软雅黑"/>
              </a:rPr>
              <a:t>之</a:t>
            </a:r>
            <a:r>
              <a:rPr dirty="0" sz="1600" spc="-5">
                <a:latin typeface="微软雅黑"/>
                <a:cs typeface="微软雅黑"/>
              </a:rPr>
              <a:t>心</a:t>
            </a:r>
            <a:endParaRPr sz="1600">
              <a:latin typeface="微软雅黑"/>
              <a:cs typeface="微软雅黑"/>
            </a:endParaRPr>
          </a:p>
          <a:p>
            <a:pPr marL="381635" indent="-29019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381635" algn="l"/>
              </a:tabLst>
            </a:pPr>
            <a:r>
              <a:rPr dirty="0" sz="1600" spc="-5">
                <a:latin typeface="微软雅黑"/>
                <a:cs typeface="微软雅黑"/>
              </a:rPr>
              <a:t>为理解和自觉参与以后的相关仪式和</a:t>
            </a:r>
            <a:r>
              <a:rPr dirty="0" sz="1600" spc="5">
                <a:latin typeface="微软雅黑"/>
                <a:cs typeface="微软雅黑"/>
              </a:rPr>
              <a:t>活</a:t>
            </a:r>
            <a:r>
              <a:rPr dirty="0" sz="1600" spc="-5">
                <a:latin typeface="微软雅黑"/>
                <a:cs typeface="微软雅黑"/>
              </a:rPr>
              <a:t>动做</a:t>
            </a:r>
            <a:r>
              <a:rPr dirty="0" sz="1600" spc="5">
                <a:latin typeface="微软雅黑"/>
                <a:cs typeface="微软雅黑"/>
              </a:rPr>
              <a:t>认</a:t>
            </a:r>
            <a:r>
              <a:rPr dirty="0" sz="1600" spc="-5">
                <a:latin typeface="微软雅黑"/>
                <a:cs typeface="微软雅黑"/>
              </a:rPr>
              <a:t>知和</a:t>
            </a:r>
            <a:r>
              <a:rPr dirty="0" sz="1600" spc="5">
                <a:latin typeface="微软雅黑"/>
                <a:cs typeface="微软雅黑"/>
              </a:rPr>
              <a:t>情</a:t>
            </a:r>
            <a:r>
              <a:rPr dirty="0" sz="1600">
                <a:latin typeface="微软雅黑"/>
                <a:cs typeface="微软雅黑"/>
              </a:rPr>
              <a:t>感</a:t>
            </a:r>
            <a:r>
              <a:rPr dirty="0" sz="1600" spc="-5">
                <a:latin typeface="微软雅黑"/>
                <a:cs typeface="微软雅黑"/>
              </a:rPr>
              <a:t>铺垫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1481" y="898991"/>
            <a:ext cx="7481343" cy="679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0372" y="952500"/>
            <a:ext cx="7239000" cy="568960"/>
          </a:xfrm>
          <a:custGeom>
            <a:avLst/>
            <a:gdLst/>
            <a:ahLst/>
            <a:cxnLst/>
            <a:rect l="l" t="t" r="r" b="b"/>
            <a:pathLst>
              <a:path w="7239000" h="568960">
                <a:moveTo>
                  <a:pt x="0" y="568451"/>
                </a:moveTo>
                <a:lnTo>
                  <a:pt x="7239000" y="568451"/>
                </a:lnTo>
                <a:lnTo>
                  <a:pt x="7239000" y="0"/>
                </a:lnTo>
                <a:lnTo>
                  <a:pt x="0" y="0"/>
                </a:lnTo>
                <a:lnTo>
                  <a:pt x="0" y="568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390648" y="1060145"/>
            <a:ext cx="383984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“人体解剖学第一课”</a:t>
            </a:r>
            <a:r>
              <a:rPr dirty="0" sz="2000" spc="-10" b="1">
                <a:solidFill>
                  <a:srgbClr val="9D1F33"/>
                </a:solidFill>
                <a:latin typeface="微软雅黑"/>
                <a:cs typeface="微软雅黑"/>
              </a:rPr>
              <a:t>的</a:t>
            </a: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预期</a:t>
            </a:r>
            <a:r>
              <a:rPr dirty="0" sz="2000" spc="-10" b="1">
                <a:solidFill>
                  <a:srgbClr val="9D1F33"/>
                </a:solidFill>
                <a:latin typeface="微软雅黑"/>
                <a:cs typeface="微软雅黑"/>
              </a:rPr>
              <a:t>目标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952500"/>
            <a:ext cx="622300" cy="568960"/>
          </a:xfrm>
          <a:custGeom>
            <a:avLst/>
            <a:gdLst/>
            <a:ahLst/>
            <a:cxnLst/>
            <a:rect l="l" t="t" r="r" b="b"/>
            <a:pathLst>
              <a:path w="622300" h="568960">
                <a:moveTo>
                  <a:pt x="0" y="568451"/>
                </a:moveTo>
                <a:lnTo>
                  <a:pt x="621792" y="568451"/>
                </a:lnTo>
                <a:lnTo>
                  <a:pt x="621792" y="0"/>
                </a:lnTo>
                <a:lnTo>
                  <a:pt x="0" y="0"/>
                </a:lnTo>
                <a:lnTo>
                  <a:pt x="0" y="56845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610701" y="85194"/>
            <a:ext cx="2448364" cy="450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4643627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79">
                <a:moveTo>
                  <a:pt x="9144000" y="499871"/>
                </a:moveTo>
                <a:lnTo>
                  <a:pt x="9144000" y="0"/>
                </a:lnTo>
                <a:lnTo>
                  <a:pt x="0" y="0"/>
                </a:lnTo>
                <a:lnTo>
                  <a:pt x="0" y="499871"/>
                </a:lnTo>
                <a:lnTo>
                  <a:pt x="9144000" y="4998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806444" y="4725111"/>
            <a:ext cx="19431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2315" algn="l"/>
                <a:tab pos="1472565" algn="l"/>
              </a:tabLst>
            </a:pPr>
            <a:r>
              <a:rPr dirty="0" sz="1800" b="1">
                <a:solidFill>
                  <a:srgbClr val="F1F1F1"/>
                </a:solidFill>
                <a:latin typeface="微软雅黑"/>
                <a:cs typeface="微软雅黑"/>
              </a:rPr>
              <a:t>感恩	敬畏	责任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667" y="972311"/>
            <a:ext cx="631190" cy="593090"/>
          </a:xfrm>
          <a:custGeom>
            <a:avLst/>
            <a:gdLst/>
            <a:ahLst/>
            <a:cxnLst/>
            <a:rect l="l" t="t" r="r" b="b"/>
            <a:pathLst>
              <a:path w="631190" h="593090">
                <a:moveTo>
                  <a:pt x="0" y="592836"/>
                </a:moveTo>
                <a:lnTo>
                  <a:pt x="630936" y="592836"/>
                </a:lnTo>
                <a:lnTo>
                  <a:pt x="630936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61340" y="942848"/>
            <a:ext cx="32702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1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38200" y="3787140"/>
            <a:ext cx="7191756" cy="5653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72311" y="3857244"/>
            <a:ext cx="6928484" cy="42989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21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545"/>
              </a:spcBef>
            </a:pPr>
            <a:r>
              <a:rPr dirty="0" sz="1800" b="1">
                <a:solidFill>
                  <a:srgbClr val="9D1F33"/>
                </a:solidFill>
                <a:latin typeface="微软雅黑"/>
                <a:cs typeface="微软雅黑"/>
              </a:rPr>
              <a:t>“冷</a:t>
            </a:r>
            <a:r>
              <a:rPr dirty="0" sz="1800" spc="-5" b="1">
                <a:solidFill>
                  <a:srgbClr val="9D1F33"/>
                </a:solidFill>
                <a:latin typeface="微软雅黑"/>
                <a:cs typeface="微软雅黑"/>
              </a:rPr>
              <a:t>”——</a:t>
            </a:r>
            <a:r>
              <a:rPr dirty="0" sz="1800" spc="10" b="1">
                <a:solidFill>
                  <a:srgbClr val="9D1F33"/>
                </a:solidFill>
                <a:latin typeface="微软雅黑"/>
                <a:cs typeface="微软雅黑"/>
              </a:rPr>
              <a:t> </a:t>
            </a:r>
            <a:r>
              <a:rPr dirty="0" sz="1800" b="1">
                <a:solidFill>
                  <a:srgbClr val="9D1F33"/>
                </a:solidFill>
                <a:latin typeface="微软雅黑"/>
                <a:cs typeface="微软雅黑"/>
              </a:rPr>
              <a:t>“暖”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59383" y="124459"/>
            <a:ext cx="308165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三、实践过程、方法及</a:t>
            </a:r>
            <a:r>
              <a:rPr dirty="0" sz="2000" spc="-10" b="1">
                <a:solidFill>
                  <a:srgbClr val="FFFFFF"/>
                </a:solidFill>
                <a:latin typeface="微软雅黑"/>
                <a:cs typeface="微软雅黑"/>
              </a:rPr>
              <a:t>成</a:t>
            </a: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效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680460">
              <a:lnSpc>
                <a:spcPct val="100000"/>
              </a:lnSpc>
              <a:spcBef>
                <a:spcPts val="105"/>
              </a:spcBef>
            </a:pPr>
            <a:r>
              <a:rPr dirty="0" spc="5"/>
              <a:t>（二）课堂内仪式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7" y="836675"/>
            <a:ext cx="631190" cy="591820"/>
          </a:xfrm>
          <a:custGeom>
            <a:avLst/>
            <a:gdLst/>
            <a:ahLst/>
            <a:cxnLst/>
            <a:rect l="l" t="t" r="r" b="b"/>
            <a:pathLst>
              <a:path w="631190" h="591819">
                <a:moveTo>
                  <a:pt x="0" y="591312"/>
                </a:moveTo>
                <a:lnTo>
                  <a:pt x="630936" y="591312"/>
                </a:lnTo>
                <a:lnTo>
                  <a:pt x="630936" y="0"/>
                </a:lnTo>
                <a:lnTo>
                  <a:pt x="0" y="0"/>
                </a:lnTo>
                <a:lnTo>
                  <a:pt x="0" y="591312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1340" y="806323"/>
            <a:ext cx="32702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2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840" y="765060"/>
            <a:ext cx="5416296" cy="729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42187" y="836675"/>
            <a:ext cx="5186680" cy="59182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3350" rIns="0" bIns="0" rtlCol="0" vert="horz">
            <a:spAutoFit/>
          </a:bodyPr>
          <a:lstStyle/>
          <a:p>
            <a:pPr marL="557530">
              <a:lnSpc>
                <a:spcPct val="100000"/>
              </a:lnSpc>
              <a:spcBef>
                <a:spcPts val="1050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专业课程思政“概念”</a:t>
            </a:r>
            <a:r>
              <a:rPr dirty="0" sz="2000" spc="-15" b="1">
                <a:solidFill>
                  <a:srgbClr val="9D1F33"/>
                </a:solidFill>
                <a:latin typeface="微软雅黑"/>
                <a:cs typeface="微软雅黑"/>
              </a:rPr>
              <a:t>的</a:t>
            </a: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内涵</a:t>
            </a:r>
            <a:r>
              <a:rPr dirty="0" sz="2000" spc="-15" b="1">
                <a:solidFill>
                  <a:srgbClr val="9D1F33"/>
                </a:solidFill>
                <a:latin typeface="微软雅黑"/>
                <a:cs typeface="微软雅黑"/>
              </a:rPr>
              <a:t>与</a:t>
            </a: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外延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643627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79">
                <a:moveTo>
                  <a:pt x="9144000" y="499871"/>
                </a:moveTo>
                <a:lnTo>
                  <a:pt x="9144000" y="0"/>
                </a:lnTo>
                <a:lnTo>
                  <a:pt x="0" y="0"/>
                </a:lnTo>
                <a:lnTo>
                  <a:pt x="0" y="499871"/>
                </a:lnTo>
                <a:lnTo>
                  <a:pt x="9144000" y="4998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37005" y="4770526"/>
            <a:ext cx="696531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宋体"/>
                <a:cs typeface="宋体"/>
              </a:rPr>
              <a:t>不应该将“思政教育”狭</a:t>
            </a:r>
            <a:r>
              <a:rPr dirty="0" sz="1400" spc="-15">
                <a:solidFill>
                  <a:srgbClr val="FFFFFF"/>
                </a:solidFill>
                <a:latin typeface="宋体"/>
                <a:cs typeface="宋体"/>
              </a:rPr>
              <a:t>隘</a:t>
            </a:r>
            <a:r>
              <a:rPr dirty="0" sz="1400">
                <a:solidFill>
                  <a:srgbClr val="FFFFFF"/>
                </a:solidFill>
                <a:latin typeface="宋体"/>
                <a:cs typeface="宋体"/>
              </a:rPr>
              <a:t>地理</a:t>
            </a:r>
            <a:r>
              <a:rPr dirty="0" sz="1400" spc="-15">
                <a:solidFill>
                  <a:srgbClr val="FFFFFF"/>
                </a:solidFill>
                <a:latin typeface="宋体"/>
                <a:cs typeface="宋体"/>
              </a:rPr>
              <a:t>解</a:t>
            </a:r>
            <a:r>
              <a:rPr dirty="0" sz="1400">
                <a:solidFill>
                  <a:srgbClr val="FFFFFF"/>
                </a:solidFill>
                <a:latin typeface="宋体"/>
                <a:cs typeface="宋体"/>
              </a:rPr>
              <a:t>为“</a:t>
            </a:r>
            <a:r>
              <a:rPr dirty="0" sz="1400" spc="-15">
                <a:solidFill>
                  <a:srgbClr val="FFFFFF"/>
                </a:solidFill>
                <a:latin typeface="宋体"/>
                <a:cs typeface="宋体"/>
              </a:rPr>
              <a:t>思</a:t>
            </a:r>
            <a:r>
              <a:rPr dirty="0" sz="1400">
                <a:solidFill>
                  <a:srgbClr val="FFFFFF"/>
                </a:solidFill>
                <a:latin typeface="宋体"/>
                <a:cs typeface="宋体"/>
              </a:rPr>
              <a:t>想政</a:t>
            </a:r>
            <a:r>
              <a:rPr dirty="0" sz="1400" spc="-15">
                <a:solidFill>
                  <a:srgbClr val="FFFFFF"/>
                </a:solidFill>
                <a:latin typeface="宋体"/>
                <a:cs typeface="宋体"/>
              </a:rPr>
              <a:t>治</a:t>
            </a:r>
            <a:r>
              <a:rPr dirty="0" sz="1400">
                <a:solidFill>
                  <a:srgbClr val="FFFFFF"/>
                </a:solidFill>
                <a:latin typeface="宋体"/>
                <a:cs typeface="宋体"/>
              </a:rPr>
              <a:t>教育</a:t>
            </a:r>
            <a:r>
              <a:rPr dirty="0" sz="1400" spc="-15">
                <a:solidFill>
                  <a:srgbClr val="FFFFFF"/>
                </a:solidFill>
                <a:latin typeface="宋体"/>
                <a:cs typeface="宋体"/>
              </a:rPr>
              <a:t>”</a:t>
            </a:r>
            <a:r>
              <a:rPr dirty="0" sz="1400">
                <a:solidFill>
                  <a:srgbClr val="FFFFFF"/>
                </a:solidFill>
                <a:latin typeface="宋体"/>
                <a:cs typeface="宋体"/>
              </a:rPr>
              <a:t>。引</a:t>
            </a:r>
            <a:r>
              <a:rPr dirty="0" sz="1400" spc="-15">
                <a:solidFill>
                  <a:srgbClr val="FFFFFF"/>
                </a:solidFill>
                <a:latin typeface="宋体"/>
                <a:cs typeface="宋体"/>
              </a:rPr>
              <a:t>自</a:t>
            </a:r>
            <a:r>
              <a:rPr dirty="0" sz="1400">
                <a:solidFill>
                  <a:srgbClr val="FFFFFF"/>
                </a:solidFill>
                <a:latin typeface="宋体"/>
                <a:cs typeface="宋体"/>
              </a:rPr>
              <a:t>：高</a:t>
            </a:r>
            <a:r>
              <a:rPr dirty="0" sz="1400" spc="-15">
                <a:solidFill>
                  <a:srgbClr val="FFFFFF"/>
                </a:solidFill>
                <a:latin typeface="宋体"/>
                <a:cs typeface="宋体"/>
              </a:rPr>
              <a:t>国</a:t>
            </a:r>
            <a:r>
              <a:rPr dirty="0" sz="1400">
                <a:solidFill>
                  <a:srgbClr val="FFFFFF"/>
                </a:solidFill>
                <a:latin typeface="宋体"/>
                <a:cs typeface="宋体"/>
              </a:rPr>
              <a:t>希（</a:t>
            </a:r>
            <a:r>
              <a:rPr dirty="0" sz="1400" spc="-15">
                <a:solidFill>
                  <a:srgbClr val="FFFFFF"/>
                </a:solidFill>
                <a:latin typeface="宋体"/>
                <a:cs typeface="宋体"/>
              </a:rPr>
              <a:t>复</a:t>
            </a:r>
            <a:r>
              <a:rPr dirty="0" sz="1400">
                <a:solidFill>
                  <a:srgbClr val="FFFFFF"/>
                </a:solidFill>
                <a:latin typeface="宋体"/>
                <a:cs typeface="宋体"/>
              </a:rPr>
              <a:t>旦大</a:t>
            </a:r>
            <a:r>
              <a:rPr dirty="0" sz="1400" spc="-15">
                <a:solidFill>
                  <a:srgbClr val="FFFFFF"/>
                </a:solidFill>
                <a:latin typeface="宋体"/>
                <a:cs typeface="宋体"/>
              </a:rPr>
              <a:t>学</a:t>
            </a:r>
            <a:r>
              <a:rPr dirty="0" sz="1400">
                <a:solidFill>
                  <a:srgbClr val="FFFFFF"/>
                </a:solidFill>
                <a:latin typeface="宋体"/>
                <a:cs typeface="宋体"/>
              </a:rPr>
              <a:t>教授）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4015" y="1589425"/>
            <a:ext cx="8763025" cy="754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6615" y="1642872"/>
            <a:ext cx="8502650" cy="643255"/>
          </a:xfrm>
          <a:custGeom>
            <a:avLst/>
            <a:gdLst/>
            <a:ahLst/>
            <a:cxnLst/>
            <a:rect l="l" t="t" r="r" b="b"/>
            <a:pathLst>
              <a:path w="8502650" h="643255">
                <a:moveTo>
                  <a:pt x="0" y="643127"/>
                </a:moveTo>
                <a:lnTo>
                  <a:pt x="8502396" y="643127"/>
                </a:lnTo>
                <a:lnTo>
                  <a:pt x="8502396" y="0"/>
                </a:lnTo>
                <a:lnTo>
                  <a:pt x="0" y="0"/>
                </a:lnTo>
                <a:lnTo>
                  <a:pt x="0" y="6431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78153" y="93980"/>
            <a:ext cx="2800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一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2384" y="3803797"/>
            <a:ext cx="8834659" cy="754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4988" y="3857244"/>
            <a:ext cx="8574405" cy="643255"/>
          </a:xfrm>
          <a:custGeom>
            <a:avLst/>
            <a:gdLst/>
            <a:ahLst/>
            <a:cxnLst/>
            <a:rect l="l" t="t" r="r" b="b"/>
            <a:pathLst>
              <a:path w="8574405" h="643254">
                <a:moveTo>
                  <a:pt x="0" y="643127"/>
                </a:moveTo>
                <a:lnTo>
                  <a:pt x="8574024" y="643127"/>
                </a:lnTo>
                <a:lnTo>
                  <a:pt x="8574024" y="0"/>
                </a:lnTo>
                <a:lnTo>
                  <a:pt x="0" y="0"/>
                </a:lnTo>
                <a:lnTo>
                  <a:pt x="0" y="6431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878457" y="4158488"/>
            <a:ext cx="39046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微软雅黑"/>
                <a:cs typeface="微软雅黑"/>
              </a:rPr>
              <a:t>批判性思维，创新意识，学术诚信，等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40685" y="5333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5" y="600456"/>
                </a:lnTo>
                <a:lnTo>
                  <a:pt x="670407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440685" y="5333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5" y="600456"/>
                </a:lnTo>
                <a:lnTo>
                  <a:pt x="670407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252976" y="128727"/>
            <a:ext cx="3078480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课程思政的“概念与内</a:t>
            </a:r>
            <a:r>
              <a:rPr dirty="0" spc="-10"/>
              <a:t>涵</a:t>
            </a:r>
            <a:r>
              <a:rPr dirty="0" spc="5"/>
              <a:t>”</a:t>
            </a:r>
          </a:p>
        </p:txBody>
      </p:sp>
      <p:sp>
        <p:nvSpPr>
          <p:cNvPr id="21" name="object 21"/>
          <p:cNvSpPr/>
          <p:nvPr/>
        </p:nvSpPr>
        <p:spPr>
          <a:xfrm>
            <a:off x="152384" y="2442864"/>
            <a:ext cx="8834659" cy="1263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84988" y="2500883"/>
            <a:ext cx="8574405" cy="1143000"/>
          </a:xfrm>
          <a:custGeom>
            <a:avLst/>
            <a:gdLst/>
            <a:ahLst/>
            <a:cxnLst/>
            <a:rect l="l" t="t" r="r" b="b"/>
            <a:pathLst>
              <a:path w="8574405" h="1143000">
                <a:moveTo>
                  <a:pt x="0" y="1142999"/>
                </a:moveTo>
                <a:lnTo>
                  <a:pt x="8574024" y="1142999"/>
                </a:lnTo>
                <a:lnTo>
                  <a:pt x="8574024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77342" y="1668907"/>
            <a:ext cx="8384540" cy="2515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微软雅黑"/>
                <a:cs typeface="微软雅黑"/>
              </a:rPr>
              <a:t>（1）家国情怀</a:t>
            </a:r>
            <a:r>
              <a:rPr dirty="0" sz="1800">
                <a:latin typeface="微软雅黑"/>
                <a:cs typeface="微软雅黑"/>
              </a:rPr>
              <a:t>：党和国家意识，社会主义核心价值观，民族精神和时代精神，</a:t>
            </a:r>
            <a:endParaRPr sz="1800">
              <a:latin typeface="微软雅黑"/>
              <a:cs typeface="微软雅黑"/>
            </a:endParaRPr>
          </a:p>
          <a:p>
            <a:pPr marL="1778000">
              <a:lnSpc>
                <a:spcPct val="100000"/>
              </a:lnSpc>
              <a:spcBef>
                <a:spcPts val="90"/>
              </a:spcBef>
              <a:tabLst>
                <a:tab pos="6644005" algn="l"/>
              </a:tabLst>
            </a:pPr>
            <a:r>
              <a:rPr dirty="0" baseline="3086" sz="2700" spc="-7">
                <a:latin typeface="微软雅黑"/>
                <a:cs typeface="微软雅黑"/>
              </a:rPr>
              <a:t>优秀的中华传统文化的认同和坚持，</a:t>
            </a:r>
            <a:r>
              <a:rPr dirty="0" baseline="3086" sz="2700">
                <a:latin typeface="微软雅黑"/>
                <a:cs typeface="微软雅黑"/>
              </a:rPr>
              <a:t>等	</a:t>
            </a:r>
            <a:r>
              <a:rPr dirty="0" sz="1800" b="1">
                <a:solidFill>
                  <a:srgbClr val="9D1F33"/>
                </a:solidFill>
                <a:latin typeface="微软雅黑"/>
                <a:cs typeface="微软雅黑"/>
              </a:rPr>
              <a:t>责任与担当</a:t>
            </a:r>
            <a:endParaRPr sz="18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2150"/>
              </a:spcBef>
            </a:pPr>
            <a:r>
              <a:rPr dirty="0" sz="1800" b="1">
                <a:latin typeface="微软雅黑"/>
                <a:cs typeface="微软雅黑"/>
              </a:rPr>
              <a:t>（2）个人品</a:t>
            </a:r>
            <a:r>
              <a:rPr dirty="0" sz="1800" spc="-5" b="1">
                <a:latin typeface="微软雅黑"/>
                <a:cs typeface="微软雅黑"/>
              </a:rPr>
              <a:t>格</a:t>
            </a:r>
            <a:r>
              <a:rPr dirty="0" sz="1800">
                <a:latin typeface="微软雅黑"/>
                <a:cs typeface="微软雅黑"/>
              </a:rPr>
              <a:t>：</a:t>
            </a:r>
            <a:endParaRPr sz="1800">
              <a:latin typeface="微软雅黑"/>
              <a:cs typeface="微软雅黑"/>
            </a:endParaRPr>
          </a:p>
          <a:p>
            <a:pPr marL="283210" indent="-283845">
              <a:lnSpc>
                <a:spcPct val="100000"/>
              </a:lnSpc>
              <a:buFont typeface="Arial"/>
              <a:buChar char="•"/>
              <a:tabLst>
                <a:tab pos="283210" algn="l"/>
                <a:tab pos="283845" algn="l"/>
              </a:tabLst>
            </a:pPr>
            <a:r>
              <a:rPr dirty="0" sz="1800">
                <a:latin typeface="微软雅黑"/>
                <a:cs typeface="微软雅黑"/>
              </a:rPr>
              <a:t>道德情操：社会道德、个人道德和职业道德。人文素养、正确的三观，等</a:t>
            </a:r>
            <a:endParaRPr sz="1800">
              <a:latin typeface="微软雅黑"/>
              <a:cs typeface="微软雅黑"/>
            </a:endParaRPr>
          </a:p>
          <a:p>
            <a:pPr marL="283210" indent="-283845">
              <a:lnSpc>
                <a:spcPct val="100000"/>
              </a:lnSpc>
              <a:buFont typeface="Arial"/>
              <a:buChar char="•"/>
              <a:tabLst>
                <a:tab pos="283210" algn="l"/>
                <a:tab pos="283845" algn="l"/>
              </a:tabLst>
            </a:pPr>
            <a:r>
              <a:rPr dirty="0" sz="1800">
                <a:latin typeface="微软雅黑"/>
                <a:cs typeface="微软雅黑"/>
              </a:rPr>
              <a:t>健全人格：思想、情感、态度、行为、心理、哲学、艺术、性格、体质，等</a:t>
            </a:r>
            <a:endParaRPr sz="1800">
              <a:latin typeface="微软雅黑"/>
              <a:cs typeface="微软雅黑"/>
            </a:endParaRPr>
          </a:p>
          <a:p>
            <a:pPr marL="283210" indent="-283845">
              <a:lnSpc>
                <a:spcPct val="100000"/>
              </a:lnSpc>
              <a:buFont typeface="Arial"/>
              <a:buChar char="•"/>
              <a:tabLst>
                <a:tab pos="283210" algn="l"/>
                <a:tab pos="283845" algn="l"/>
                <a:tab pos="921385" algn="l"/>
                <a:tab pos="6715759" algn="l"/>
              </a:tabLst>
            </a:pPr>
            <a:r>
              <a:rPr dirty="0" sz="1800">
                <a:latin typeface="微软雅黑"/>
                <a:cs typeface="微软雅黑"/>
              </a:rPr>
              <a:t>智	</a:t>
            </a:r>
            <a:r>
              <a:rPr dirty="0" sz="1800" spc="-5">
                <a:latin typeface="微软雅黑"/>
                <a:cs typeface="微软雅黑"/>
              </a:rPr>
              <a:t>力：</a:t>
            </a:r>
            <a:r>
              <a:rPr dirty="0" sz="1800">
                <a:latin typeface="微软雅黑"/>
                <a:cs typeface="微软雅黑"/>
              </a:rPr>
              <a:t>观</a:t>
            </a:r>
            <a:r>
              <a:rPr dirty="0" sz="1800" spc="-5">
                <a:latin typeface="微软雅黑"/>
                <a:cs typeface="微软雅黑"/>
              </a:rPr>
              <a:t>察、想象、思考、判断、推理、逻辑，</a:t>
            </a:r>
            <a:r>
              <a:rPr dirty="0" sz="1800" spc="-5" b="1">
                <a:solidFill>
                  <a:srgbClr val="FF0000"/>
                </a:solidFill>
                <a:latin typeface="微软雅黑"/>
                <a:cs typeface="微软雅黑"/>
              </a:rPr>
              <a:t>思维</a:t>
            </a:r>
            <a:r>
              <a:rPr dirty="0" sz="1800" spc="-5">
                <a:latin typeface="微软雅黑"/>
                <a:cs typeface="微软雅黑"/>
              </a:rPr>
              <a:t>，</a:t>
            </a:r>
            <a:r>
              <a:rPr dirty="0" sz="1800">
                <a:latin typeface="微软雅黑"/>
                <a:cs typeface="微软雅黑"/>
              </a:rPr>
              <a:t>等	</a:t>
            </a:r>
            <a:r>
              <a:rPr dirty="0" baseline="3086" sz="2700" b="1">
                <a:solidFill>
                  <a:srgbClr val="9D1F33"/>
                </a:solidFill>
                <a:latin typeface="微软雅黑"/>
                <a:cs typeface="微软雅黑"/>
              </a:rPr>
              <a:t>如何做人</a:t>
            </a:r>
            <a:endParaRPr baseline="3086" sz="27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</a:pPr>
            <a:endParaRPr sz="1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800" b="1">
                <a:latin typeface="微软雅黑"/>
                <a:cs typeface="微软雅黑"/>
              </a:rPr>
              <a:t>（</a:t>
            </a:r>
            <a:r>
              <a:rPr dirty="0" sz="1800" spc="5" b="1">
                <a:latin typeface="微软雅黑"/>
                <a:cs typeface="微软雅黑"/>
              </a:rPr>
              <a:t>3</a:t>
            </a:r>
            <a:r>
              <a:rPr dirty="0" sz="1800" b="1">
                <a:latin typeface="微软雅黑"/>
                <a:cs typeface="微软雅黑"/>
              </a:rPr>
              <a:t>）科学</a:t>
            </a:r>
            <a:r>
              <a:rPr dirty="0" sz="1800" spc="-5" b="1">
                <a:latin typeface="微软雅黑"/>
                <a:cs typeface="微软雅黑"/>
              </a:rPr>
              <a:t>观</a:t>
            </a:r>
            <a:r>
              <a:rPr dirty="0" sz="1800">
                <a:latin typeface="微软雅黑"/>
                <a:cs typeface="微软雅黑"/>
              </a:rPr>
              <a:t>：</a:t>
            </a:r>
            <a:r>
              <a:rPr dirty="0" sz="1800">
                <a:solidFill>
                  <a:srgbClr val="FF0000"/>
                </a:solidFill>
                <a:latin typeface="微软雅黑"/>
                <a:cs typeface="微软雅黑"/>
              </a:rPr>
              <a:t>认识论和方法</a:t>
            </a:r>
            <a:r>
              <a:rPr dirty="0" sz="1800" spc="-15">
                <a:solidFill>
                  <a:srgbClr val="FF0000"/>
                </a:solidFill>
                <a:latin typeface="微软雅黑"/>
                <a:cs typeface="微软雅黑"/>
              </a:rPr>
              <a:t>论</a:t>
            </a:r>
            <a:r>
              <a:rPr dirty="0" sz="1800">
                <a:latin typeface="微软雅黑"/>
                <a:cs typeface="微软雅黑"/>
              </a:rPr>
              <a:t>，求真务实，开拓进取，钻研，毅力，勤奋，视野，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93584" y="4228896"/>
            <a:ext cx="9271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9D1F33"/>
                </a:solidFill>
                <a:latin typeface="微软雅黑"/>
                <a:cs typeface="微软雅黑"/>
              </a:rPr>
              <a:t>如何做事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8824" y="2572511"/>
            <a:ext cx="576580" cy="1224280"/>
          </a:xfrm>
          <a:custGeom>
            <a:avLst/>
            <a:gdLst/>
            <a:ahLst/>
            <a:cxnLst/>
            <a:rect l="l" t="t" r="r" b="b"/>
            <a:pathLst>
              <a:path w="576580" h="1224279">
                <a:moveTo>
                  <a:pt x="0" y="0"/>
                </a:moveTo>
                <a:lnTo>
                  <a:pt x="576326" y="1224026"/>
                </a:lnTo>
              </a:path>
            </a:pathLst>
          </a:custGeom>
          <a:ln w="9144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5632" y="2058923"/>
            <a:ext cx="7153656" cy="1516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99744" y="2138172"/>
            <a:ext cx="6890384" cy="136271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22250" rIns="0" bIns="0" rtlCol="0" vert="horz">
            <a:spAutoFit/>
          </a:bodyPr>
          <a:lstStyle/>
          <a:p>
            <a:pPr marL="381635" indent="-290195">
              <a:lnSpc>
                <a:spcPct val="100000"/>
              </a:lnSpc>
              <a:spcBef>
                <a:spcPts val="1750"/>
              </a:spcBef>
              <a:buAutoNum type="arabicPeriod"/>
              <a:tabLst>
                <a:tab pos="381635" algn="l"/>
              </a:tabLst>
            </a:pPr>
            <a:r>
              <a:rPr dirty="0" sz="1600" spc="-5">
                <a:latin typeface="微软雅黑"/>
                <a:cs typeface="微软雅黑"/>
              </a:rPr>
              <a:t>遗体捐献的相关理论知识（概念，法</a:t>
            </a:r>
            <a:r>
              <a:rPr dirty="0" sz="1600" spc="5">
                <a:latin typeface="微软雅黑"/>
                <a:cs typeface="微软雅黑"/>
              </a:rPr>
              <a:t>规</a:t>
            </a:r>
            <a:r>
              <a:rPr dirty="0" sz="1600" spc="-5">
                <a:latin typeface="微软雅黑"/>
                <a:cs typeface="微软雅黑"/>
              </a:rPr>
              <a:t>，捐</a:t>
            </a:r>
            <a:r>
              <a:rPr dirty="0" sz="1600" spc="5">
                <a:latin typeface="微软雅黑"/>
                <a:cs typeface="微软雅黑"/>
              </a:rPr>
              <a:t>献</a:t>
            </a:r>
            <a:r>
              <a:rPr dirty="0" sz="1600" spc="-5">
                <a:latin typeface="微软雅黑"/>
                <a:cs typeface="微软雅黑"/>
              </a:rPr>
              <a:t>基本</a:t>
            </a:r>
            <a:r>
              <a:rPr dirty="0" sz="1600" spc="5">
                <a:latin typeface="微软雅黑"/>
                <a:cs typeface="微软雅黑"/>
              </a:rPr>
              <a:t>情</a:t>
            </a:r>
            <a:r>
              <a:rPr dirty="0" sz="1600" spc="-5">
                <a:latin typeface="微软雅黑"/>
                <a:cs typeface="微软雅黑"/>
              </a:rPr>
              <a:t>况简</a:t>
            </a:r>
            <a:r>
              <a:rPr dirty="0" sz="1600" spc="5">
                <a:latin typeface="微软雅黑"/>
                <a:cs typeface="微软雅黑"/>
              </a:rPr>
              <a:t>介</a:t>
            </a:r>
            <a:r>
              <a:rPr dirty="0" sz="1600" spc="-5">
                <a:latin typeface="微软雅黑"/>
                <a:cs typeface="微软雅黑"/>
              </a:rPr>
              <a:t>）</a:t>
            </a:r>
            <a:endParaRPr sz="1600">
              <a:latin typeface="微软雅黑"/>
              <a:cs typeface="微软雅黑"/>
            </a:endParaRPr>
          </a:p>
          <a:p>
            <a:pPr marL="381635" indent="-290195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381635" algn="l"/>
              </a:tabLst>
            </a:pPr>
            <a:r>
              <a:rPr dirty="0" sz="1600" spc="-5">
                <a:latin typeface="微软雅黑"/>
                <a:cs typeface="微软雅黑"/>
              </a:rPr>
              <a:t>遗体捐献者的故事（走进遗体捐献者</a:t>
            </a:r>
            <a:r>
              <a:rPr dirty="0" sz="1600" spc="5">
                <a:latin typeface="微软雅黑"/>
                <a:cs typeface="微软雅黑"/>
              </a:rPr>
              <a:t>的</a:t>
            </a:r>
            <a:r>
              <a:rPr dirty="0" sz="1600" spc="-5">
                <a:latin typeface="微软雅黑"/>
                <a:cs typeface="微软雅黑"/>
              </a:rPr>
              <a:t>内心）</a:t>
            </a:r>
            <a:endParaRPr sz="1600">
              <a:latin typeface="微软雅黑"/>
              <a:cs typeface="微软雅黑"/>
            </a:endParaRPr>
          </a:p>
          <a:p>
            <a:pPr marL="381635" indent="-29019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381635" algn="l"/>
              </a:tabLst>
            </a:pPr>
            <a:r>
              <a:rPr dirty="0" sz="1600" spc="-10">
                <a:latin typeface="微软雅黑"/>
                <a:cs typeface="微软雅黑"/>
              </a:rPr>
              <a:t>我们应该如何做？（参加课堂内仪式</a:t>
            </a:r>
            <a:r>
              <a:rPr dirty="0" sz="1600">
                <a:latin typeface="微软雅黑"/>
                <a:cs typeface="微软雅黑"/>
              </a:rPr>
              <a:t>和</a:t>
            </a:r>
            <a:r>
              <a:rPr dirty="0" sz="1600" spc="-10">
                <a:latin typeface="微软雅黑"/>
                <a:cs typeface="微软雅黑"/>
              </a:rPr>
              <a:t>课堂</a:t>
            </a:r>
            <a:r>
              <a:rPr dirty="0" sz="1600">
                <a:latin typeface="微软雅黑"/>
                <a:cs typeface="微软雅黑"/>
              </a:rPr>
              <a:t>外</a:t>
            </a:r>
            <a:r>
              <a:rPr dirty="0" sz="1600" spc="-10">
                <a:latin typeface="微软雅黑"/>
                <a:cs typeface="微软雅黑"/>
              </a:rPr>
              <a:t>活动</a:t>
            </a:r>
            <a:r>
              <a:rPr dirty="0" sz="1600">
                <a:latin typeface="微软雅黑"/>
                <a:cs typeface="微软雅黑"/>
              </a:rPr>
              <a:t>的</a:t>
            </a:r>
            <a:r>
              <a:rPr dirty="0" sz="1600" spc="-10">
                <a:latin typeface="微软雅黑"/>
                <a:cs typeface="微软雅黑"/>
              </a:rPr>
              <a:t>“动</a:t>
            </a:r>
            <a:r>
              <a:rPr dirty="0" sz="1600">
                <a:latin typeface="微软雅黑"/>
                <a:cs typeface="微软雅黑"/>
              </a:rPr>
              <a:t>员</a:t>
            </a:r>
            <a:r>
              <a:rPr dirty="0" sz="1600" spc="-10">
                <a:latin typeface="微软雅黑"/>
                <a:cs typeface="微软雅黑"/>
              </a:rPr>
              <a:t>”）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1481" y="898991"/>
            <a:ext cx="7481343" cy="679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0372" y="952500"/>
            <a:ext cx="7239000" cy="568960"/>
          </a:xfrm>
          <a:custGeom>
            <a:avLst/>
            <a:gdLst/>
            <a:ahLst/>
            <a:cxnLst/>
            <a:rect l="l" t="t" r="r" b="b"/>
            <a:pathLst>
              <a:path w="7239000" h="568960">
                <a:moveTo>
                  <a:pt x="0" y="568451"/>
                </a:moveTo>
                <a:lnTo>
                  <a:pt x="7239000" y="568451"/>
                </a:lnTo>
                <a:lnTo>
                  <a:pt x="7239000" y="0"/>
                </a:lnTo>
                <a:lnTo>
                  <a:pt x="0" y="0"/>
                </a:lnTo>
                <a:lnTo>
                  <a:pt x="0" y="568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390648" y="1060145"/>
            <a:ext cx="3840479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“人体解剖学第一课”</a:t>
            </a:r>
            <a:r>
              <a:rPr dirty="0" sz="2000" spc="-10" b="1">
                <a:solidFill>
                  <a:srgbClr val="9D1F33"/>
                </a:solidFill>
                <a:latin typeface="微软雅黑"/>
                <a:cs typeface="微软雅黑"/>
              </a:rPr>
              <a:t>的</a:t>
            </a: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内容</a:t>
            </a:r>
            <a:r>
              <a:rPr dirty="0" sz="2000" spc="-10" b="1">
                <a:solidFill>
                  <a:srgbClr val="9D1F33"/>
                </a:solidFill>
                <a:latin typeface="微软雅黑"/>
                <a:cs typeface="微软雅黑"/>
              </a:rPr>
              <a:t>结</a:t>
            </a:r>
            <a:r>
              <a:rPr dirty="0" sz="2000" spc="5" b="1">
                <a:solidFill>
                  <a:srgbClr val="9D1F33"/>
                </a:solidFill>
                <a:latin typeface="微软雅黑"/>
                <a:cs typeface="微软雅黑"/>
              </a:rPr>
              <a:t>构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952500"/>
            <a:ext cx="622300" cy="568960"/>
          </a:xfrm>
          <a:custGeom>
            <a:avLst/>
            <a:gdLst/>
            <a:ahLst/>
            <a:cxnLst/>
            <a:rect l="l" t="t" r="r" b="b"/>
            <a:pathLst>
              <a:path w="622300" h="568960">
                <a:moveTo>
                  <a:pt x="0" y="568451"/>
                </a:moveTo>
                <a:lnTo>
                  <a:pt x="621792" y="568451"/>
                </a:lnTo>
                <a:lnTo>
                  <a:pt x="621792" y="0"/>
                </a:lnTo>
                <a:lnTo>
                  <a:pt x="0" y="0"/>
                </a:lnTo>
                <a:lnTo>
                  <a:pt x="0" y="56845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610701" y="85194"/>
            <a:ext cx="2448364" cy="450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4643627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79">
                <a:moveTo>
                  <a:pt x="9144000" y="499871"/>
                </a:moveTo>
                <a:lnTo>
                  <a:pt x="9144000" y="0"/>
                </a:lnTo>
                <a:lnTo>
                  <a:pt x="0" y="0"/>
                </a:lnTo>
                <a:lnTo>
                  <a:pt x="0" y="499871"/>
                </a:lnTo>
                <a:lnTo>
                  <a:pt x="9144000" y="4998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806444" y="4725111"/>
            <a:ext cx="19431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2315" algn="l"/>
                <a:tab pos="1472565" algn="l"/>
              </a:tabLst>
            </a:pPr>
            <a:r>
              <a:rPr dirty="0" sz="1800" b="1">
                <a:solidFill>
                  <a:srgbClr val="F1F1F1"/>
                </a:solidFill>
                <a:latin typeface="微软雅黑"/>
                <a:cs typeface="微软雅黑"/>
              </a:rPr>
              <a:t>感恩	敬畏	责任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667" y="972311"/>
            <a:ext cx="631190" cy="593090"/>
          </a:xfrm>
          <a:custGeom>
            <a:avLst/>
            <a:gdLst/>
            <a:ahLst/>
            <a:cxnLst/>
            <a:rect l="l" t="t" r="r" b="b"/>
            <a:pathLst>
              <a:path w="631190" h="593090">
                <a:moveTo>
                  <a:pt x="0" y="592836"/>
                </a:moveTo>
                <a:lnTo>
                  <a:pt x="630936" y="592836"/>
                </a:lnTo>
                <a:lnTo>
                  <a:pt x="630936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61340" y="942848"/>
            <a:ext cx="32702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1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23391" y="124459"/>
            <a:ext cx="308356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三、实践过程、方法及成效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680460">
              <a:lnSpc>
                <a:spcPct val="100000"/>
              </a:lnSpc>
              <a:spcBef>
                <a:spcPts val="105"/>
              </a:spcBef>
            </a:pPr>
            <a:r>
              <a:rPr dirty="0" spc="5"/>
              <a:t>（二）课堂内仪式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43627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79">
                <a:moveTo>
                  <a:pt x="9144000" y="499871"/>
                </a:moveTo>
                <a:lnTo>
                  <a:pt x="9144000" y="0"/>
                </a:lnTo>
                <a:lnTo>
                  <a:pt x="0" y="0"/>
                </a:lnTo>
                <a:lnTo>
                  <a:pt x="0" y="499871"/>
                </a:lnTo>
                <a:lnTo>
                  <a:pt x="9144000" y="4998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97402" y="898991"/>
            <a:ext cx="4817372" cy="679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0372" y="952500"/>
            <a:ext cx="4627245" cy="568960"/>
          </a:xfrm>
          <a:custGeom>
            <a:avLst/>
            <a:gdLst/>
            <a:ahLst/>
            <a:cxnLst/>
            <a:rect l="l" t="t" r="r" b="b"/>
            <a:pathLst>
              <a:path w="4627245" h="568960">
                <a:moveTo>
                  <a:pt x="0" y="568451"/>
                </a:moveTo>
                <a:lnTo>
                  <a:pt x="4626864" y="568451"/>
                </a:lnTo>
                <a:lnTo>
                  <a:pt x="4626864" y="0"/>
                </a:lnTo>
                <a:lnTo>
                  <a:pt x="0" y="0"/>
                </a:lnTo>
                <a:lnTo>
                  <a:pt x="0" y="568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338452" y="1060145"/>
            <a:ext cx="333692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5" b="1">
                <a:solidFill>
                  <a:srgbClr val="9D1F33"/>
                </a:solidFill>
                <a:latin typeface="微软雅黑"/>
                <a:cs typeface="微软雅黑"/>
              </a:rPr>
              <a:t>“人体解剖学第一课”</a:t>
            </a:r>
            <a:r>
              <a:rPr dirty="0" sz="2000" spc="-10" b="1">
                <a:solidFill>
                  <a:srgbClr val="9D1F33"/>
                </a:solidFill>
                <a:latin typeface="微软雅黑"/>
                <a:cs typeface="微软雅黑"/>
              </a:rPr>
              <a:t>的</a:t>
            </a:r>
            <a:r>
              <a:rPr dirty="0" sz="2000" spc="5" b="1">
                <a:solidFill>
                  <a:srgbClr val="9D1F33"/>
                </a:solidFill>
                <a:latin typeface="微软雅黑"/>
                <a:cs typeface="微软雅黑"/>
              </a:rPr>
              <a:t>实况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6615" y="1964435"/>
            <a:ext cx="2418588" cy="1607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2043" y="1959864"/>
            <a:ext cx="2428240" cy="1617345"/>
          </a:xfrm>
          <a:custGeom>
            <a:avLst/>
            <a:gdLst/>
            <a:ahLst/>
            <a:cxnLst/>
            <a:rect l="l" t="t" r="r" b="b"/>
            <a:pathLst>
              <a:path w="2428240" h="1617345">
                <a:moveTo>
                  <a:pt x="0" y="1616964"/>
                </a:moveTo>
                <a:lnTo>
                  <a:pt x="2427732" y="1616964"/>
                </a:lnTo>
                <a:lnTo>
                  <a:pt x="2427732" y="0"/>
                </a:lnTo>
                <a:lnTo>
                  <a:pt x="0" y="0"/>
                </a:lnTo>
                <a:lnTo>
                  <a:pt x="0" y="1616964"/>
                </a:lnTo>
                <a:close/>
              </a:path>
            </a:pathLst>
          </a:custGeom>
          <a:ln w="9144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29127" y="1978151"/>
            <a:ext cx="2857500" cy="1594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24555" y="1973579"/>
            <a:ext cx="2867025" cy="1603375"/>
          </a:xfrm>
          <a:custGeom>
            <a:avLst/>
            <a:gdLst/>
            <a:ahLst/>
            <a:cxnLst/>
            <a:rect l="l" t="t" r="r" b="b"/>
            <a:pathLst>
              <a:path w="2867025" h="1603375">
                <a:moveTo>
                  <a:pt x="0" y="1603248"/>
                </a:moveTo>
                <a:lnTo>
                  <a:pt x="2866644" y="1603248"/>
                </a:lnTo>
                <a:lnTo>
                  <a:pt x="2866644" y="0"/>
                </a:lnTo>
                <a:lnTo>
                  <a:pt x="0" y="0"/>
                </a:lnTo>
                <a:lnTo>
                  <a:pt x="0" y="1603248"/>
                </a:lnTo>
                <a:close/>
              </a:path>
            </a:pathLst>
          </a:custGeom>
          <a:ln w="9144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64642" y="3885691"/>
            <a:ext cx="18548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404040"/>
                </a:solidFill>
                <a:latin typeface="微软雅黑"/>
                <a:cs typeface="微软雅黑"/>
              </a:rPr>
              <a:t>“人体解剖学</a:t>
            </a:r>
            <a:r>
              <a:rPr dirty="0" sz="1200" spc="-5">
                <a:solidFill>
                  <a:srgbClr val="404040"/>
                </a:solidFill>
                <a:latin typeface="微软雅黑"/>
                <a:cs typeface="微软雅黑"/>
              </a:rPr>
              <a:t>第</a:t>
            </a:r>
            <a:r>
              <a:rPr dirty="0" sz="1200">
                <a:solidFill>
                  <a:srgbClr val="404040"/>
                </a:solidFill>
                <a:latin typeface="微软雅黑"/>
                <a:cs typeface="微软雅黑"/>
              </a:rPr>
              <a:t>一课”场景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65247" y="3885691"/>
            <a:ext cx="2768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404040"/>
                </a:solidFill>
                <a:latin typeface="微软雅黑"/>
                <a:cs typeface="微软雅黑"/>
              </a:rPr>
              <a:t>学生被遗体捐献者的故事感动得流下热泪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952500"/>
            <a:ext cx="622300" cy="568960"/>
          </a:xfrm>
          <a:custGeom>
            <a:avLst/>
            <a:gdLst/>
            <a:ahLst/>
            <a:cxnLst/>
            <a:rect l="l" t="t" r="r" b="b"/>
            <a:pathLst>
              <a:path w="622300" h="568960">
                <a:moveTo>
                  <a:pt x="0" y="568451"/>
                </a:moveTo>
                <a:lnTo>
                  <a:pt x="621792" y="568451"/>
                </a:lnTo>
                <a:lnTo>
                  <a:pt x="621792" y="0"/>
                </a:lnTo>
                <a:lnTo>
                  <a:pt x="0" y="0"/>
                </a:lnTo>
                <a:lnTo>
                  <a:pt x="0" y="56845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610701" y="85194"/>
            <a:ext cx="2448364" cy="4506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4779" y="1075944"/>
            <a:ext cx="370840" cy="320040"/>
          </a:xfrm>
          <a:custGeom>
            <a:avLst/>
            <a:gdLst/>
            <a:ahLst/>
            <a:cxnLst/>
            <a:rect l="l" t="t" r="r" b="b"/>
            <a:pathLst>
              <a:path w="370840" h="320040">
                <a:moveTo>
                  <a:pt x="38671" y="175767"/>
                </a:moveTo>
                <a:lnTo>
                  <a:pt x="34582" y="176275"/>
                </a:lnTo>
                <a:lnTo>
                  <a:pt x="29679" y="177164"/>
                </a:lnTo>
                <a:lnTo>
                  <a:pt x="25590" y="178688"/>
                </a:lnTo>
                <a:lnTo>
                  <a:pt x="20967" y="180339"/>
                </a:lnTo>
                <a:lnTo>
                  <a:pt x="15798" y="183133"/>
                </a:lnTo>
                <a:lnTo>
                  <a:pt x="10350" y="186181"/>
                </a:lnTo>
                <a:lnTo>
                  <a:pt x="5168" y="189991"/>
                </a:lnTo>
                <a:lnTo>
                  <a:pt x="0" y="194436"/>
                </a:lnTo>
                <a:lnTo>
                  <a:pt x="4089" y="194944"/>
                </a:lnTo>
                <a:lnTo>
                  <a:pt x="7899" y="196087"/>
                </a:lnTo>
                <a:lnTo>
                  <a:pt x="30225" y="213740"/>
                </a:lnTo>
                <a:lnTo>
                  <a:pt x="34036" y="218693"/>
                </a:lnTo>
                <a:lnTo>
                  <a:pt x="38125" y="224535"/>
                </a:lnTo>
                <a:lnTo>
                  <a:pt x="42481" y="231393"/>
                </a:lnTo>
                <a:lnTo>
                  <a:pt x="46558" y="238759"/>
                </a:lnTo>
                <a:lnTo>
                  <a:pt x="50647" y="247268"/>
                </a:lnTo>
                <a:lnTo>
                  <a:pt x="55549" y="256412"/>
                </a:lnTo>
                <a:lnTo>
                  <a:pt x="60172" y="266826"/>
                </a:lnTo>
                <a:lnTo>
                  <a:pt x="65354" y="277621"/>
                </a:lnTo>
                <a:lnTo>
                  <a:pt x="71615" y="291464"/>
                </a:lnTo>
                <a:lnTo>
                  <a:pt x="75971" y="300735"/>
                </a:lnTo>
                <a:lnTo>
                  <a:pt x="78968" y="308736"/>
                </a:lnTo>
                <a:lnTo>
                  <a:pt x="81140" y="315086"/>
                </a:lnTo>
                <a:lnTo>
                  <a:pt x="82778" y="320039"/>
                </a:lnTo>
                <a:lnTo>
                  <a:pt x="88493" y="315594"/>
                </a:lnTo>
                <a:lnTo>
                  <a:pt x="94767" y="311022"/>
                </a:lnTo>
                <a:lnTo>
                  <a:pt x="102108" y="306323"/>
                </a:lnTo>
                <a:lnTo>
                  <a:pt x="109194" y="301878"/>
                </a:lnTo>
                <a:lnTo>
                  <a:pt x="121450" y="294766"/>
                </a:lnTo>
                <a:lnTo>
                  <a:pt x="129616" y="276225"/>
                </a:lnTo>
                <a:lnTo>
                  <a:pt x="139141" y="257175"/>
                </a:lnTo>
                <a:lnTo>
                  <a:pt x="142944" y="250570"/>
                </a:lnTo>
                <a:lnTo>
                  <a:pt x="98844" y="250570"/>
                </a:lnTo>
                <a:lnTo>
                  <a:pt x="75425" y="206882"/>
                </a:lnTo>
                <a:lnTo>
                  <a:pt x="44386" y="176783"/>
                </a:lnTo>
                <a:lnTo>
                  <a:pt x="38671" y="175767"/>
                </a:lnTo>
                <a:close/>
              </a:path>
              <a:path w="370840" h="320040">
                <a:moveTo>
                  <a:pt x="362432" y="0"/>
                </a:moveTo>
                <a:lnTo>
                  <a:pt x="324307" y="21716"/>
                </a:lnTo>
                <a:lnTo>
                  <a:pt x="287274" y="46862"/>
                </a:lnTo>
                <a:lnTo>
                  <a:pt x="251612" y="75437"/>
                </a:lnTo>
                <a:lnTo>
                  <a:pt x="216484" y="106806"/>
                </a:lnTo>
                <a:lnTo>
                  <a:pt x="182981" y="140461"/>
                </a:lnTo>
                <a:lnTo>
                  <a:pt x="152755" y="175386"/>
                </a:lnTo>
                <a:lnTo>
                  <a:pt x="124447" y="212343"/>
                </a:lnTo>
                <a:lnTo>
                  <a:pt x="98844" y="250570"/>
                </a:lnTo>
                <a:lnTo>
                  <a:pt x="142944" y="250570"/>
                </a:lnTo>
                <a:lnTo>
                  <a:pt x="150037" y="238251"/>
                </a:lnTo>
                <a:lnTo>
                  <a:pt x="161747" y="219201"/>
                </a:lnTo>
                <a:lnTo>
                  <a:pt x="188709" y="180339"/>
                </a:lnTo>
                <a:lnTo>
                  <a:pt x="221386" y="141858"/>
                </a:lnTo>
                <a:lnTo>
                  <a:pt x="256235" y="104393"/>
                </a:lnTo>
                <a:lnTo>
                  <a:pt x="293001" y="70484"/>
                </a:lnTo>
                <a:lnTo>
                  <a:pt x="331114" y="39877"/>
                </a:lnTo>
                <a:lnTo>
                  <a:pt x="370332" y="12700"/>
                </a:lnTo>
                <a:lnTo>
                  <a:pt x="3624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203195" y="4732426"/>
            <a:ext cx="52832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1F1F1"/>
                </a:solidFill>
                <a:latin typeface="微软雅黑"/>
                <a:cs typeface="微软雅黑"/>
              </a:rPr>
              <a:t>以感性的方式诠释理性的内容，“走脑，更要走心”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667" y="972311"/>
            <a:ext cx="631190" cy="593090"/>
          </a:xfrm>
          <a:custGeom>
            <a:avLst/>
            <a:gdLst/>
            <a:ahLst/>
            <a:cxnLst/>
            <a:rect l="l" t="t" r="r" b="b"/>
            <a:pathLst>
              <a:path w="631190" h="593090">
                <a:moveTo>
                  <a:pt x="0" y="592836"/>
                </a:moveTo>
                <a:lnTo>
                  <a:pt x="630936" y="592836"/>
                </a:lnTo>
                <a:lnTo>
                  <a:pt x="630936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61340" y="942848"/>
            <a:ext cx="32702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1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001511" y="1996439"/>
            <a:ext cx="2801112" cy="15758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996940" y="1991867"/>
            <a:ext cx="2810510" cy="1584960"/>
          </a:xfrm>
          <a:custGeom>
            <a:avLst/>
            <a:gdLst/>
            <a:ahLst/>
            <a:cxnLst/>
            <a:rect l="l" t="t" r="r" b="b"/>
            <a:pathLst>
              <a:path w="2810509" h="1584960">
                <a:moveTo>
                  <a:pt x="0" y="1584960"/>
                </a:moveTo>
                <a:lnTo>
                  <a:pt x="2810256" y="1584960"/>
                </a:lnTo>
                <a:lnTo>
                  <a:pt x="2810256" y="0"/>
                </a:lnTo>
                <a:lnTo>
                  <a:pt x="0" y="0"/>
                </a:lnTo>
                <a:lnTo>
                  <a:pt x="0" y="1584960"/>
                </a:lnTo>
                <a:close/>
              </a:path>
            </a:pathLst>
          </a:custGeom>
          <a:ln w="9144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080505" y="3885691"/>
            <a:ext cx="2463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404040"/>
                </a:solidFill>
                <a:latin typeface="微软雅黑"/>
                <a:cs typeface="微软雅黑"/>
              </a:rPr>
              <a:t>教育部领导和上海市领导曾三次听课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2222" y="0"/>
            <a:ext cx="3820795" cy="626745"/>
          </a:xfrm>
          <a:prstGeom prst="rect">
            <a:avLst/>
          </a:prstGeom>
          <a:solidFill>
            <a:srgbClr val="9D1F33"/>
          </a:solidFill>
        </p:spPr>
        <p:txBody>
          <a:bodyPr wrap="square" lIns="0" tIns="149860" rIns="0" bIns="0" rtlCol="0" vert="horz">
            <a:spAutoFit/>
          </a:bodyPr>
          <a:lstStyle/>
          <a:p>
            <a:pPr algn="ctr" marL="208915">
              <a:lnSpc>
                <a:spcPct val="100000"/>
              </a:lnSpc>
              <a:spcBef>
                <a:spcPts val="1180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三、实践过程、方法</a:t>
            </a:r>
            <a:r>
              <a:rPr dirty="0" sz="2000" spc="-15" b="1">
                <a:solidFill>
                  <a:srgbClr val="FFFFFF"/>
                </a:solidFill>
                <a:latin typeface="微软雅黑"/>
                <a:cs typeface="微软雅黑"/>
              </a:rPr>
              <a:t>及</a:t>
            </a: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成效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680460">
              <a:lnSpc>
                <a:spcPct val="100000"/>
              </a:lnSpc>
              <a:spcBef>
                <a:spcPts val="105"/>
              </a:spcBef>
            </a:pPr>
            <a:r>
              <a:rPr dirty="0" spc="5"/>
              <a:t>（二）课堂内仪式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43627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79">
                <a:moveTo>
                  <a:pt x="9144000" y="499871"/>
                </a:moveTo>
                <a:lnTo>
                  <a:pt x="9144000" y="0"/>
                </a:lnTo>
                <a:lnTo>
                  <a:pt x="0" y="0"/>
                </a:lnTo>
                <a:lnTo>
                  <a:pt x="0" y="499871"/>
                </a:lnTo>
                <a:lnTo>
                  <a:pt x="9144000" y="4998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97402" y="898991"/>
            <a:ext cx="4817372" cy="679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0372" y="952500"/>
            <a:ext cx="4627245" cy="568960"/>
          </a:xfrm>
          <a:custGeom>
            <a:avLst/>
            <a:gdLst/>
            <a:ahLst/>
            <a:cxnLst/>
            <a:rect l="l" t="t" r="r" b="b"/>
            <a:pathLst>
              <a:path w="4627245" h="568960">
                <a:moveTo>
                  <a:pt x="0" y="568451"/>
                </a:moveTo>
                <a:lnTo>
                  <a:pt x="4626864" y="568451"/>
                </a:lnTo>
                <a:lnTo>
                  <a:pt x="4626864" y="0"/>
                </a:lnTo>
                <a:lnTo>
                  <a:pt x="0" y="0"/>
                </a:lnTo>
                <a:lnTo>
                  <a:pt x="0" y="568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7478" y="1060145"/>
            <a:ext cx="4094479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“人体解剖学第一课”</a:t>
            </a:r>
            <a:r>
              <a:rPr dirty="0" sz="2000" spc="-10" b="1">
                <a:solidFill>
                  <a:srgbClr val="9D1F33"/>
                </a:solidFill>
                <a:latin typeface="微软雅黑"/>
                <a:cs typeface="微软雅黑"/>
              </a:rPr>
              <a:t>的</a:t>
            </a: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理念</a:t>
            </a:r>
            <a:r>
              <a:rPr dirty="0" sz="2000" spc="-10" b="1">
                <a:solidFill>
                  <a:srgbClr val="9D1F33"/>
                </a:solidFill>
                <a:latin typeface="微软雅黑"/>
                <a:cs typeface="微软雅黑"/>
              </a:rPr>
              <a:t>和</a:t>
            </a: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设计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952500"/>
            <a:ext cx="622300" cy="568960"/>
          </a:xfrm>
          <a:custGeom>
            <a:avLst/>
            <a:gdLst/>
            <a:ahLst/>
            <a:cxnLst/>
            <a:rect l="l" t="t" r="r" b="b"/>
            <a:pathLst>
              <a:path w="622300" h="568960">
                <a:moveTo>
                  <a:pt x="0" y="568451"/>
                </a:moveTo>
                <a:lnTo>
                  <a:pt x="621792" y="568451"/>
                </a:lnTo>
                <a:lnTo>
                  <a:pt x="621792" y="0"/>
                </a:lnTo>
                <a:lnTo>
                  <a:pt x="0" y="0"/>
                </a:lnTo>
                <a:lnTo>
                  <a:pt x="0" y="56845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10701" y="85194"/>
            <a:ext cx="2448364" cy="450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4779" y="1075944"/>
            <a:ext cx="370840" cy="320040"/>
          </a:xfrm>
          <a:custGeom>
            <a:avLst/>
            <a:gdLst/>
            <a:ahLst/>
            <a:cxnLst/>
            <a:rect l="l" t="t" r="r" b="b"/>
            <a:pathLst>
              <a:path w="370840" h="320040">
                <a:moveTo>
                  <a:pt x="38671" y="175767"/>
                </a:moveTo>
                <a:lnTo>
                  <a:pt x="34582" y="176275"/>
                </a:lnTo>
                <a:lnTo>
                  <a:pt x="29679" y="177164"/>
                </a:lnTo>
                <a:lnTo>
                  <a:pt x="25590" y="178688"/>
                </a:lnTo>
                <a:lnTo>
                  <a:pt x="20967" y="180339"/>
                </a:lnTo>
                <a:lnTo>
                  <a:pt x="15798" y="183133"/>
                </a:lnTo>
                <a:lnTo>
                  <a:pt x="10350" y="186181"/>
                </a:lnTo>
                <a:lnTo>
                  <a:pt x="5168" y="189991"/>
                </a:lnTo>
                <a:lnTo>
                  <a:pt x="0" y="194436"/>
                </a:lnTo>
                <a:lnTo>
                  <a:pt x="4089" y="194944"/>
                </a:lnTo>
                <a:lnTo>
                  <a:pt x="7899" y="196087"/>
                </a:lnTo>
                <a:lnTo>
                  <a:pt x="30225" y="213740"/>
                </a:lnTo>
                <a:lnTo>
                  <a:pt x="34036" y="218693"/>
                </a:lnTo>
                <a:lnTo>
                  <a:pt x="38125" y="224535"/>
                </a:lnTo>
                <a:lnTo>
                  <a:pt x="42481" y="231393"/>
                </a:lnTo>
                <a:lnTo>
                  <a:pt x="46558" y="238759"/>
                </a:lnTo>
                <a:lnTo>
                  <a:pt x="50647" y="247268"/>
                </a:lnTo>
                <a:lnTo>
                  <a:pt x="55549" y="256412"/>
                </a:lnTo>
                <a:lnTo>
                  <a:pt x="60172" y="266826"/>
                </a:lnTo>
                <a:lnTo>
                  <a:pt x="65354" y="277621"/>
                </a:lnTo>
                <a:lnTo>
                  <a:pt x="71615" y="291464"/>
                </a:lnTo>
                <a:lnTo>
                  <a:pt x="75971" y="300735"/>
                </a:lnTo>
                <a:lnTo>
                  <a:pt x="78968" y="308736"/>
                </a:lnTo>
                <a:lnTo>
                  <a:pt x="81140" y="315086"/>
                </a:lnTo>
                <a:lnTo>
                  <a:pt x="82778" y="320039"/>
                </a:lnTo>
                <a:lnTo>
                  <a:pt x="88493" y="315594"/>
                </a:lnTo>
                <a:lnTo>
                  <a:pt x="94767" y="311022"/>
                </a:lnTo>
                <a:lnTo>
                  <a:pt x="102108" y="306323"/>
                </a:lnTo>
                <a:lnTo>
                  <a:pt x="109194" y="301878"/>
                </a:lnTo>
                <a:lnTo>
                  <a:pt x="121450" y="294766"/>
                </a:lnTo>
                <a:lnTo>
                  <a:pt x="129616" y="276225"/>
                </a:lnTo>
                <a:lnTo>
                  <a:pt x="139141" y="257175"/>
                </a:lnTo>
                <a:lnTo>
                  <a:pt x="142944" y="250570"/>
                </a:lnTo>
                <a:lnTo>
                  <a:pt x="98844" y="250570"/>
                </a:lnTo>
                <a:lnTo>
                  <a:pt x="75425" y="206882"/>
                </a:lnTo>
                <a:lnTo>
                  <a:pt x="44386" y="176783"/>
                </a:lnTo>
                <a:lnTo>
                  <a:pt x="38671" y="175767"/>
                </a:lnTo>
                <a:close/>
              </a:path>
              <a:path w="370840" h="320040">
                <a:moveTo>
                  <a:pt x="362432" y="0"/>
                </a:moveTo>
                <a:lnTo>
                  <a:pt x="324307" y="21716"/>
                </a:lnTo>
                <a:lnTo>
                  <a:pt x="287274" y="46862"/>
                </a:lnTo>
                <a:lnTo>
                  <a:pt x="251612" y="75437"/>
                </a:lnTo>
                <a:lnTo>
                  <a:pt x="216484" y="106806"/>
                </a:lnTo>
                <a:lnTo>
                  <a:pt x="182981" y="140461"/>
                </a:lnTo>
                <a:lnTo>
                  <a:pt x="152755" y="175386"/>
                </a:lnTo>
                <a:lnTo>
                  <a:pt x="124447" y="212343"/>
                </a:lnTo>
                <a:lnTo>
                  <a:pt x="98844" y="250570"/>
                </a:lnTo>
                <a:lnTo>
                  <a:pt x="142944" y="250570"/>
                </a:lnTo>
                <a:lnTo>
                  <a:pt x="150037" y="238251"/>
                </a:lnTo>
                <a:lnTo>
                  <a:pt x="161747" y="219201"/>
                </a:lnTo>
                <a:lnTo>
                  <a:pt x="188709" y="180339"/>
                </a:lnTo>
                <a:lnTo>
                  <a:pt x="221386" y="141858"/>
                </a:lnTo>
                <a:lnTo>
                  <a:pt x="256235" y="104393"/>
                </a:lnTo>
                <a:lnTo>
                  <a:pt x="293001" y="70484"/>
                </a:lnTo>
                <a:lnTo>
                  <a:pt x="331114" y="39877"/>
                </a:lnTo>
                <a:lnTo>
                  <a:pt x="370332" y="12700"/>
                </a:lnTo>
                <a:lnTo>
                  <a:pt x="3624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203195" y="4732426"/>
            <a:ext cx="52832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1F1F1"/>
                </a:solidFill>
                <a:latin typeface="微软雅黑"/>
                <a:cs typeface="微软雅黑"/>
              </a:rPr>
              <a:t>以感性的方式诠释理性的内容，“走脑，更要走心”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667" y="972311"/>
            <a:ext cx="631190" cy="593090"/>
          </a:xfrm>
          <a:custGeom>
            <a:avLst/>
            <a:gdLst/>
            <a:ahLst/>
            <a:cxnLst/>
            <a:rect l="l" t="t" r="r" b="b"/>
            <a:pathLst>
              <a:path w="631190" h="593090">
                <a:moveTo>
                  <a:pt x="0" y="592836"/>
                </a:moveTo>
                <a:lnTo>
                  <a:pt x="630936" y="592836"/>
                </a:lnTo>
                <a:lnTo>
                  <a:pt x="630936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61340" y="942848"/>
            <a:ext cx="32702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1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21283" y="124459"/>
            <a:ext cx="308165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三、实践过程、方法及</a:t>
            </a:r>
            <a:r>
              <a:rPr dirty="0" sz="2000" spc="-10" b="1">
                <a:solidFill>
                  <a:srgbClr val="FFFFFF"/>
                </a:solidFill>
                <a:latin typeface="微软雅黑"/>
                <a:cs typeface="微软雅黑"/>
              </a:rPr>
              <a:t>成</a:t>
            </a: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效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680460">
              <a:lnSpc>
                <a:spcPct val="100000"/>
              </a:lnSpc>
              <a:spcBef>
                <a:spcPts val="105"/>
              </a:spcBef>
            </a:pPr>
            <a:r>
              <a:rPr dirty="0" spc="5"/>
              <a:t>（二）课堂内仪式</a:t>
            </a:r>
          </a:p>
        </p:txBody>
      </p:sp>
      <p:sp>
        <p:nvSpPr>
          <p:cNvPr id="20" name="object 20"/>
          <p:cNvSpPr/>
          <p:nvPr/>
        </p:nvSpPr>
        <p:spPr>
          <a:xfrm>
            <a:off x="879344" y="1783044"/>
            <a:ext cx="7523995" cy="2290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999744" y="1851660"/>
            <a:ext cx="7287895" cy="21488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imes New Roman"/>
              <a:cs typeface="Times New Roman"/>
            </a:endParaRPr>
          </a:p>
          <a:p>
            <a:pPr marL="440690" indent="-349885">
              <a:lnSpc>
                <a:spcPct val="100000"/>
              </a:lnSpc>
              <a:buAutoNum type="arabicPeriod"/>
              <a:tabLst>
                <a:tab pos="440690" algn="l"/>
                <a:tab pos="441325" algn="l"/>
              </a:tabLst>
            </a:pPr>
            <a:r>
              <a:rPr dirty="0" sz="1600" spc="-5">
                <a:latin typeface="微软雅黑"/>
                <a:cs typeface="微软雅黑"/>
              </a:rPr>
              <a:t>以感性的方式切入，体验理性的</a:t>
            </a:r>
            <a:r>
              <a:rPr dirty="0" sz="1600" spc="5">
                <a:latin typeface="微软雅黑"/>
                <a:cs typeface="微软雅黑"/>
              </a:rPr>
              <a:t>内</a:t>
            </a:r>
            <a:r>
              <a:rPr dirty="0" sz="1600" spc="-5">
                <a:latin typeface="微软雅黑"/>
                <a:cs typeface="微软雅黑"/>
              </a:rPr>
              <a:t>容</a:t>
            </a:r>
            <a:endParaRPr sz="1600">
              <a:latin typeface="微软雅黑"/>
              <a:cs typeface="微软雅黑"/>
            </a:endParaRPr>
          </a:p>
          <a:p>
            <a:pPr marL="440690" indent="-34988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40690" algn="l"/>
                <a:tab pos="441325" algn="l"/>
              </a:tabLst>
            </a:pPr>
            <a:r>
              <a:rPr dirty="0" sz="1600" spc="-10">
                <a:latin typeface="微软雅黑"/>
                <a:cs typeface="微软雅黑"/>
              </a:rPr>
              <a:t>故事选择（四种类型）</a:t>
            </a:r>
            <a:endParaRPr sz="1600">
              <a:latin typeface="微软雅黑"/>
              <a:cs typeface="微软雅黑"/>
            </a:endParaRPr>
          </a:p>
          <a:p>
            <a:pPr marL="440690" indent="-34988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440690" algn="l"/>
                <a:tab pos="441325" algn="l"/>
              </a:tabLst>
            </a:pPr>
            <a:r>
              <a:rPr dirty="0" sz="1600" spc="-5">
                <a:latin typeface="微软雅黑"/>
                <a:cs typeface="微软雅黑"/>
              </a:rPr>
              <a:t>情感点及其渲染方式（各片解析</a:t>
            </a:r>
            <a:r>
              <a:rPr dirty="0" sz="1600" spc="5">
                <a:latin typeface="微软雅黑"/>
                <a:cs typeface="微软雅黑"/>
              </a:rPr>
              <a:t>教</a:t>
            </a:r>
            <a:r>
              <a:rPr dirty="0" sz="1600" spc="-5">
                <a:latin typeface="微软雅黑"/>
                <a:cs typeface="微软雅黑"/>
              </a:rPr>
              <a:t>学文</a:t>
            </a:r>
            <a:r>
              <a:rPr dirty="0" sz="1600" spc="5">
                <a:latin typeface="微软雅黑"/>
                <a:cs typeface="微软雅黑"/>
              </a:rPr>
              <a:t>件</a:t>
            </a:r>
            <a:r>
              <a:rPr dirty="0" sz="1600" spc="-5">
                <a:latin typeface="微软雅黑"/>
                <a:cs typeface="微软雅黑"/>
              </a:rPr>
              <a:t>）</a:t>
            </a:r>
            <a:endParaRPr sz="1600">
              <a:latin typeface="微软雅黑"/>
              <a:cs typeface="微软雅黑"/>
            </a:endParaRPr>
          </a:p>
          <a:p>
            <a:pPr marL="434975" indent="-34353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434340" algn="l"/>
                <a:tab pos="434975" algn="l"/>
              </a:tabLst>
            </a:pPr>
            <a:r>
              <a:rPr dirty="0" sz="1600" spc="-5">
                <a:latin typeface="微软雅黑"/>
                <a:cs typeface="微软雅黑"/>
              </a:rPr>
              <a:t>上课的时间点设计（教研室教学文</a:t>
            </a:r>
            <a:r>
              <a:rPr dirty="0" sz="1600" spc="5">
                <a:latin typeface="微软雅黑"/>
                <a:cs typeface="微软雅黑"/>
              </a:rPr>
              <a:t>件</a:t>
            </a:r>
            <a:r>
              <a:rPr dirty="0" sz="1600" spc="-5">
                <a:latin typeface="微软雅黑"/>
                <a:cs typeface="微软雅黑"/>
              </a:rPr>
              <a:t>）</a:t>
            </a:r>
            <a:endParaRPr sz="1600">
              <a:latin typeface="微软雅黑"/>
              <a:cs typeface="微软雅黑"/>
            </a:endParaRPr>
          </a:p>
          <a:p>
            <a:pPr marL="434975" indent="-343535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434340" algn="l"/>
                <a:tab pos="434975" algn="l"/>
              </a:tabLst>
            </a:pPr>
            <a:r>
              <a:rPr dirty="0" sz="1600" spc="-10">
                <a:latin typeface="微软雅黑"/>
                <a:cs typeface="微软雅黑"/>
              </a:rPr>
              <a:t>情感产生及其心理学原理与效应研</a:t>
            </a:r>
            <a:r>
              <a:rPr dirty="0" sz="1600">
                <a:latin typeface="微软雅黑"/>
                <a:cs typeface="微软雅黑"/>
              </a:rPr>
              <a:t>究</a:t>
            </a:r>
            <a:r>
              <a:rPr dirty="0" sz="1600" spc="-10">
                <a:latin typeface="微软雅黑"/>
                <a:cs typeface="微软雅黑"/>
              </a:rPr>
              <a:t>分析</a:t>
            </a:r>
            <a:endParaRPr sz="16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1999"/>
            <a:ext cx="9144000" cy="571500"/>
          </a:xfrm>
          <a:custGeom>
            <a:avLst/>
            <a:gdLst/>
            <a:ahLst/>
            <a:cxnLst/>
            <a:rect l="l" t="t" r="r" b="b"/>
            <a:pathLst>
              <a:path w="9144000" h="571500">
                <a:moveTo>
                  <a:pt x="9144000" y="571499"/>
                </a:moveTo>
                <a:lnTo>
                  <a:pt x="9144000" y="0"/>
                </a:lnTo>
                <a:lnTo>
                  <a:pt x="0" y="0"/>
                </a:lnTo>
                <a:lnTo>
                  <a:pt x="0" y="571499"/>
                </a:lnTo>
                <a:lnTo>
                  <a:pt x="9144000" y="571499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1500" y="1999488"/>
            <a:ext cx="2322576" cy="1572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6927" y="1994916"/>
            <a:ext cx="2331720" cy="1582420"/>
          </a:xfrm>
          <a:custGeom>
            <a:avLst/>
            <a:gdLst/>
            <a:ahLst/>
            <a:cxnLst/>
            <a:rect l="l" t="t" r="r" b="b"/>
            <a:pathLst>
              <a:path w="2331720" h="1582420">
                <a:moveTo>
                  <a:pt x="0" y="1581912"/>
                </a:moveTo>
                <a:lnTo>
                  <a:pt x="2331720" y="1581912"/>
                </a:lnTo>
                <a:lnTo>
                  <a:pt x="2331720" y="0"/>
                </a:lnTo>
                <a:lnTo>
                  <a:pt x="0" y="0"/>
                </a:lnTo>
                <a:lnTo>
                  <a:pt x="0" y="1581912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86500" y="1987295"/>
            <a:ext cx="2357628" cy="1584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81928" y="1982723"/>
            <a:ext cx="2367280" cy="1594485"/>
          </a:xfrm>
          <a:custGeom>
            <a:avLst/>
            <a:gdLst/>
            <a:ahLst/>
            <a:cxnLst/>
            <a:rect l="l" t="t" r="r" b="b"/>
            <a:pathLst>
              <a:path w="2367279" h="1594485">
                <a:moveTo>
                  <a:pt x="0" y="1594104"/>
                </a:moveTo>
                <a:lnTo>
                  <a:pt x="2366772" y="1594104"/>
                </a:lnTo>
                <a:lnTo>
                  <a:pt x="2366772" y="0"/>
                </a:lnTo>
                <a:lnTo>
                  <a:pt x="0" y="0"/>
                </a:lnTo>
                <a:lnTo>
                  <a:pt x="0" y="1594104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91291" y="898991"/>
            <a:ext cx="5361473" cy="679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90372" y="972311"/>
            <a:ext cx="5168265" cy="5930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00965" rIns="0" bIns="0" rtlCol="0" vert="horz">
            <a:spAutoFit/>
          </a:bodyPr>
          <a:lstStyle/>
          <a:p>
            <a:pPr marL="422909">
              <a:lnSpc>
                <a:spcPct val="100000"/>
              </a:lnSpc>
              <a:spcBef>
                <a:spcPts val="795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实验课前和课后向大体</a:t>
            </a:r>
            <a:r>
              <a:rPr dirty="0" sz="2000" spc="-10" b="1">
                <a:solidFill>
                  <a:srgbClr val="9D1F33"/>
                </a:solidFill>
                <a:latin typeface="微软雅黑"/>
                <a:cs typeface="微软雅黑"/>
              </a:rPr>
              <a:t>老</a:t>
            </a: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师默</a:t>
            </a:r>
            <a:r>
              <a:rPr dirty="0" sz="2000" spc="-10" b="1">
                <a:solidFill>
                  <a:srgbClr val="9D1F33"/>
                </a:solidFill>
                <a:latin typeface="微软雅黑"/>
                <a:cs typeface="微软雅黑"/>
              </a:rPr>
              <a:t>哀</a:t>
            </a: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、鞠躬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10701" y="85194"/>
            <a:ext cx="2448364" cy="4506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461261" y="4635195"/>
            <a:ext cx="3455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1F1F1"/>
                </a:solidFill>
                <a:latin typeface="微软雅黑"/>
                <a:cs typeface="微软雅黑"/>
              </a:rPr>
              <a:t>由教师引领，变成学生的自觉</a:t>
            </a:r>
            <a:r>
              <a:rPr dirty="0" sz="1800" spc="5" b="1">
                <a:solidFill>
                  <a:srgbClr val="F1F1F1"/>
                </a:solidFill>
                <a:latin typeface="微软雅黑"/>
                <a:cs typeface="微软雅黑"/>
              </a:rPr>
              <a:t>行</a:t>
            </a:r>
            <a:r>
              <a:rPr dirty="0" sz="1800" b="1">
                <a:solidFill>
                  <a:srgbClr val="F1F1F1"/>
                </a:solidFill>
                <a:latin typeface="微软雅黑"/>
                <a:cs typeface="微软雅黑"/>
              </a:rPr>
              <a:t>为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46445" y="4635195"/>
            <a:ext cx="14344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1F1F1"/>
                </a:solidFill>
                <a:latin typeface="微软雅黑"/>
                <a:cs typeface="微软雅黑"/>
              </a:rPr>
              <a:t>他律</a:t>
            </a:r>
            <a:r>
              <a:rPr dirty="0" sz="1800" spc="-5" b="1">
                <a:solidFill>
                  <a:srgbClr val="F1F1F1"/>
                </a:solidFill>
                <a:latin typeface="微软雅黑"/>
                <a:cs typeface="微软雅黑"/>
              </a:rPr>
              <a:t>——</a:t>
            </a:r>
            <a:r>
              <a:rPr dirty="0" sz="1800" b="1">
                <a:solidFill>
                  <a:srgbClr val="F1F1F1"/>
                </a:solidFill>
                <a:latin typeface="微软雅黑"/>
                <a:cs typeface="微软雅黑"/>
              </a:rPr>
              <a:t>自律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667" y="972311"/>
            <a:ext cx="631190" cy="593090"/>
          </a:xfrm>
          <a:custGeom>
            <a:avLst/>
            <a:gdLst/>
            <a:ahLst/>
            <a:cxnLst/>
            <a:rect l="l" t="t" r="r" b="b"/>
            <a:pathLst>
              <a:path w="631190" h="593090">
                <a:moveTo>
                  <a:pt x="0" y="592836"/>
                </a:moveTo>
                <a:lnTo>
                  <a:pt x="630936" y="592836"/>
                </a:lnTo>
                <a:lnTo>
                  <a:pt x="630936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667" y="942848"/>
            <a:ext cx="63119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2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85744" y="2007107"/>
            <a:ext cx="2616707" cy="15651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81171" y="2002535"/>
            <a:ext cx="2626360" cy="1574800"/>
          </a:xfrm>
          <a:custGeom>
            <a:avLst/>
            <a:gdLst/>
            <a:ahLst/>
            <a:cxnLst/>
            <a:rect l="l" t="t" r="r" b="b"/>
            <a:pathLst>
              <a:path w="2626360" h="1574800">
                <a:moveTo>
                  <a:pt x="0" y="1574292"/>
                </a:moveTo>
                <a:lnTo>
                  <a:pt x="2625852" y="1574292"/>
                </a:lnTo>
                <a:lnTo>
                  <a:pt x="2625852" y="0"/>
                </a:lnTo>
                <a:lnTo>
                  <a:pt x="0" y="0"/>
                </a:lnTo>
                <a:lnTo>
                  <a:pt x="0" y="1574292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90168" y="124459"/>
            <a:ext cx="307848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三、实践过程、方法</a:t>
            </a:r>
            <a:r>
              <a:rPr dirty="0" sz="2000" spc="-15" b="1">
                <a:solidFill>
                  <a:srgbClr val="FFFFFF"/>
                </a:solidFill>
                <a:latin typeface="微软雅黑"/>
                <a:cs typeface="微软雅黑"/>
              </a:rPr>
              <a:t>及</a:t>
            </a: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成效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680460">
              <a:lnSpc>
                <a:spcPct val="100000"/>
              </a:lnSpc>
              <a:spcBef>
                <a:spcPts val="105"/>
              </a:spcBef>
            </a:pPr>
            <a:r>
              <a:rPr dirty="0" spc="5"/>
              <a:t>（二）课堂内仪式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1999"/>
            <a:ext cx="9144000" cy="571500"/>
          </a:xfrm>
          <a:custGeom>
            <a:avLst/>
            <a:gdLst/>
            <a:ahLst/>
            <a:cxnLst/>
            <a:rect l="l" t="t" r="r" b="b"/>
            <a:pathLst>
              <a:path w="9144000" h="571500">
                <a:moveTo>
                  <a:pt x="9144000" y="571499"/>
                </a:moveTo>
                <a:lnTo>
                  <a:pt x="9144000" y="0"/>
                </a:lnTo>
                <a:lnTo>
                  <a:pt x="0" y="0"/>
                </a:lnTo>
                <a:lnTo>
                  <a:pt x="0" y="571499"/>
                </a:lnTo>
                <a:lnTo>
                  <a:pt x="9144000" y="571499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7962" y="898991"/>
            <a:ext cx="5541323" cy="679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8576" y="952500"/>
            <a:ext cx="5344795" cy="56896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21285" rIns="0" bIns="0" rtlCol="0" vert="horz">
            <a:spAutoFit/>
          </a:bodyPr>
          <a:lstStyle/>
          <a:p>
            <a:pPr marL="256540">
              <a:lnSpc>
                <a:spcPct val="100000"/>
              </a:lnSpc>
              <a:spcBef>
                <a:spcPts val="955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参加遗体捐献追思会（</a:t>
            </a:r>
            <a:r>
              <a:rPr dirty="0" sz="2000" spc="-10" b="1">
                <a:solidFill>
                  <a:srgbClr val="9D1F33"/>
                </a:solidFill>
                <a:latin typeface="微软雅黑"/>
                <a:cs typeface="微软雅黑"/>
              </a:rPr>
              <a:t>迎</a:t>
            </a: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接大</a:t>
            </a:r>
            <a:r>
              <a:rPr dirty="0" sz="2000" spc="-10" b="1">
                <a:solidFill>
                  <a:srgbClr val="9D1F33"/>
                </a:solidFill>
                <a:latin typeface="微软雅黑"/>
                <a:cs typeface="微软雅黑"/>
              </a:rPr>
              <a:t>体</a:t>
            </a: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老师</a:t>
            </a:r>
            <a:r>
              <a:rPr dirty="0" sz="2000" spc="-10" b="1">
                <a:solidFill>
                  <a:srgbClr val="9D1F33"/>
                </a:solidFill>
                <a:latin typeface="微软雅黑"/>
                <a:cs typeface="微软雅黑"/>
              </a:rPr>
              <a:t>仪</a:t>
            </a: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式）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8263" y="1999488"/>
            <a:ext cx="2438400" cy="1501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3691" y="1994916"/>
            <a:ext cx="2447925" cy="1510665"/>
          </a:xfrm>
          <a:custGeom>
            <a:avLst/>
            <a:gdLst/>
            <a:ahLst/>
            <a:cxnLst/>
            <a:rect l="l" t="t" r="r" b="b"/>
            <a:pathLst>
              <a:path w="2447925" h="1510664">
                <a:moveTo>
                  <a:pt x="0" y="1510284"/>
                </a:moveTo>
                <a:lnTo>
                  <a:pt x="2447544" y="1510284"/>
                </a:lnTo>
                <a:lnTo>
                  <a:pt x="2447544" y="0"/>
                </a:lnTo>
                <a:lnTo>
                  <a:pt x="0" y="0"/>
                </a:lnTo>
                <a:lnTo>
                  <a:pt x="0" y="1510284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57371" y="1999488"/>
            <a:ext cx="2286000" cy="1522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52800" y="1994916"/>
            <a:ext cx="2295525" cy="1531620"/>
          </a:xfrm>
          <a:custGeom>
            <a:avLst/>
            <a:gdLst/>
            <a:ahLst/>
            <a:cxnLst/>
            <a:rect l="l" t="t" r="r" b="b"/>
            <a:pathLst>
              <a:path w="2295525" h="1531620">
                <a:moveTo>
                  <a:pt x="0" y="1531620"/>
                </a:moveTo>
                <a:lnTo>
                  <a:pt x="2295144" y="1531620"/>
                </a:lnTo>
                <a:lnTo>
                  <a:pt x="2295144" y="0"/>
                </a:lnTo>
                <a:lnTo>
                  <a:pt x="0" y="0"/>
                </a:lnTo>
                <a:lnTo>
                  <a:pt x="0" y="153162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01511" y="2001011"/>
            <a:ext cx="2243328" cy="1490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996940" y="1996439"/>
            <a:ext cx="2252980" cy="1499870"/>
          </a:xfrm>
          <a:custGeom>
            <a:avLst/>
            <a:gdLst/>
            <a:ahLst/>
            <a:cxnLst/>
            <a:rect l="l" t="t" r="r" b="b"/>
            <a:pathLst>
              <a:path w="2252979" h="1499870">
                <a:moveTo>
                  <a:pt x="0" y="1499616"/>
                </a:moveTo>
                <a:lnTo>
                  <a:pt x="2252471" y="1499616"/>
                </a:lnTo>
                <a:lnTo>
                  <a:pt x="2252471" y="0"/>
                </a:lnTo>
                <a:lnTo>
                  <a:pt x="0" y="0"/>
                </a:lnTo>
                <a:lnTo>
                  <a:pt x="0" y="1499616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10701" y="85194"/>
            <a:ext cx="2448364" cy="4506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509131" y="3814368"/>
            <a:ext cx="1244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404040"/>
                </a:solidFill>
                <a:latin typeface="微软雅黑"/>
                <a:cs typeface="微软雅黑"/>
              </a:rPr>
              <a:t>学生代表感恩致辞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08501" y="3814368"/>
            <a:ext cx="939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404040"/>
                </a:solidFill>
                <a:latin typeface="微软雅黑"/>
                <a:cs typeface="微软雅黑"/>
              </a:rPr>
              <a:t>瞻仰大体老师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6142" y="3814368"/>
            <a:ext cx="15494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404040"/>
                </a:solidFill>
                <a:latin typeface="微软雅黑"/>
                <a:cs typeface="微软雅黑"/>
              </a:rPr>
              <a:t>师生一起参加庄重仪式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667" y="928116"/>
            <a:ext cx="631190" cy="593090"/>
          </a:xfrm>
          <a:custGeom>
            <a:avLst/>
            <a:gdLst/>
            <a:ahLst/>
            <a:cxnLst/>
            <a:rect l="l" t="t" r="r" b="b"/>
            <a:pathLst>
              <a:path w="631190" h="593090">
                <a:moveTo>
                  <a:pt x="0" y="592836"/>
                </a:moveTo>
                <a:lnTo>
                  <a:pt x="630936" y="592836"/>
                </a:lnTo>
                <a:lnTo>
                  <a:pt x="630936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61340" y="898347"/>
            <a:ext cx="32766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3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774695" y="4659274"/>
            <a:ext cx="39116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微软雅黑"/>
                <a:cs typeface="微软雅黑"/>
              </a:rPr>
              <a:t>亲身感受大爱和大义，感悟生命的真谛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21283" y="124459"/>
            <a:ext cx="308165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三、实践过程、方法及</a:t>
            </a:r>
            <a:r>
              <a:rPr dirty="0" sz="2000" spc="-10" b="1">
                <a:solidFill>
                  <a:srgbClr val="FFFFFF"/>
                </a:solidFill>
                <a:latin typeface="微软雅黑"/>
                <a:cs typeface="微软雅黑"/>
              </a:rPr>
              <a:t>成</a:t>
            </a: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效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680460">
              <a:lnSpc>
                <a:spcPct val="100000"/>
              </a:lnSpc>
              <a:spcBef>
                <a:spcPts val="105"/>
              </a:spcBef>
            </a:pPr>
            <a:r>
              <a:rPr dirty="0" spc="5"/>
              <a:t>（二）课堂内仪式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15611"/>
            <a:ext cx="9144000" cy="628015"/>
          </a:xfrm>
          <a:custGeom>
            <a:avLst/>
            <a:gdLst/>
            <a:ahLst/>
            <a:cxnLst/>
            <a:rect l="l" t="t" r="r" b="b"/>
            <a:pathLst>
              <a:path w="9144000" h="628014">
                <a:moveTo>
                  <a:pt x="9144000" y="627887"/>
                </a:moveTo>
                <a:lnTo>
                  <a:pt x="9144000" y="0"/>
                </a:lnTo>
                <a:lnTo>
                  <a:pt x="0" y="0"/>
                </a:lnTo>
                <a:lnTo>
                  <a:pt x="0" y="627887"/>
                </a:lnTo>
                <a:lnTo>
                  <a:pt x="9144000" y="627887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97402" y="898991"/>
            <a:ext cx="4817372" cy="679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90372" y="952500"/>
            <a:ext cx="4627245" cy="56896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21285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955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课程结束时的大体老师</a:t>
            </a:r>
            <a:r>
              <a:rPr dirty="0" sz="2000" spc="-10" b="1">
                <a:solidFill>
                  <a:srgbClr val="9D1F33"/>
                </a:solidFill>
                <a:latin typeface="微软雅黑"/>
                <a:cs typeface="微软雅黑"/>
              </a:rPr>
              <a:t>告</a:t>
            </a: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别仪式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9995" y="1999488"/>
            <a:ext cx="2484120" cy="1583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25423" y="1994916"/>
            <a:ext cx="2493645" cy="1592580"/>
          </a:xfrm>
          <a:custGeom>
            <a:avLst/>
            <a:gdLst/>
            <a:ahLst/>
            <a:cxnLst/>
            <a:rect l="l" t="t" r="r" b="b"/>
            <a:pathLst>
              <a:path w="2493645" h="1592579">
                <a:moveTo>
                  <a:pt x="0" y="1592580"/>
                </a:moveTo>
                <a:lnTo>
                  <a:pt x="2493264" y="1592580"/>
                </a:lnTo>
                <a:lnTo>
                  <a:pt x="2493264" y="0"/>
                </a:lnTo>
                <a:lnTo>
                  <a:pt x="0" y="0"/>
                </a:lnTo>
                <a:lnTo>
                  <a:pt x="0" y="159258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73011" y="1357883"/>
            <a:ext cx="1740407" cy="2229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568440" y="1353311"/>
            <a:ext cx="1750060" cy="2239010"/>
          </a:xfrm>
          <a:custGeom>
            <a:avLst/>
            <a:gdLst/>
            <a:ahLst/>
            <a:cxnLst/>
            <a:rect l="l" t="t" r="r" b="b"/>
            <a:pathLst>
              <a:path w="1750059" h="2239010">
                <a:moveTo>
                  <a:pt x="0" y="2238756"/>
                </a:moveTo>
                <a:lnTo>
                  <a:pt x="1749552" y="2238756"/>
                </a:lnTo>
                <a:lnTo>
                  <a:pt x="1749552" y="0"/>
                </a:lnTo>
                <a:lnTo>
                  <a:pt x="0" y="0"/>
                </a:lnTo>
                <a:lnTo>
                  <a:pt x="0" y="2238756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865878" y="3885691"/>
            <a:ext cx="28136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404040"/>
                </a:solidFill>
                <a:latin typeface="微软雅黑"/>
                <a:cs typeface="微软雅黑"/>
              </a:rPr>
              <a:t>学生敬献给大体老师的鲜花和</a:t>
            </a:r>
            <a:r>
              <a:rPr dirty="0" sz="1200" spc="-90">
                <a:solidFill>
                  <a:srgbClr val="404040"/>
                </a:solidFill>
                <a:latin typeface="微软雅黑"/>
                <a:cs typeface="微软雅黑"/>
              </a:rPr>
              <a:t> </a:t>
            </a:r>
            <a:r>
              <a:rPr dirty="0" sz="1200">
                <a:solidFill>
                  <a:srgbClr val="404040"/>
                </a:solidFill>
                <a:latin typeface="微软雅黑"/>
                <a:cs typeface="微软雅黑"/>
              </a:rPr>
              <a:t>“感恩卡”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0619" y="3885691"/>
            <a:ext cx="2159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404040"/>
                </a:solidFill>
                <a:latin typeface="微软雅黑"/>
                <a:cs typeface="微软雅黑"/>
              </a:rPr>
              <a:t>课程结束时的大体老师告别仪式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10701" y="85194"/>
            <a:ext cx="2448364" cy="4506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667" y="928116"/>
            <a:ext cx="631190" cy="593090"/>
          </a:xfrm>
          <a:custGeom>
            <a:avLst/>
            <a:gdLst/>
            <a:ahLst/>
            <a:cxnLst/>
            <a:rect l="l" t="t" r="r" b="b"/>
            <a:pathLst>
              <a:path w="631190" h="593090">
                <a:moveTo>
                  <a:pt x="0" y="592836"/>
                </a:moveTo>
                <a:lnTo>
                  <a:pt x="630936" y="592836"/>
                </a:lnTo>
                <a:lnTo>
                  <a:pt x="630936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667" y="898347"/>
            <a:ext cx="63119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4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774695" y="4659274"/>
            <a:ext cx="39116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微软雅黑"/>
                <a:cs typeface="微软雅黑"/>
              </a:rPr>
              <a:t>亲身感受大爱和大义，感悟生命的真谛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91484" y="1929383"/>
            <a:ext cx="2723388" cy="16352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486911" y="1924811"/>
            <a:ext cx="2733040" cy="1644650"/>
          </a:xfrm>
          <a:custGeom>
            <a:avLst/>
            <a:gdLst/>
            <a:ahLst/>
            <a:cxnLst/>
            <a:rect l="l" t="t" r="r" b="b"/>
            <a:pathLst>
              <a:path w="2733040" h="1644650">
                <a:moveTo>
                  <a:pt x="0" y="1644396"/>
                </a:moveTo>
                <a:lnTo>
                  <a:pt x="2732532" y="1644396"/>
                </a:lnTo>
                <a:lnTo>
                  <a:pt x="2732532" y="0"/>
                </a:lnTo>
                <a:lnTo>
                  <a:pt x="0" y="0"/>
                </a:lnTo>
                <a:lnTo>
                  <a:pt x="0" y="1644396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21283" y="124459"/>
            <a:ext cx="308165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三、实践过程、方法及</a:t>
            </a:r>
            <a:r>
              <a:rPr dirty="0" sz="2000" spc="-10" b="1">
                <a:solidFill>
                  <a:srgbClr val="FFFFFF"/>
                </a:solidFill>
                <a:latin typeface="微软雅黑"/>
                <a:cs typeface="微软雅黑"/>
              </a:rPr>
              <a:t>成</a:t>
            </a: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效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680460">
              <a:lnSpc>
                <a:spcPct val="100000"/>
              </a:lnSpc>
              <a:spcBef>
                <a:spcPts val="105"/>
              </a:spcBef>
            </a:pPr>
            <a:r>
              <a:rPr dirty="0" spc="5"/>
              <a:t>（二）课堂内仪式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44567"/>
            <a:ext cx="9144000" cy="599440"/>
          </a:xfrm>
          <a:custGeom>
            <a:avLst/>
            <a:gdLst/>
            <a:ahLst/>
            <a:cxnLst/>
            <a:rect l="l" t="t" r="r" b="b"/>
            <a:pathLst>
              <a:path w="9144000" h="599439">
                <a:moveTo>
                  <a:pt x="9143999" y="0"/>
                </a:moveTo>
                <a:lnTo>
                  <a:pt x="0" y="0"/>
                </a:lnTo>
                <a:lnTo>
                  <a:pt x="0" y="598931"/>
                </a:lnTo>
                <a:lnTo>
                  <a:pt x="9143999" y="598931"/>
                </a:lnTo>
                <a:lnTo>
                  <a:pt x="9143999" y="0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59100" y="4686096"/>
            <a:ext cx="3225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微软雅黑"/>
                <a:cs typeface="微软雅黑"/>
              </a:rPr>
              <a:t>敬重逝者，慰藉家属，教育学生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7457" y="1447517"/>
            <a:ext cx="498657" cy="495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19427" y="1499616"/>
            <a:ext cx="399415" cy="396240"/>
          </a:xfrm>
          <a:custGeom>
            <a:avLst/>
            <a:gdLst/>
            <a:ahLst/>
            <a:cxnLst/>
            <a:rect l="l" t="t" r="r" b="b"/>
            <a:pathLst>
              <a:path w="399414" h="396239">
                <a:moveTo>
                  <a:pt x="0" y="396240"/>
                </a:moveTo>
                <a:lnTo>
                  <a:pt x="399288" y="396240"/>
                </a:lnTo>
                <a:lnTo>
                  <a:pt x="399288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75816" y="1604772"/>
            <a:ext cx="260603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49324" y="1862289"/>
            <a:ext cx="534924" cy="5303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19427" y="1932432"/>
            <a:ext cx="399415" cy="394970"/>
          </a:xfrm>
          <a:custGeom>
            <a:avLst/>
            <a:gdLst/>
            <a:ahLst/>
            <a:cxnLst/>
            <a:rect l="l" t="t" r="r" b="b"/>
            <a:pathLst>
              <a:path w="399414" h="394969">
                <a:moveTo>
                  <a:pt x="0" y="394715"/>
                </a:moveTo>
                <a:lnTo>
                  <a:pt x="399288" y="394715"/>
                </a:lnTo>
                <a:lnTo>
                  <a:pt x="399288" y="0"/>
                </a:lnTo>
                <a:lnTo>
                  <a:pt x="0" y="0"/>
                </a:lnTo>
                <a:lnTo>
                  <a:pt x="0" y="394715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75816" y="2122932"/>
            <a:ext cx="260603" cy="210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50847" y="2293620"/>
            <a:ext cx="498347" cy="534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19427" y="2363723"/>
            <a:ext cx="365760" cy="399415"/>
          </a:xfrm>
          <a:custGeom>
            <a:avLst/>
            <a:gdLst/>
            <a:ahLst/>
            <a:cxnLst/>
            <a:rect l="l" t="t" r="r" b="b"/>
            <a:pathLst>
              <a:path w="365760" h="399414">
                <a:moveTo>
                  <a:pt x="0" y="399288"/>
                </a:moveTo>
                <a:lnTo>
                  <a:pt x="365759" y="399288"/>
                </a:lnTo>
                <a:lnTo>
                  <a:pt x="365759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571244" y="2470404"/>
            <a:ext cx="239268" cy="2133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50847" y="2734055"/>
            <a:ext cx="498347" cy="534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19427" y="2804160"/>
            <a:ext cx="365760" cy="399415"/>
          </a:xfrm>
          <a:custGeom>
            <a:avLst/>
            <a:gdLst/>
            <a:ahLst/>
            <a:cxnLst/>
            <a:rect l="l" t="t" r="r" b="b"/>
            <a:pathLst>
              <a:path w="365760" h="399414">
                <a:moveTo>
                  <a:pt x="0" y="399288"/>
                </a:moveTo>
                <a:lnTo>
                  <a:pt x="365759" y="399288"/>
                </a:lnTo>
                <a:lnTo>
                  <a:pt x="365759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71244" y="2930651"/>
            <a:ext cx="239268" cy="2392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087626" y="1568322"/>
            <a:ext cx="3763010" cy="200596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58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遗体捐献登记者</a:t>
            </a:r>
            <a:r>
              <a:rPr dirty="0" sz="1400">
                <a:solidFill>
                  <a:srgbClr val="9D1F33"/>
                </a:solidFill>
                <a:latin typeface="微软雅黑"/>
                <a:cs typeface="微软雅黑"/>
              </a:rPr>
              <a:t>家访和</a:t>
            </a:r>
            <a:r>
              <a:rPr dirty="0" sz="1400" spc="-10">
                <a:solidFill>
                  <a:srgbClr val="9D1F33"/>
                </a:solidFill>
                <a:latin typeface="微软雅黑"/>
                <a:cs typeface="微软雅黑"/>
              </a:rPr>
              <a:t>探</a:t>
            </a:r>
            <a:r>
              <a:rPr dirty="0" sz="1400">
                <a:solidFill>
                  <a:srgbClr val="9D1F33"/>
                </a:solidFill>
                <a:latin typeface="微软雅黑"/>
                <a:cs typeface="微软雅黑"/>
              </a:rPr>
              <a:t>望</a:t>
            </a:r>
            <a:endParaRPr sz="1400">
              <a:latin typeface="微软雅黑"/>
              <a:cs typeface="微软雅黑"/>
            </a:endParaRPr>
          </a:p>
          <a:p>
            <a:pPr marL="55880">
              <a:lnSpc>
                <a:spcPct val="100000"/>
              </a:lnSpc>
              <a:spcBef>
                <a:spcPts val="1385"/>
              </a:spcBef>
            </a:pP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邀请遗体捐献登记者来</a:t>
            </a:r>
            <a:r>
              <a:rPr dirty="0" sz="1400" spc="-15">
                <a:solidFill>
                  <a:srgbClr val="404040"/>
                </a:solidFill>
                <a:latin typeface="微软雅黑"/>
                <a:cs typeface="微软雅黑"/>
              </a:rPr>
              <a:t>学</a:t>
            </a: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校与</a:t>
            </a:r>
            <a:r>
              <a:rPr dirty="0" sz="1400" spc="-15">
                <a:solidFill>
                  <a:srgbClr val="404040"/>
                </a:solidFill>
                <a:latin typeface="微软雅黑"/>
                <a:cs typeface="微软雅黑"/>
              </a:rPr>
              <a:t>同</a:t>
            </a:r>
            <a:r>
              <a:rPr dirty="0" sz="1400" spc="5">
                <a:solidFill>
                  <a:srgbClr val="404040"/>
                </a:solidFill>
                <a:latin typeface="微软雅黑"/>
                <a:cs typeface="微软雅黑"/>
              </a:rPr>
              <a:t>学</a:t>
            </a:r>
            <a:r>
              <a:rPr dirty="0" sz="1400">
                <a:solidFill>
                  <a:srgbClr val="9D1F33"/>
                </a:solidFill>
                <a:latin typeface="微软雅黑"/>
                <a:cs typeface="微软雅黑"/>
              </a:rPr>
              <a:t>座谈</a:t>
            </a:r>
            <a:endParaRPr sz="1400">
              <a:latin typeface="微软雅黑"/>
              <a:cs typeface="微软雅黑"/>
            </a:endParaRPr>
          </a:p>
          <a:p>
            <a:pPr marL="12700" marR="5080">
              <a:lnSpc>
                <a:spcPct val="193800"/>
              </a:lnSpc>
              <a:spcBef>
                <a:spcPts val="484"/>
              </a:spcBef>
            </a:pP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组织</a:t>
            </a:r>
            <a:r>
              <a:rPr dirty="0" sz="1400">
                <a:solidFill>
                  <a:srgbClr val="9D1F33"/>
                </a:solidFill>
                <a:latin typeface="微软雅黑"/>
                <a:cs typeface="微软雅黑"/>
              </a:rPr>
              <a:t>“清明，感恩和缅</a:t>
            </a:r>
            <a:r>
              <a:rPr dirty="0" sz="1400" spc="-10">
                <a:solidFill>
                  <a:srgbClr val="9D1F33"/>
                </a:solidFill>
                <a:latin typeface="微软雅黑"/>
                <a:cs typeface="微软雅黑"/>
              </a:rPr>
              <a:t>怀</a:t>
            </a:r>
            <a:r>
              <a:rPr dirty="0" sz="1400">
                <a:solidFill>
                  <a:srgbClr val="9D1F33"/>
                </a:solidFill>
                <a:latin typeface="微软雅黑"/>
                <a:cs typeface="微软雅黑"/>
              </a:rPr>
              <a:t>遗体</a:t>
            </a:r>
            <a:r>
              <a:rPr dirty="0" sz="1400" spc="-15">
                <a:solidFill>
                  <a:srgbClr val="9D1F33"/>
                </a:solidFill>
                <a:latin typeface="微软雅黑"/>
                <a:cs typeface="微软雅黑"/>
              </a:rPr>
              <a:t>器</a:t>
            </a:r>
            <a:r>
              <a:rPr dirty="0" sz="1400">
                <a:solidFill>
                  <a:srgbClr val="9D1F33"/>
                </a:solidFill>
                <a:latin typeface="微软雅黑"/>
                <a:cs typeface="微软雅黑"/>
              </a:rPr>
              <a:t>官捐</a:t>
            </a:r>
            <a:r>
              <a:rPr dirty="0" sz="1400" spc="-15">
                <a:solidFill>
                  <a:srgbClr val="9D1F33"/>
                </a:solidFill>
                <a:latin typeface="微软雅黑"/>
                <a:cs typeface="微软雅黑"/>
              </a:rPr>
              <a:t>献</a:t>
            </a:r>
            <a:r>
              <a:rPr dirty="0" sz="1400">
                <a:solidFill>
                  <a:srgbClr val="9D1F33"/>
                </a:solidFill>
                <a:latin typeface="微软雅黑"/>
                <a:cs typeface="微软雅黑"/>
              </a:rPr>
              <a:t>者</a:t>
            </a: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”</a:t>
            </a:r>
            <a:r>
              <a:rPr dirty="0" sz="1400" spc="-15">
                <a:solidFill>
                  <a:srgbClr val="404040"/>
                </a:solidFill>
                <a:latin typeface="微软雅黑"/>
                <a:cs typeface="微软雅黑"/>
              </a:rPr>
              <a:t>活动 </a:t>
            </a: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带领学生参加市红会</a:t>
            </a:r>
            <a:r>
              <a:rPr dirty="0" sz="1400">
                <a:solidFill>
                  <a:srgbClr val="9D1F33"/>
                </a:solidFill>
                <a:latin typeface="微软雅黑"/>
                <a:cs typeface="微软雅黑"/>
              </a:rPr>
              <a:t>遗</a:t>
            </a:r>
            <a:r>
              <a:rPr dirty="0" sz="1400" spc="-15">
                <a:solidFill>
                  <a:srgbClr val="9D1F33"/>
                </a:solidFill>
                <a:latin typeface="微软雅黑"/>
                <a:cs typeface="微软雅黑"/>
              </a:rPr>
              <a:t>体</a:t>
            </a:r>
            <a:r>
              <a:rPr dirty="0" sz="1400">
                <a:solidFill>
                  <a:srgbClr val="9D1F33"/>
                </a:solidFill>
                <a:latin typeface="微软雅黑"/>
                <a:cs typeface="微软雅黑"/>
              </a:rPr>
              <a:t>器官</a:t>
            </a:r>
            <a:r>
              <a:rPr dirty="0" sz="1400" spc="-15">
                <a:solidFill>
                  <a:srgbClr val="9D1F33"/>
                </a:solidFill>
                <a:latin typeface="微软雅黑"/>
                <a:cs typeface="微软雅黑"/>
              </a:rPr>
              <a:t>捐</a:t>
            </a:r>
            <a:r>
              <a:rPr dirty="0" sz="1400">
                <a:solidFill>
                  <a:srgbClr val="9D1F33"/>
                </a:solidFill>
                <a:latin typeface="微软雅黑"/>
                <a:cs typeface="微软雅黑"/>
              </a:rPr>
              <a:t>献纪</a:t>
            </a:r>
            <a:r>
              <a:rPr dirty="0" sz="1400" spc="-15">
                <a:solidFill>
                  <a:srgbClr val="9D1F33"/>
                </a:solidFill>
                <a:latin typeface="微软雅黑"/>
                <a:cs typeface="微软雅黑"/>
              </a:rPr>
              <a:t>念</a:t>
            </a:r>
            <a:r>
              <a:rPr dirty="0" sz="1400">
                <a:solidFill>
                  <a:srgbClr val="9D1F33"/>
                </a:solidFill>
                <a:latin typeface="微软雅黑"/>
                <a:cs typeface="微软雅黑"/>
              </a:rPr>
              <a:t>日活动</a:t>
            </a:r>
            <a:endParaRPr sz="14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52069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成立学生</a:t>
            </a:r>
            <a:r>
              <a:rPr dirty="0" sz="1400" spc="5">
                <a:solidFill>
                  <a:srgbClr val="404040"/>
                </a:solidFill>
                <a:latin typeface="微软雅黑"/>
                <a:cs typeface="微软雅黑"/>
              </a:rPr>
              <a:t>“</a:t>
            </a:r>
            <a:r>
              <a:rPr dirty="0" sz="1400" spc="5">
                <a:solidFill>
                  <a:srgbClr val="9D1F33"/>
                </a:solidFill>
                <a:latin typeface="微软雅黑"/>
                <a:cs typeface="微软雅黑"/>
              </a:rPr>
              <a:t>遗</a:t>
            </a:r>
            <a:r>
              <a:rPr dirty="0" sz="1400">
                <a:solidFill>
                  <a:srgbClr val="9D1F33"/>
                </a:solidFill>
                <a:latin typeface="微软雅黑"/>
                <a:cs typeface="微软雅黑"/>
              </a:rPr>
              <a:t>体</a:t>
            </a:r>
            <a:r>
              <a:rPr dirty="0" sz="1400" spc="5">
                <a:solidFill>
                  <a:srgbClr val="9D1F33"/>
                </a:solidFill>
                <a:latin typeface="微软雅黑"/>
                <a:cs typeface="微软雅黑"/>
              </a:rPr>
              <a:t>捐</a:t>
            </a:r>
            <a:r>
              <a:rPr dirty="0" sz="1400">
                <a:solidFill>
                  <a:srgbClr val="9D1F33"/>
                </a:solidFill>
                <a:latin typeface="微软雅黑"/>
                <a:cs typeface="微软雅黑"/>
              </a:rPr>
              <a:t>献</a:t>
            </a:r>
            <a:r>
              <a:rPr dirty="0" sz="1400" spc="5">
                <a:solidFill>
                  <a:srgbClr val="9D1F33"/>
                </a:solidFill>
                <a:latin typeface="微软雅黑"/>
                <a:cs typeface="微软雅黑"/>
              </a:rPr>
              <a:t>服</a:t>
            </a:r>
            <a:r>
              <a:rPr dirty="0" sz="1400" spc="-15">
                <a:solidFill>
                  <a:srgbClr val="9D1F33"/>
                </a:solidFill>
                <a:latin typeface="微软雅黑"/>
                <a:cs typeface="微软雅黑"/>
              </a:rPr>
              <a:t>务</a:t>
            </a:r>
            <a:r>
              <a:rPr dirty="0" sz="1400">
                <a:solidFill>
                  <a:srgbClr val="9D1F33"/>
                </a:solidFill>
                <a:latin typeface="微软雅黑"/>
                <a:cs typeface="微软雅黑"/>
              </a:rPr>
              <a:t>部</a:t>
            </a:r>
            <a:r>
              <a:rPr dirty="0" sz="1400" spc="5">
                <a:solidFill>
                  <a:srgbClr val="404040"/>
                </a:solidFill>
                <a:latin typeface="微软雅黑"/>
                <a:cs typeface="微软雅黑"/>
              </a:rPr>
              <a:t>”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31036" y="3157727"/>
            <a:ext cx="499859" cy="5349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99616" y="3227832"/>
            <a:ext cx="367665" cy="399415"/>
          </a:xfrm>
          <a:custGeom>
            <a:avLst/>
            <a:gdLst/>
            <a:ahLst/>
            <a:cxnLst/>
            <a:rect l="l" t="t" r="r" b="b"/>
            <a:pathLst>
              <a:path w="367664" h="399414">
                <a:moveTo>
                  <a:pt x="0" y="399288"/>
                </a:moveTo>
                <a:lnTo>
                  <a:pt x="367284" y="399288"/>
                </a:lnTo>
                <a:lnTo>
                  <a:pt x="367284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571244" y="3308603"/>
            <a:ext cx="231648" cy="2468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621283" y="124459"/>
            <a:ext cx="308165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三、实践过程、方法及</a:t>
            </a:r>
            <a:r>
              <a:rPr dirty="0" spc="-10"/>
              <a:t>成</a:t>
            </a:r>
            <a:r>
              <a:rPr dirty="0"/>
              <a:t>效</a:t>
            </a:r>
          </a:p>
        </p:txBody>
      </p:sp>
      <p:sp>
        <p:nvSpPr>
          <p:cNvPr id="23" name="object 23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374004" y="121996"/>
            <a:ext cx="206438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5" b="1">
                <a:solidFill>
                  <a:srgbClr val="FFFFFF"/>
                </a:solidFill>
                <a:latin typeface="微软雅黑"/>
                <a:cs typeface="微软雅黑"/>
              </a:rPr>
              <a:t>（三）课堂外活动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9755" y="2500883"/>
            <a:ext cx="1927859" cy="1463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25184" y="2496311"/>
            <a:ext cx="1937385" cy="1472565"/>
          </a:xfrm>
          <a:custGeom>
            <a:avLst/>
            <a:gdLst/>
            <a:ahLst/>
            <a:cxnLst/>
            <a:rect l="l" t="t" r="r" b="b"/>
            <a:pathLst>
              <a:path w="1937384" h="1472564">
                <a:moveTo>
                  <a:pt x="0" y="1472184"/>
                </a:moveTo>
                <a:lnTo>
                  <a:pt x="1937004" y="1472184"/>
                </a:lnTo>
                <a:lnTo>
                  <a:pt x="1937004" y="0"/>
                </a:lnTo>
                <a:lnTo>
                  <a:pt x="0" y="0"/>
                </a:lnTo>
                <a:lnTo>
                  <a:pt x="0" y="1472184"/>
                </a:lnTo>
                <a:close/>
              </a:path>
            </a:pathLst>
          </a:custGeom>
          <a:ln w="9144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72383" y="2214372"/>
            <a:ext cx="3000756" cy="1431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67811" y="2209800"/>
            <a:ext cx="3009900" cy="1440180"/>
          </a:xfrm>
          <a:custGeom>
            <a:avLst/>
            <a:gdLst/>
            <a:ahLst/>
            <a:cxnLst/>
            <a:rect l="l" t="t" r="r" b="b"/>
            <a:pathLst>
              <a:path w="3009900" h="1440179">
                <a:moveTo>
                  <a:pt x="0" y="1440180"/>
                </a:moveTo>
                <a:lnTo>
                  <a:pt x="3009900" y="1440180"/>
                </a:lnTo>
                <a:lnTo>
                  <a:pt x="3009900" y="0"/>
                </a:lnTo>
                <a:lnTo>
                  <a:pt x="0" y="0"/>
                </a:lnTo>
                <a:lnTo>
                  <a:pt x="0" y="1440180"/>
                </a:lnTo>
                <a:close/>
              </a:path>
            </a:pathLst>
          </a:custGeom>
          <a:ln w="9144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5014" y="898991"/>
            <a:ext cx="4056908" cy="679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90372" y="952500"/>
            <a:ext cx="3881754" cy="56896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21285" rIns="0" bIns="0" rtlCol="0" vert="horz">
            <a:spAutoFit/>
          </a:bodyPr>
          <a:lstStyle/>
          <a:p>
            <a:pPr marL="414020">
              <a:lnSpc>
                <a:spcPct val="100000"/>
              </a:lnSpc>
              <a:spcBef>
                <a:spcPts val="955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遗体捐献登记者家访和</a:t>
            </a:r>
            <a:r>
              <a:rPr dirty="0" sz="2000" spc="-10" b="1">
                <a:solidFill>
                  <a:srgbClr val="9D1F33"/>
                </a:solidFill>
                <a:latin typeface="微软雅黑"/>
                <a:cs typeface="微软雅黑"/>
              </a:rPr>
              <a:t>探</a:t>
            </a:r>
            <a:r>
              <a:rPr dirty="0" sz="2000" spc="5" b="1">
                <a:solidFill>
                  <a:srgbClr val="9D1F33"/>
                </a:solidFill>
                <a:latin typeface="微软雅黑"/>
                <a:cs typeface="微软雅黑"/>
              </a:rPr>
              <a:t>望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10701" y="85194"/>
            <a:ext cx="2448364" cy="4506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4643627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79">
                <a:moveTo>
                  <a:pt x="9144000" y="499871"/>
                </a:moveTo>
                <a:lnTo>
                  <a:pt x="9144000" y="0"/>
                </a:lnTo>
                <a:lnTo>
                  <a:pt x="0" y="0"/>
                </a:lnTo>
                <a:lnTo>
                  <a:pt x="0" y="499871"/>
                </a:lnTo>
                <a:lnTo>
                  <a:pt x="9144000" y="4998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007870" y="4028643"/>
            <a:ext cx="1854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404040"/>
                </a:solidFill>
                <a:latin typeface="微软雅黑"/>
                <a:cs typeface="微软雅黑"/>
              </a:rPr>
              <a:t>为遗体捐献登记者庆祝生日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667" y="928116"/>
            <a:ext cx="631190" cy="593090"/>
          </a:xfrm>
          <a:custGeom>
            <a:avLst/>
            <a:gdLst/>
            <a:ahLst/>
            <a:cxnLst/>
            <a:rect l="l" t="t" r="r" b="b"/>
            <a:pathLst>
              <a:path w="631190" h="593090">
                <a:moveTo>
                  <a:pt x="0" y="592836"/>
                </a:moveTo>
                <a:lnTo>
                  <a:pt x="630936" y="592836"/>
                </a:lnTo>
                <a:lnTo>
                  <a:pt x="630936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61340" y="898347"/>
            <a:ext cx="32766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1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3127" y="2196083"/>
            <a:ext cx="2142744" cy="1447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38555" y="2191511"/>
            <a:ext cx="2152015" cy="1457325"/>
          </a:xfrm>
          <a:custGeom>
            <a:avLst/>
            <a:gdLst/>
            <a:ahLst/>
            <a:cxnLst/>
            <a:rect l="l" t="t" r="r" b="b"/>
            <a:pathLst>
              <a:path w="2152015" h="1457325">
                <a:moveTo>
                  <a:pt x="0" y="1456944"/>
                </a:moveTo>
                <a:lnTo>
                  <a:pt x="2151888" y="1456944"/>
                </a:lnTo>
                <a:lnTo>
                  <a:pt x="2151888" y="0"/>
                </a:lnTo>
                <a:lnTo>
                  <a:pt x="0" y="0"/>
                </a:lnTo>
                <a:lnTo>
                  <a:pt x="0" y="1456944"/>
                </a:lnTo>
                <a:close/>
              </a:path>
            </a:pathLst>
          </a:custGeom>
          <a:ln w="9144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429755" y="999744"/>
            <a:ext cx="1927859" cy="13441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425184" y="995172"/>
            <a:ext cx="1937385" cy="1353820"/>
          </a:xfrm>
          <a:custGeom>
            <a:avLst/>
            <a:gdLst/>
            <a:ahLst/>
            <a:cxnLst/>
            <a:rect l="l" t="t" r="r" b="b"/>
            <a:pathLst>
              <a:path w="1937384" h="1353820">
                <a:moveTo>
                  <a:pt x="0" y="1353311"/>
                </a:moveTo>
                <a:lnTo>
                  <a:pt x="1937004" y="1353311"/>
                </a:lnTo>
                <a:lnTo>
                  <a:pt x="1937004" y="0"/>
                </a:lnTo>
                <a:lnTo>
                  <a:pt x="0" y="0"/>
                </a:lnTo>
                <a:lnTo>
                  <a:pt x="0" y="1353311"/>
                </a:lnTo>
                <a:close/>
              </a:path>
            </a:pathLst>
          </a:custGeom>
          <a:ln w="9144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52222" y="0"/>
            <a:ext cx="3820795" cy="626745"/>
          </a:xfrm>
          <a:prstGeom prst="rect">
            <a:avLst/>
          </a:prstGeom>
          <a:solidFill>
            <a:srgbClr val="9D1F33"/>
          </a:solidFill>
        </p:spPr>
        <p:txBody>
          <a:bodyPr wrap="square" lIns="0" tIns="149860" rIns="0" bIns="0" rtlCol="0" vert="horz">
            <a:spAutoFit/>
          </a:bodyPr>
          <a:lstStyle/>
          <a:p>
            <a:pPr marL="381635">
              <a:lnSpc>
                <a:spcPct val="100000"/>
              </a:lnSpc>
              <a:spcBef>
                <a:spcPts val="1180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三、实践过程、方法及</a:t>
            </a:r>
            <a:r>
              <a:rPr dirty="0" sz="2000" spc="-10" b="1">
                <a:solidFill>
                  <a:srgbClr val="FFFFFF"/>
                </a:solidFill>
                <a:latin typeface="微软雅黑"/>
                <a:cs typeface="微软雅黑"/>
              </a:rPr>
              <a:t>成</a:t>
            </a: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效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680460">
              <a:lnSpc>
                <a:spcPct val="100000"/>
              </a:lnSpc>
              <a:spcBef>
                <a:spcPts val="105"/>
              </a:spcBef>
            </a:pPr>
            <a:r>
              <a:rPr dirty="0" spc="5"/>
              <a:t>（三）课堂外活动</a:t>
            </a:r>
          </a:p>
        </p:txBody>
      </p:sp>
      <p:sp>
        <p:nvSpPr>
          <p:cNvPr id="21" name="object 21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622042" y="4171594"/>
            <a:ext cx="5751195" cy="857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5666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404040"/>
                </a:solidFill>
                <a:latin typeface="微软雅黑"/>
                <a:cs typeface="微软雅黑"/>
              </a:rPr>
              <a:t>见证在遗体捐献登记表上签字</a:t>
            </a:r>
            <a:endParaRPr sz="12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dirty="0" sz="1600" spc="-5" b="1">
                <a:solidFill>
                  <a:srgbClr val="F1F1F1"/>
                </a:solidFill>
                <a:latin typeface="微软雅黑"/>
                <a:cs typeface="微软雅黑"/>
              </a:rPr>
              <a:t>聆听、感受和解读遗体捐献者的</a:t>
            </a:r>
            <a:r>
              <a:rPr dirty="0" sz="1600" spc="5" b="1">
                <a:solidFill>
                  <a:srgbClr val="F1F1F1"/>
                </a:solidFill>
                <a:latin typeface="微软雅黑"/>
                <a:cs typeface="微软雅黑"/>
              </a:rPr>
              <a:t>生</a:t>
            </a:r>
            <a:r>
              <a:rPr dirty="0" sz="1600" spc="-5" b="1">
                <a:solidFill>
                  <a:srgbClr val="F1F1F1"/>
                </a:solidFill>
                <a:latin typeface="微软雅黑"/>
                <a:cs typeface="微软雅黑"/>
              </a:rPr>
              <a:t>活观</a:t>
            </a:r>
            <a:r>
              <a:rPr dirty="0" sz="1600" spc="5" b="1">
                <a:solidFill>
                  <a:srgbClr val="F1F1F1"/>
                </a:solidFill>
                <a:latin typeface="微软雅黑"/>
                <a:cs typeface="微软雅黑"/>
              </a:rPr>
              <a:t>和</a:t>
            </a:r>
            <a:r>
              <a:rPr dirty="0" sz="1600" spc="-5" b="1">
                <a:solidFill>
                  <a:srgbClr val="F1F1F1"/>
                </a:solidFill>
                <a:latin typeface="微软雅黑"/>
                <a:cs typeface="微软雅黑"/>
              </a:rPr>
              <a:t>生命观</a:t>
            </a:r>
            <a:endParaRPr sz="16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1372" y="1714500"/>
            <a:ext cx="1964436" cy="1277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66800" y="1709927"/>
            <a:ext cx="1973580" cy="1286510"/>
          </a:xfrm>
          <a:custGeom>
            <a:avLst/>
            <a:gdLst/>
            <a:ahLst/>
            <a:cxnLst/>
            <a:rect l="l" t="t" r="r" b="b"/>
            <a:pathLst>
              <a:path w="1973580" h="1286510">
                <a:moveTo>
                  <a:pt x="0" y="1286256"/>
                </a:moveTo>
                <a:lnTo>
                  <a:pt x="1973580" y="1286256"/>
                </a:lnTo>
                <a:lnTo>
                  <a:pt x="1973580" y="0"/>
                </a:lnTo>
                <a:lnTo>
                  <a:pt x="0" y="0"/>
                </a:lnTo>
                <a:lnTo>
                  <a:pt x="0" y="1286256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39367" y="3214116"/>
            <a:ext cx="1979676" cy="1165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34796" y="3209544"/>
            <a:ext cx="1988820" cy="1175385"/>
          </a:xfrm>
          <a:custGeom>
            <a:avLst/>
            <a:gdLst/>
            <a:ahLst/>
            <a:cxnLst/>
            <a:rect l="l" t="t" r="r" b="b"/>
            <a:pathLst>
              <a:path w="1988820" h="1175385">
                <a:moveTo>
                  <a:pt x="0" y="1175004"/>
                </a:moveTo>
                <a:lnTo>
                  <a:pt x="1988819" y="1175004"/>
                </a:lnTo>
                <a:lnTo>
                  <a:pt x="1988819" y="0"/>
                </a:lnTo>
                <a:lnTo>
                  <a:pt x="0" y="0"/>
                </a:lnTo>
                <a:lnTo>
                  <a:pt x="0" y="1175004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73011" y="1729739"/>
            <a:ext cx="1559052" cy="2313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68440" y="1725167"/>
            <a:ext cx="1568450" cy="2322830"/>
          </a:xfrm>
          <a:custGeom>
            <a:avLst/>
            <a:gdLst/>
            <a:ahLst/>
            <a:cxnLst/>
            <a:rect l="l" t="t" r="r" b="b"/>
            <a:pathLst>
              <a:path w="1568450" h="2322829">
                <a:moveTo>
                  <a:pt x="0" y="2322575"/>
                </a:moveTo>
                <a:lnTo>
                  <a:pt x="1568196" y="2322575"/>
                </a:lnTo>
                <a:lnTo>
                  <a:pt x="1568196" y="0"/>
                </a:lnTo>
                <a:lnTo>
                  <a:pt x="0" y="0"/>
                </a:lnTo>
                <a:lnTo>
                  <a:pt x="0" y="2322575"/>
                </a:lnTo>
                <a:close/>
              </a:path>
            </a:pathLst>
          </a:custGeom>
          <a:ln w="9144">
            <a:solidFill>
              <a:srgbClr val="333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0443" y="898991"/>
            <a:ext cx="4413529" cy="679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90372" y="952500"/>
            <a:ext cx="4238625" cy="56896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21285" rIns="0" bIns="0" rtlCol="0" vert="horz">
            <a:spAutoFit/>
          </a:bodyPr>
          <a:lstStyle/>
          <a:p>
            <a:pPr marL="339090">
              <a:lnSpc>
                <a:spcPct val="100000"/>
              </a:lnSpc>
              <a:spcBef>
                <a:spcPts val="955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邀请遗体捐献登记者与</a:t>
            </a:r>
            <a:r>
              <a:rPr dirty="0" sz="2000" spc="-10" b="1">
                <a:solidFill>
                  <a:srgbClr val="9D1F33"/>
                </a:solidFill>
                <a:latin typeface="微软雅黑"/>
                <a:cs typeface="微软雅黑"/>
              </a:rPr>
              <a:t>同</a:t>
            </a: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学座谈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10701" y="85194"/>
            <a:ext cx="2448364" cy="4506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4715255"/>
            <a:ext cx="9144000" cy="428625"/>
          </a:xfrm>
          <a:custGeom>
            <a:avLst/>
            <a:gdLst/>
            <a:ahLst/>
            <a:cxnLst/>
            <a:rect l="l" t="t" r="r" b="b"/>
            <a:pathLst>
              <a:path w="9144000" h="428625">
                <a:moveTo>
                  <a:pt x="9144000" y="428243"/>
                </a:moveTo>
                <a:lnTo>
                  <a:pt x="9144000" y="0"/>
                </a:lnTo>
                <a:lnTo>
                  <a:pt x="0" y="0"/>
                </a:lnTo>
                <a:lnTo>
                  <a:pt x="0" y="428243"/>
                </a:lnTo>
                <a:lnTo>
                  <a:pt x="9144000" y="428243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622042" y="4256023"/>
            <a:ext cx="5022215" cy="773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404040"/>
                </a:solidFill>
                <a:latin typeface="微软雅黑"/>
                <a:cs typeface="微软雅黑"/>
              </a:rPr>
              <a:t>活动海报</a:t>
            </a:r>
            <a:endParaRPr sz="12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5" b="1">
                <a:solidFill>
                  <a:srgbClr val="F1F1F1"/>
                </a:solidFill>
                <a:latin typeface="微软雅黑"/>
                <a:cs typeface="微软雅黑"/>
              </a:rPr>
              <a:t>聆听、感受和解读遗体捐献者的</a:t>
            </a:r>
            <a:r>
              <a:rPr dirty="0" sz="1600" spc="5" b="1">
                <a:solidFill>
                  <a:srgbClr val="F1F1F1"/>
                </a:solidFill>
                <a:latin typeface="微软雅黑"/>
                <a:cs typeface="微软雅黑"/>
              </a:rPr>
              <a:t>生</a:t>
            </a:r>
            <a:r>
              <a:rPr dirty="0" sz="1600" spc="-5" b="1">
                <a:solidFill>
                  <a:srgbClr val="F1F1F1"/>
                </a:solidFill>
                <a:latin typeface="微软雅黑"/>
                <a:cs typeface="微软雅黑"/>
              </a:rPr>
              <a:t>活观</a:t>
            </a:r>
            <a:r>
              <a:rPr dirty="0" sz="1600" spc="5" b="1">
                <a:solidFill>
                  <a:srgbClr val="F1F1F1"/>
                </a:solidFill>
                <a:latin typeface="微软雅黑"/>
                <a:cs typeface="微软雅黑"/>
              </a:rPr>
              <a:t>和</a:t>
            </a:r>
            <a:r>
              <a:rPr dirty="0" sz="1600" spc="-5" b="1">
                <a:solidFill>
                  <a:srgbClr val="F1F1F1"/>
                </a:solidFill>
                <a:latin typeface="微软雅黑"/>
                <a:cs typeface="微软雅黑"/>
              </a:rPr>
              <a:t>生命观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667" y="928116"/>
            <a:ext cx="631190" cy="593090"/>
          </a:xfrm>
          <a:custGeom>
            <a:avLst/>
            <a:gdLst/>
            <a:ahLst/>
            <a:cxnLst/>
            <a:rect l="l" t="t" r="r" b="b"/>
            <a:pathLst>
              <a:path w="631190" h="593090">
                <a:moveTo>
                  <a:pt x="0" y="592836"/>
                </a:moveTo>
                <a:lnTo>
                  <a:pt x="630936" y="592836"/>
                </a:lnTo>
                <a:lnTo>
                  <a:pt x="630936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0667" y="898347"/>
            <a:ext cx="63119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2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13988" y="1714500"/>
            <a:ext cx="2180843" cy="1277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709415" y="1709927"/>
            <a:ext cx="2190115" cy="1286510"/>
          </a:xfrm>
          <a:custGeom>
            <a:avLst/>
            <a:gdLst/>
            <a:ahLst/>
            <a:cxnLst/>
            <a:rect l="l" t="t" r="r" b="b"/>
            <a:pathLst>
              <a:path w="2190115" h="1286510">
                <a:moveTo>
                  <a:pt x="0" y="1286256"/>
                </a:moveTo>
                <a:lnTo>
                  <a:pt x="2189988" y="1286256"/>
                </a:lnTo>
                <a:lnTo>
                  <a:pt x="2189988" y="0"/>
                </a:lnTo>
                <a:lnTo>
                  <a:pt x="0" y="0"/>
                </a:lnTo>
                <a:lnTo>
                  <a:pt x="0" y="1286256"/>
                </a:lnTo>
                <a:close/>
              </a:path>
            </a:pathLst>
          </a:custGeom>
          <a:ln w="9144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718559" y="3214116"/>
            <a:ext cx="2147316" cy="1143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713988" y="3209544"/>
            <a:ext cx="2156460" cy="1152525"/>
          </a:xfrm>
          <a:custGeom>
            <a:avLst/>
            <a:gdLst/>
            <a:ahLst/>
            <a:cxnLst/>
            <a:rect l="l" t="t" r="r" b="b"/>
            <a:pathLst>
              <a:path w="2156460" h="1152525">
                <a:moveTo>
                  <a:pt x="0" y="1152144"/>
                </a:moveTo>
                <a:lnTo>
                  <a:pt x="2156460" y="1152144"/>
                </a:lnTo>
                <a:lnTo>
                  <a:pt x="2156460" y="0"/>
                </a:lnTo>
                <a:lnTo>
                  <a:pt x="0" y="0"/>
                </a:lnTo>
                <a:lnTo>
                  <a:pt x="0" y="1152144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21283" y="124459"/>
            <a:ext cx="308165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三、实践过程、方法及</a:t>
            </a:r>
            <a:r>
              <a:rPr dirty="0" sz="2000" spc="-10" b="1">
                <a:solidFill>
                  <a:srgbClr val="FFFFFF"/>
                </a:solidFill>
                <a:latin typeface="微软雅黑"/>
                <a:cs typeface="微软雅黑"/>
              </a:rPr>
              <a:t>成</a:t>
            </a: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效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680460">
              <a:lnSpc>
                <a:spcPct val="100000"/>
              </a:lnSpc>
              <a:spcBef>
                <a:spcPts val="105"/>
              </a:spcBef>
            </a:pPr>
            <a:r>
              <a:rPr dirty="0" spc="5"/>
              <a:t>（三）课堂外活动</a:t>
            </a:r>
          </a:p>
        </p:txBody>
      </p:sp>
      <p:sp>
        <p:nvSpPr>
          <p:cNvPr id="25" name="object 25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0" y="2572511"/>
            <a:ext cx="1929383" cy="1275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38928" y="2567939"/>
            <a:ext cx="1938655" cy="1285240"/>
          </a:xfrm>
          <a:custGeom>
            <a:avLst/>
            <a:gdLst/>
            <a:ahLst/>
            <a:cxnLst/>
            <a:rect l="l" t="t" r="r" b="b"/>
            <a:pathLst>
              <a:path w="1938654" h="1285239">
                <a:moveTo>
                  <a:pt x="0" y="1284732"/>
                </a:moveTo>
                <a:lnTo>
                  <a:pt x="1938527" y="1284732"/>
                </a:lnTo>
                <a:lnTo>
                  <a:pt x="1938527" y="0"/>
                </a:lnTo>
                <a:lnTo>
                  <a:pt x="0" y="0"/>
                </a:lnTo>
                <a:lnTo>
                  <a:pt x="0" y="1284732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43500" y="1642872"/>
            <a:ext cx="1920240" cy="809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38928" y="1638300"/>
            <a:ext cx="1929764" cy="818515"/>
          </a:xfrm>
          <a:custGeom>
            <a:avLst/>
            <a:gdLst/>
            <a:ahLst/>
            <a:cxnLst/>
            <a:rect l="l" t="t" r="r" b="b"/>
            <a:pathLst>
              <a:path w="1929765" h="818514">
                <a:moveTo>
                  <a:pt x="0" y="818388"/>
                </a:moveTo>
                <a:lnTo>
                  <a:pt x="1929383" y="818388"/>
                </a:lnTo>
                <a:lnTo>
                  <a:pt x="1929383" y="0"/>
                </a:lnTo>
                <a:lnTo>
                  <a:pt x="0" y="0"/>
                </a:lnTo>
                <a:lnTo>
                  <a:pt x="0" y="818388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9115" y="898991"/>
            <a:ext cx="6600452" cy="679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90372" y="952500"/>
            <a:ext cx="6383020" cy="56896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21285" rIns="0" bIns="0" rtlCol="0" vert="horz">
            <a:spAutoFit/>
          </a:bodyPr>
          <a:lstStyle/>
          <a:p>
            <a:pPr marL="521970">
              <a:lnSpc>
                <a:spcPct val="100000"/>
              </a:lnSpc>
              <a:spcBef>
                <a:spcPts val="955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组织“清明，感恩和缅</a:t>
            </a:r>
            <a:r>
              <a:rPr dirty="0" sz="2000" spc="-10" b="1">
                <a:solidFill>
                  <a:srgbClr val="9D1F33"/>
                </a:solidFill>
                <a:latin typeface="微软雅黑"/>
                <a:cs typeface="微软雅黑"/>
              </a:rPr>
              <a:t>怀</a:t>
            </a: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遗体</a:t>
            </a:r>
            <a:r>
              <a:rPr dirty="0" sz="2000" spc="-10" b="1">
                <a:solidFill>
                  <a:srgbClr val="9D1F33"/>
                </a:solidFill>
                <a:latin typeface="微软雅黑"/>
                <a:cs typeface="微软雅黑"/>
              </a:rPr>
              <a:t>器</a:t>
            </a: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官捐</a:t>
            </a:r>
            <a:r>
              <a:rPr dirty="0" sz="2000" spc="-10" b="1">
                <a:solidFill>
                  <a:srgbClr val="9D1F33"/>
                </a:solidFill>
                <a:latin typeface="微软雅黑"/>
                <a:cs typeface="微软雅黑"/>
              </a:rPr>
              <a:t>献</a:t>
            </a: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者”</a:t>
            </a:r>
            <a:r>
              <a:rPr dirty="0" sz="2000" spc="-10" b="1">
                <a:solidFill>
                  <a:srgbClr val="9D1F33"/>
                </a:solidFill>
                <a:latin typeface="微软雅黑"/>
                <a:cs typeface="微软雅黑"/>
              </a:rPr>
              <a:t>活</a:t>
            </a:r>
            <a:r>
              <a:rPr dirty="0" sz="2000" spc="5" b="1">
                <a:solidFill>
                  <a:srgbClr val="9D1F33"/>
                </a:solidFill>
                <a:latin typeface="微软雅黑"/>
                <a:cs typeface="微软雅黑"/>
              </a:rPr>
              <a:t>动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10701" y="85194"/>
            <a:ext cx="2448364" cy="4506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4715255"/>
            <a:ext cx="9144000" cy="428625"/>
          </a:xfrm>
          <a:custGeom>
            <a:avLst/>
            <a:gdLst/>
            <a:ahLst/>
            <a:cxnLst/>
            <a:rect l="l" t="t" r="r" b="b"/>
            <a:pathLst>
              <a:path w="9144000" h="428625">
                <a:moveTo>
                  <a:pt x="9144000" y="428243"/>
                </a:moveTo>
                <a:lnTo>
                  <a:pt x="9144000" y="0"/>
                </a:lnTo>
                <a:lnTo>
                  <a:pt x="0" y="0"/>
                </a:lnTo>
                <a:lnTo>
                  <a:pt x="0" y="428243"/>
                </a:lnTo>
                <a:lnTo>
                  <a:pt x="9144000" y="428243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776854" y="4770221"/>
            <a:ext cx="28632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F1F1F1"/>
                </a:solidFill>
                <a:latin typeface="微软雅黑"/>
                <a:cs typeface="微软雅黑"/>
              </a:rPr>
              <a:t>敬重逝者，慰藉家属，教育学生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4874" y="3947004"/>
            <a:ext cx="6501435" cy="679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214627" y="4000500"/>
            <a:ext cx="6286500" cy="56896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714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50"/>
              </a:spcBef>
            </a:pP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学生，遗体捐献者，教</a:t>
            </a:r>
            <a:r>
              <a:rPr dirty="0" sz="1400" spc="-15">
                <a:solidFill>
                  <a:srgbClr val="404040"/>
                </a:solidFill>
                <a:latin typeface="微软雅黑"/>
                <a:cs typeface="微软雅黑"/>
              </a:rPr>
              <a:t>研</a:t>
            </a: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室，</a:t>
            </a:r>
            <a:r>
              <a:rPr dirty="0" sz="1400" spc="-15">
                <a:solidFill>
                  <a:srgbClr val="404040"/>
                </a:solidFill>
                <a:latin typeface="微软雅黑"/>
                <a:cs typeface="微软雅黑"/>
              </a:rPr>
              <a:t>学</a:t>
            </a: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校领</a:t>
            </a:r>
            <a:r>
              <a:rPr dirty="0" sz="1400" spc="-15">
                <a:solidFill>
                  <a:srgbClr val="404040"/>
                </a:solidFill>
                <a:latin typeface="微软雅黑"/>
                <a:cs typeface="微软雅黑"/>
              </a:rPr>
              <a:t>导</a:t>
            </a: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，红</a:t>
            </a:r>
            <a:r>
              <a:rPr dirty="0" sz="1400" spc="-15">
                <a:solidFill>
                  <a:srgbClr val="404040"/>
                </a:solidFill>
                <a:latin typeface="微软雅黑"/>
                <a:cs typeface="微软雅黑"/>
              </a:rPr>
              <a:t>十</a:t>
            </a: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字会</a:t>
            </a:r>
            <a:r>
              <a:rPr dirty="0" sz="1400" spc="-15">
                <a:solidFill>
                  <a:srgbClr val="404040"/>
                </a:solidFill>
                <a:latin typeface="微软雅黑"/>
                <a:cs typeface="微软雅黑"/>
              </a:rPr>
              <a:t>，</a:t>
            </a: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共同</a:t>
            </a:r>
            <a:r>
              <a:rPr dirty="0" sz="1400" spc="-15">
                <a:solidFill>
                  <a:srgbClr val="404040"/>
                </a:solidFill>
                <a:latin typeface="微软雅黑"/>
                <a:cs typeface="微软雅黑"/>
              </a:rPr>
              <a:t>参</a:t>
            </a:r>
            <a:r>
              <a:rPr dirty="0" sz="1400" spc="5">
                <a:solidFill>
                  <a:srgbClr val="404040"/>
                </a:solidFill>
                <a:latin typeface="微软雅黑"/>
                <a:cs typeface="微软雅黑"/>
              </a:rPr>
              <a:t>与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667" y="928116"/>
            <a:ext cx="631190" cy="593090"/>
          </a:xfrm>
          <a:custGeom>
            <a:avLst/>
            <a:gdLst/>
            <a:ahLst/>
            <a:cxnLst/>
            <a:rect l="l" t="t" r="r" b="b"/>
            <a:pathLst>
              <a:path w="631190" h="593090">
                <a:moveTo>
                  <a:pt x="0" y="592836"/>
                </a:moveTo>
                <a:lnTo>
                  <a:pt x="630936" y="592836"/>
                </a:lnTo>
                <a:lnTo>
                  <a:pt x="630936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0667" y="898347"/>
            <a:ext cx="63119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3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42872" y="1929383"/>
            <a:ext cx="3208020" cy="1642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38300" y="1924811"/>
            <a:ext cx="3217545" cy="1652270"/>
          </a:xfrm>
          <a:custGeom>
            <a:avLst/>
            <a:gdLst/>
            <a:ahLst/>
            <a:cxnLst/>
            <a:rect l="l" t="t" r="r" b="b"/>
            <a:pathLst>
              <a:path w="3217545" h="1652270">
                <a:moveTo>
                  <a:pt x="0" y="1652015"/>
                </a:moveTo>
                <a:lnTo>
                  <a:pt x="3217164" y="1652015"/>
                </a:lnTo>
                <a:lnTo>
                  <a:pt x="3217164" y="0"/>
                </a:lnTo>
                <a:lnTo>
                  <a:pt x="0" y="0"/>
                </a:lnTo>
                <a:lnTo>
                  <a:pt x="0" y="1652015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21283" y="124459"/>
            <a:ext cx="308165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三、实践过程、方法及</a:t>
            </a:r>
            <a:r>
              <a:rPr dirty="0" sz="2000" spc="-10" b="1">
                <a:solidFill>
                  <a:srgbClr val="FFFFFF"/>
                </a:solidFill>
                <a:latin typeface="微软雅黑"/>
                <a:cs typeface="微软雅黑"/>
              </a:rPr>
              <a:t>成</a:t>
            </a: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效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680460">
              <a:lnSpc>
                <a:spcPct val="100000"/>
              </a:lnSpc>
              <a:spcBef>
                <a:spcPts val="105"/>
              </a:spcBef>
            </a:pPr>
            <a:r>
              <a:rPr dirty="0" spc="5"/>
              <a:t>（三）课堂外活动</a:t>
            </a:r>
          </a:p>
        </p:txBody>
      </p:sp>
      <p:sp>
        <p:nvSpPr>
          <p:cNvPr id="23" name="object 23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86883"/>
            <a:ext cx="9144000" cy="356870"/>
          </a:xfrm>
          <a:custGeom>
            <a:avLst/>
            <a:gdLst/>
            <a:ahLst/>
            <a:cxnLst/>
            <a:rect l="l" t="t" r="r" b="b"/>
            <a:pathLst>
              <a:path w="9144000" h="356870">
                <a:moveTo>
                  <a:pt x="9144000" y="356615"/>
                </a:moveTo>
                <a:lnTo>
                  <a:pt x="9144000" y="0"/>
                </a:lnTo>
                <a:lnTo>
                  <a:pt x="0" y="0"/>
                </a:lnTo>
                <a:lnTo>
                  <a:pt x="0" y="356615"/>
                </a:lnTo>
                <a:lnTo>
                  <a:pt x="9144000" y="356615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1" y="5333"/>
            <a:ext cx="9144000" cy="710565"/>
          </a:xfrm>
          <a:custGeom>
            <a:avLst/>
            <a:gdLst/>
            <a:ahLst/>
            <a:cxnLst/>
            <a:rect l="l" t="t" r="r" b="b"/>
            <a:pathLst>
              <a:path w="9144000" h="710565">
                <a:moveTo>
                  <a:pt x="0" y="710184"/>
                </a:moveTo>
                <a:lnTo>
                  <a:pt x="9144000" y="710184"/>
                </a:lnTo>
                <a:lnTo>
                  <a:pt x="9144000" y="0"/>
                </a:lnTo>
                <a:lnTo>
                  <a:pt x="0" y="0"/>
                </a:lnTo>
                <a:lnTo>
                  <a:pt x="0" y="710184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1" y="5333"/>
            <a:ext cx="9144000" cy="710565"/>
          </a:xfrm>
          <a:custGeom>
            <a:avLst/>
            <a:gdLst/>
            <a:ahLst/>
            <a:cxnLst/>
            <a:rect l="l" t="t" r="r" b="b"/>
            <a:pathLst>
              <a:path w="9144000" h="710565">
                <a:moveTo>
                  <a:pt x="0" y="710184"/>
                </a:moveTo>
                <a:lnTo>
                  <a:pt x="9144000" y="710184"/>
                </a:lnTo>
                <a:lnTo>
                  <a:pt x="9144000" y="0"/>
                </a:lnTo>
                <a:lnTo>
                  <a:pt x="0" y="0"/>
                </a:lnTo>
                <a:lnTo>
                  <a:pt x="0" y="710184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0633" y="2285238"/>
            <a:ext cx="8144509" cy="1905"/>
          </a:xfrm>
          <a:custGeom>
            <a:avLst/>
            <a:gdLst/>
            <a:ahLst/>
            <a:cxnLst/>
            <a:rect l="l" t="t" r="r" b="b"/>
            <a:pathLst>
              <a:path w="8144509" h="1905">
                <a:moveTo>
                  <a:pt x="0" y="0"/>
                </a:moveTo>
                <a:lnTo>
                  <a:pt x="8144256" y="1524"/>
                </a:lnTo>
              </a:path>
            </a:pathLst>
          </a:custGeom>
          <a:ln w="28956">
            <a:solidFill>
              <a:srgbClr val="A6A6A6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0633" y="1213866"/>
            <a:ext cx="8144509" cy="1905"/>
          </a:xfrm>
          <a:custGeom>
            <a:avLst/>
            <a:gdLst/>
            <a:ahLst/>
            <a:cxnLst/>
            <a:rect l="l" t="t" r="r" b="b"/>
            <a:pathLst>
              <a:path w="8144509" h="1905">
                <a:moveTo>
                  <a:pt x="0" y="0"/>
                </a:moveTo>
                <a:lnTo>
                  <a:pt x="8144256" y="1524"/>
                </a:lnTo>
              </a:path>
            </a:pathLst>
          </a:custGeom>
          <a:ln w="28956">
            <a:solidFill>
              <a:srgbClr val="A6A6A6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5591" y="1275588"/>
            <a:ext cx="2036445" cy="463550"/>
          </a:xfrm>
          <a:prstGeom prst="rect"/>
          <a:solidFill>
            <a:srgbClr val="9D1F33"/>
          </a:solidFill>
        </p:spPr>
        <p:txBody>
          <a:bodyPr wrap="square" lIns="0" tIns="11430" rIns="0" bIns="0" rtlCol="0" vert="horz">
            <a:spAutoFit/>
          </a:bodyPr>
          <a:lstStyle/>
          <a:p>
            <a:pPr marL="360045">
              <a:lnSpc>
                <a:spcPct val="100000"/>
              </a:lnSpc>
              <a:spcBef>
                <a:spcPts val="90"/>
              </a:spcBef>
              <a:tabLst>
                <a:tab pos="1461770" algn="l"/>
              </a:tabLst>
            </a:pPr>
            <a:r>
              <a:rPr dirty="0" sz="2800" spc="-95">
                <a:latin typeface="Arial Rounded MT Bold"/>
                <a:cs typeface="Arial Rounded MT Bold"/>
              </a:rPr>
              <a:t>PART	</a:t>
            </a:r>
            <a:r>
              <a:rPr dirty="0" sz="2800" spc="-5">
                <a:latin typeface="Arial Rounded MT Bold"/>
                <a:cs typeface="Arial Rounded MT Bold"/>
              </a:rPr>
              <a:t>2</a:t>
            </a:r>
            <a:endParaRPr sz="2800">
              <a:latin typeface="Arial Rounded MT Bold"/>
              <a:cs typeface="Arial Rounded MT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3366" y="1778584"/>
            <a:ext cx="1527175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470" b="1">
                <a:solidFill>
                  <a:srgbClr val="9D1F33"/>
                </a:solidFill>
                <a:latin typeface="微软雅黑"/>
                <a:cs typeface="微软雅黑"/>
              </a:rPr>
              <a:t>第二</a:t>
            </a:r>
            <a:r>
              <a:rPr dirty="0" sz="2600" spc="465" b="1">
                <a:solidFill>
                  <a:srgbClr val="9D1F33"/>
                </a:solidFill>
                <a:latin typeface="微软雅黑"/>
                <a:cs typeface="微软雅黑"/>
              </a:rPr>
              <a:t>部</a:t>
            </a:r>
            <a:r>
              <a:rPr dirty="0" sz="2600" spc="5" b="1">
                <a:solidFill>
                  <a:srgbClr val="9D1F33"/>
                </a:solidFill>
                <a:latin typeface="微软雅黑"/>
                <a:cs typeface="微软雅黑"/>
              </a:rPr>
              <a:t>分</a:t>
            </a:r>
            <a:endParaRPr sz="2600">
              <a:latin typeface="微软雅黑"/>
              <a:cs typeface="微软雅黑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62221" y="1250442"/>
            <a:ext cx="3379470" cy="903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7500" marR="5080" indent="-304800">
              <a:lnSpc>
                <a:spcPct val="120000"/>
              </a:lnSpc>
              <a:spcBef>
                <a:spcPts val="100"/>
              </a:spcBef>
            </a:pPr>
            <a:r>
              <a:rPr dirty="0" sz="2400" b="1">
                <a:solidFill>
                  <a:srgbClr val="9D1F33"/>
                </a:solidFill>
                <a:latin typeface="微软雅黑"/>
                <a:cs typeface="微软雅黑"/>
              </a:rPr>
              <a:t>专业课程融入思政工作的 教学设计</a:t>
            </a:r>
            <a:r>
              <a:rPr dirty="0" sz="2400" spc="-5" b="1">
                <a:solidFill>
                  <a:srgbClr val="9D1F33"/>
                </a:solidFill>
                <a:latin typeface="微软雅黑"/>
                <a:cs typeface="微软雅黑"/>
              </a:rPr>
              <a:t>理</a:t>
            </a:r>
            <a:r>
              <a:rPr dirty="0" sz="2400" b="1">
                <a:solidFill>
                  <a:srgbClr val="9D1F33"/>
                </a:solidFill>
                <a:latin typeface="微软雅黑"/>
                <a:cs typeface="微软雅黑"/>
              </a:rPr>
              <a:t>念与方法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1342" y="2575506"/>
            <a:ext cx="4098103" cy="2068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28244" y="2642616"/>
            <a:ext cx="3929379" cy="192976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29235" rIns="0" bIns="0" rtlCol="0" vert="horz">
            <a:spAutoFit/>
          </a:bodyPr>
          <a:lstStyle/>
          <a:p>
            <a:pPr marL="381000" indent="-229235">
              <a:lnSpc>
                <a:spcPct val="100000"/>
              </a:lnSpc>
              <a:spcBef>
                <a:spcPts val="1805"/>
              </a:spcBef>
              <a:buAutoNum type="arabicPeriod"/>
              <a:tabLst>
                <a:tab pos="381635" algn="l"/>
              </a:tabLst>
            </a:pPr>
            <a:r>
              <a:rPr dirty="0" sz="1600" spc="-5">
                <a:latin typeface="微软雅黑"/>
                <a:cs typeface="微软雅黑"/>
              </a:rPr>
              <a:t>关于教学设计</a:t>
            </a:r>
            <a:endParaRPr sz="1600">
              <a:latin typeface="微软雅黑"/>
              <a:cs typeface="微软雅黑"/>
            </a:endParaRPr>
          </a:p>
          <a:p>
            <a:pPr marL="381000" indent="-22923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381635" algn="l"/>
              </a:tabLst>
            </a:pPr>
            <a:r>
              <a:rPr dirty="0" sz="1600" spc="-5">
                <a:latin typeface="微软雅黑"/>
                <a:cs typeface="微软雅黑"/>
              </a:rPr>
              <a:t>专业课程思政教学设计的</a:t>
            </a:r>
            <a:r>
              <a:rPr dirty="0" sz="1600" spc="-5">
                <a:solidFill>
                  <a:srgbClr val="9D1F33"/>
                </a:solidFill>
                <a:latin typeface="微软雅黑"/>
                <a:cs typeface="微软雅黑"/>
              </a:rPr>
              <a:t>五个环节</a:t>
            </a:r>
            <a:endParaRPr sz="1600">
              <a:latin typeface="微软雅黑"/>
              <a:cs typeface="微软雅黑"/>
            </a:endParaRPr>
          </a:p>
          <a:p>
            <a:pPr marL="381000" indent="-22923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381635" algn="l"/>
              </a:tabLst>
            </a:pPr>
            <a:r>
              <a:rPr dirty="0" sz="1600" spc="-10">
                <a:latin typeface="微软雅黑"/>
                <a:cs typeface="微软雅黑"/>
              </a:rPr>
              <a:t>如何设置专业课程思政</a:t>
            </a:r>
            <a:r>
              <a:rPr dirty="0" sz="1600" spc="-10">
                <a:solidFill>
                  <a:srgbClr val="9D1F33"/>
                </a:solidFill>
                <a:latin typeface="微软雅黑"/>
                <a:cs typeface="微软雅黑"/>
              </a:rPr>
              <a:t>目标</a:t>
            </a:r>
            <a:endParaRPr sz="1600">
              <a:latin typeface="微软雅黑"/>
              <a:cs typeface="微软雅黑"/>
            </a:endParaRPr>
          </a:p>
          <a:p>
            <a:pPr marL="381000" indent="-22923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381635" algn="l"/>
              </a:tabLst>
            </a:pPr>
            <a:r>
              <a:rPr dirty="0" sz="1600" spc="-5">
                <a:latin typeface="微软雅黑"/>
                <a:cs typeface="微软雅黑"/>
              </a:rPr>
              <a:t>专业课程思政</a:t>
            </a:r>
            <a:r>
              <a:rPr dirty="0" sz="1600" spc="-5">
                <a:solidFill>
                  <a:srgbClr val="9D1F33"/>
                </a:solidFill>
                <a:latin typeface="微软雅黑"/>
                <a:cs typeface="微软雅黑"/>
              </a:rPr>
              <a:t>内容</a:t>
            </a:r>
            <a:r>
              <a:rPr dirty="0" sz="1600" spc="-5">
                <a:latin typeface="微软雅黑"/>
                <a:cs typeface="微软雅黑"/>
              </a:rPr>
              <a:t>的选择和组织</a:t>
            </a:r>
            <a:endParaRPr sz="1600">
              <a:latin typeface="微软雅黑"/>
              <a:cs typeface="微软雅黑"/>
            </a:endParaRPr>
          </a:p>
          <a:p>
            <a:pPr marL="381000" indent="-22923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381635" algn="l"/>
              </a:tabLst>
            </a:pPr>
            <a:r>
              <a:rPr dirty="0" sz="1600" spc="-5">
                <a:latin typeface="微软雅黑"/>
                <a:cs typeface="微软雅黑"/>
              </a:rPr>
              <a:t>开展专业课程思政的</a:t>
            </a:r>
            <a:r>
              <a:rPr dirty="0" sz="1600" spc="-5">
                <a:solidFill>
                  <a:srgbClr val="9D1F33"/>
                </a:solidFill>
                <a:latin typeface="微软雅黑"/>
                <a:cs typeface="微软雅黑"/>
              </a:rPr>
              <a:t>方法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82077" y="2575506"/>
            <a:ext cx="4424184" cy="2068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572000" y="2642616"/>
            <a:ext cx="4249420" cy="192976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600">
              <a:latin typeface="Times New Roman"/>
              <a:cs typeface="Times New Roman"/>
            </a:endParaRPr>
          </a:p>
          <a:p>
            <a:pPr marL="381635" indent="-229235">
              <a:lnSpc>
                <a:spcPct val="100000"/>
              </a:lnSpc>
              <a:buAutoNum type="arabicPeriod" startAt="6"/>
              <a:tabLst>
                <a:tab pos="382270" algn="l"/>
              </a:tabLst>
            </a:pPr>
            <a:r>
              <a:rPr dirty="0" sz="1600" spc="-5">
                <a:latin typeface="微软雅黑"/>
                <a:cs typeface="微软雅黑"/>
              </a:rPr>
              <a:t>思政目标与专业课程的</a:t>
            </a:r>
            <a:r>
              <a:rPr dirty="0" sz="1600" spc="-5">
                <a:solidFill>
                  <a:srgbClr val="9D1F33"/>
                </a:solidFill>
                <a:latin typeface="微软雅黑"/>
                <a:cs typeface="微软雅黑"/>
              </a:rPr>
              <a:t>融合</a:t>
            </a:r>
            <a:r>
              <a:rPr dirty="0" sz="1600" spc="-5">
                <a:latin typeface="微软雅黑"/>
                <a:cs typeface="微软雅黑"/>
              </a:rPr>
              <a:t>的标准</a:t>
            </a:r>
            <a:endParaRPr sz="1600">
              <a:latin typeface="微软雅黑"/>
              <a:cs typeface="微软雅黑"/>
            </a:endParaRPr>
          </a:p>
          <a:p>
            <a:pPr marL="381635" indent="-229235">
              <a:lnSpc>
                <a:spcPct val="100000"/>
              </a:lnSpc>
              <a:spcBef>
                <a:spcPts val="480"/>
              </a:spcBef>
              <a:buAutoNum type="arabicPeriod" startAt="6"/>
              <a:tabLst>
                <a:tab pos="382270" algn="l"/>
              </a:tabLst>
            </a:pPr>
            <a:r>
              <a:rPr dirty="0" sz="1600" spc="-5">
                <a:latin typeface="微软雅黑"/>
                <a:cs typeface="微软雅黑"/>
              </a:rPr>
              <a:t>如何进行</a:t>
            </a:r>
            <a:r>
              <a:rPr dirty="0" sz="1600" spc="-5">
                <a:solidFill>
                  <a:srgbClr val="9D1F33"/>
                </a:solidFill>
                <a:latin typeface="微软雅黑"/>
                <a:cs typeface="微软雅黑"/>
              </a:rPr>
              <a:t>引导</a:t>
            </a:r>
            <a:endParaRPr sz="1600">
              <a:latin typeface="微软雅黑"/>
              <a:cs typeface="微软雅黑"/>
            </a:endParaRPr>
          </a:p>
          <a:p>
            <a:pPr marL="381635" indent="-229235">
              <a:lnSpc>
                <a:spcPct val="100000"/>
              </a:lnSpc>
              <a:spcBef>
                <a:spcPts val="480"/>
              </a:spcBef>
              <a:buAutoNum type="arabicPeriod" startAt="6"/>
              <a:tabLst>
                <a:tab pos="382270" algn="l"/>
              </a:tabLst>
            </a:pPr>
            <a:r>
              <a:rPr dirty="0" sz="1600" spc="-5">
                <a:latin typeface="微软雅黑"/>
                <a:cs typeface="微软雅黑"/>
              </a:rPr>
              <a:t>如何进行</a:t>
            </a:r>
            <a:r>
              <a:rPr dirty="0" sz="1600" spc="-5">
                <a:solidFill>
                  <a:srgbClr val="9D1F33"/>
                </a:solidFill>
                <a:latin typeface="微软雅黑"/>
                <a:cs typeface="微软雅黑"/>
              </a:rPr>
              <a:t>评价</a:t>
            </a:r>
            <a:endParaRPr sz="1600">
              <a:latin typeface="微软雅黑"/>
              <a:cs typeface="微软雅黑"/>
            </a:endParaRPr>
          </a:p>
          <a:p>
            <a:pPr marL="381635" indent="-229235">
              <a:lnSpc>
                <a:spcPct val="100000"/>
              </a:lnSpc>
              <a:spcBef>
                <a:spcPts val="480"/>
              </a:spcBef>
              <a:buAutoNum type="arabicPeriod" startAt="6"/>
              <a:tabLst>
                <a:tab pos="382270" algn="l"/>
              </a:tabLst>
            </a:pPr>
            <a:r>
              <a:rPr dirty="0" sz="1600" spc="-5">
                <a:latin typeface="微软雅黑"/>
                <a:cs typeface="微软雅黑"/>
              </a:rPr>
              <a:t>各级领导层面可以做的工作</a:t>
            </a:r>
            <a:endParaRPr sz="16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28588" y="3003804"/>
            <a:ext cx="1871471" cy="112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24015" y="2999232"/>
            <a:ext cx="1880870" cy="1138555"/>
          </a:xfrm>
          <a:custGeom>
            <a:avLst/>
            <a:gdLst/>
            <a:ahLst/>
            <a:cxnLst/>
            <a:rect l="l" t="t" r="r" b="b"/>
            <a:pathLst>
              <a:path w="1880870" h="1138554">
                <a:moveTo>
                  <a:pt x="0" y="1138428"/>
                </a:moveTo>
                <a:lnTo>
                  <a:pt x="1880615" y="1138428"/>
                </a:lnTo>
                <a:lnTo>
                  <a:pt x="1880615" y="0"/>
                </a:lnTo>
                <a:lnTo>
                  <a:pt x="0" y="0"/>
                </a:lnTo>
                <a:lnTo>
                  <a:pt x="0" y="1138428"/>
                </a:lnTo>
                <a:close/>
              </a:path>
            </a:pathLst>
          </a:custGeom>
          <a:ln w="9144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8437" y="740495"/>
            <a:ext cx="7693180" cy="679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90372" y="794004"/>
            <a:ext cx="7454265" cy="56896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22555" rIns="0" bIns="0" rtlCol="0" vert="horz">
            <a:spAutoFit/>
          </a:bodyPr>
          <a:lstStyle/>
          <a:p>
            <a:pPr marL="549275">
              <a:lnSpc>
                <a:spcPct val="100000"/>
              </a:lnSpc>
              <a:spcBef>
                <a:spcPts val="965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参加上海市红会每年一</a:t>
            </a:r>
            <a:r>
              <a:rPr dirty="0" sz="2000" spc="-10" b="1">
                <a:solidFill>
                  <a:srgbClr val="9D1F33"/>
                </a:solidFill>
                <a:latin typeface="微软雅黑"/>
                <a:cs typeface="微软雅黑"/>
              </a:rPr>
              <a:t>度</a:t>
            </a: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的“</a:t>
            </a:r>
            <a:r>
              <a:rPr dirty="0" sz="2000" spc="-10" b="1">
                <a:solidFill>
                  <a:srgbClr val="9D1F33"/>
                </a:solidFill>
                <a:latin typeface="微软雅黑"/>
                <a:cs typeface="微软雅黑"/>
              </a:rPr>
              <a:t>遗</a:t>
            </a: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体器</a:t>
            </a:r>
            <a:r>
              <a:rPr dirty="0" sz="2000" spc="-10" b="1">
                <a:solidFill>
                  <a:srgbClr val="9D1F33"/>
                </a:solidFill>
                <a:latin typeface="微软雅黑"/>
                <a:cs typeface="微软雅黑"/>
              </a:rPr>
              <a:t>官</a:t>
            </a: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捐献</a:t>
            </a:r>
            <a:r>
              <a:rPr dirty="0" sz="2000" spc="-10" b="1">
                <a:solidFill>
                  <a:srgbClr val="9D1F33"/>
                </a:solidFill>
                <a:latin typeface="微软雅黑"/>
                <a:cs typeface="微软雅黑"/>
              </a:rPr>
              <a:t>纪</a:t>
            </a: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念日</a:t>
            </a:r>
            <a:r>
              <a:rPr dirty="0" sz="2000" spc="-10" b="1">
                <a:solidFill>
                  <a:srgbClr val="9D1F33"/>
                </a:solidFill>
                <a:latin typeface="微软雅黑"/>
                <a:cs typeface="微软雅黑"/>
              </a:rPr>
              <a:t>活</a:t>
            </a: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动”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10701" y="85194"/>
            <a:ext cx="2448364" cy="450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4715255"/>
            <a:ext cx="9144000" cy="428625"/>
          </a:xfrm>
          <a:custGeom>
            <a:avLst/>
            <a:gdLst/>
            <a:ahLst/>
            <a:cxnLst/>
            <a:rect l="l" t="t" r="r" b="b"/>
            <a:pathLst>
              <a:path w="9144000" h="428625">
                <a:moveTo>
                  <a:pt x="9144000" y="428243"/>
                </a:moveTo>
                <a:lnTo>
                  <a:pt x="9144000" y="0"/>
                </a:lnTo>
                <a:lnTo>
                  <a:pt x="0" y="0"/>
                </a:lnTo>
                <a:lnTo>
                  <a:pt x="0" y="428243"/>
                </a:lnTo>
                <a:lnTo>
                  <a:pt x="9144000" y="428243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776854" y="4770221"/>
            <a:ext cx="28632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F1F1F1"/>
                </a:solidFill>
                <a:latin typeface="微软雅黑"/>
                <a:cs typeface="微软雅黑"/>
              </a:rPr>
              <a:t>敬重逝者，慰藉家属，教育学生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66571" y="4339234"/>
            <a:ext cx="37471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404040"/>
                </a:solidFill>
                <a:latin typeface="微软雅黑"/>
                <a:cs typeface="微软雅黑"/>
              </a:rPr>
              <a:t>每年3.1日，教师带领学生参加“遗体捐献纪念日”活动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79845" y="4400194"/>
            <a:ext cx="18580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404040"/>
                </a:solidFill>
                <a:latin typeface="微软雅黑"/>
                <a:cs typeface="微软雅黑"/>
              </a:rPr>
              <a:t>学生在活动中的“诗朗诵”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667" y="771144"/>
            <a:ext cx="631190" cy="593090"/>
          </a:xfrm>
          <a:custGeom>
            <a:avLst/>
            <a:gdLst/>
            <a:ahLst/>
            <a:cxnLst/>
            <a:rect l="l" t="t" r="r" b="b"/>
            <a:pathLst>
              <a:path w="631190" h="593090">
                <a:moveTo>
                  <a:pt x="0" y="592836"/>
                </a:moveTo>
                <a:lnTo>
                  <a:pt x="630936" y="592836"/>
                </a:lnTo>
                <a:lnTo>
                  <a:pt x="630936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61340" y="741121"/>
            <a:ext cx="32766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4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2311" y="2811779"/>
            <a:ext cx="1956816" cy="1301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67739" y="2807207"/>
            <a:ext cx="1965960" cy="1310640"/>
          </a:xfrm>
          <a:custGeom>
            <a:avLst/>
            <a:gdLst/>
            <a:ahLst/>
            <a:cxnLst/>
            <a:rect l="l" t="t" r="r" b="b"/>
            <a:pathLst>
              <a:path w="1965960" h="1310639">
                <a:moveTo>
                  <a:pt x="0" y="1310640"/>
                </a:moveTo>
                <a:lnTo>
                  <a:pt x="1965960" y="1310640"/>
                </a:lnTo>
                <a:lnTo>
                  <a:pt x="1965960" y="0"/>
                </a:lnTo>
                <a:lnTo>
                  <a:pt x="0" y="0"/>
                </a:lnTo>
                <a:lnTo>
                  <a:pt x="0" y="1310640"/>
                </a:lnTo>
                <a:close/>
              </a:path>
            </a:pathLst>
          </a:custGeom>
          <a:ln w="9144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564635" y="2932176"/>
            <a:ext cx="2025395" cy="1164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560064" y="2927604"/>
            <a:ext cx="2034539" cy="1173480"/>
          </a:xfrm>
          <a:custGeom>
            <a:avLst/>
            <a:gdLst/>
            <a:ahLst/>
            <a:cxnLst/>
            <a:rect l="l" t="t" r="r" b="b"/>
            <a:pathLst>
              <a:path w="2034539" h="1173479">
                <a:moveTo>
                  <a:pt x="0" y="1173480"/>
                </a:moveTo>
                <a:lnTo>
                  <a:pt x="2034539" y="1173480"/>
                </a:lnTo>
                <a:lnTo>
                  <a:pt x="2034539" y="0"/>
                </a:lnTo>
                <a:lnTo>
                  <a:pt x="0" y="0"/>
                </a:lnTo>
                <a:lnTo>
                  <a:pt x="0" y="117348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52222" y="0"/>
            <a:ext cx="3820795" cy="626745"/>
          </a:xfrm>
          <a:prstGeom prst="rect">
            <a:avLst/>
          </a:prstGeom>
          <a:solidFill>
            <a:srgbClr val="9D1F33"/>
          </a:solidFill>
        </p:spPr>
        <p:txBody>
          <a:bodyPr wrap="square" lIns="0" tIns="149860" rIns="0" bIns="0" rtlCol="0" vert="horz">
            <a:spAutoFit/>
          </a:bodyPr>
          <a:lstStyle/>
          <a:p>
            <a:pPr marL="381635">
              <a:lnSpc>
                <a:spcPct val="100000"/>
              </a:lnSpc>
              <a:spcBef>
                <a:spcPts val="1180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三、实践过程、方法及</a:t>
            </a:r>
            <a:r>
              <a:rPr dirty="0" sz="2000" spc="-10" b="1">
                <a:solidFill>
                  <a:srgbClr val="FFFFFF"/>
                </a:solidFill>
                <a:latin typeface="微软雅黑"/>
                <a:cs typeface="微软雅黑"/>
              </a:rPr>
              <a:t>成</a:t>
            </a: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效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680460">
              <a:lnSpc>
                <a:spcPct val="100000"/>
              </a:lnSpc>
              <a:spcBef>
                <a:spcPts val="105"/>
              </a:spcBef>
            </a:pPr>
            <a:r>
              <a:rPr dirty="0" spc="5"/>
              <a:t>（三）课堂外活动</a:t>
            </a:r>
          </a:p>
        </p:txBody>
      </p:sp>
      <p:sp>
        <p:nvSpPr>
          <p:cNvPr id="21" name="object 21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72311" y="1491996"/>
            <a:ext cx="1956816" cy="11369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67739" y="1487424"/>
            <a:ext cx="1965960" cy="1146175"/>
          </a:xfrm>
          <a:custGeom>
            <a:avLst/>
            <a:gdLst/>
            <a:ahLst/>
            <a:cxnLst/>
            <a:rect l="l" t="t" r="r" b="b"/>
            <a:pathLst>
              <a:path w="1965960" h="1146175">
                <a:moveTo>
                  <a:pt x="0" y="1146048"/>
                </a:moveTo>
                <a:lnTo>
                  <a:pt x="1965960" y="1146048"/>
                </a:lnTo>
                <a:lnTo>
                  <a:pt x="1965960" y="0"/>
                </a:lnTo>
                <a:lnTo>
                  <a:pt x="0" y="0"/>
                </a:lnTo>
                <a:lnTo>
                  <a:pt x="0" y="1146048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564635" y="1491996"/>
            <a:ext cx="2022348" cy="12176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560064" y="1487424"/>
            <a:ext cx="2032000" cy="1226820"/>
          </a:xfrm>
          <a:custGeom>
            <a:avLst/>
            <a:gdLst/>
            <a:ahLst/>
            <a:cxnLst/>
            <a:rect l="l" t="t" r="r" b="b"/>
            <a:pathLst>
              <a:path w="2032000" h="1226820">
                <a:moveTo>
                  <a:pt x="0" y="1226820"/>
                </a:moveTo>
                <a:lnTo>
                  <a:pt x="2031491" y="1226820"/>
                </a:lnTo>
                <a:lnTo>
                  <a:pt x="2031491" y="0"/>
                </a:lnTo>
                <a:lnTo>
                  <a:pt x="0" y="0"/>
                </a:lnTo>
                <a:lnTo>
                  <a:pt x="0" y="122682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228588" y="1491996"/>
            <a:ext cx="1822704" cy="12146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224015" y="1487424"/>
            <a:ext cx="1831975" cy="1224280"/>
          </a:xfrm>
          <a:custGeom>
            <a:avLst/>
            <a:gdLst/>
            <a:ahLst/>
            <a:cxnLst/>
            <a:rect l="l" t="t" r="r" b="b"/>
            <a:pathLst>
              <a:path w="1831975" h="1224280">
                <a:moveTo>
                  <a:pt x="0" y="1223771"/>
                </a:moveTo>
                <a:lnTo>
                  <a:pt x="1831847" y="1223771"/>
                </a:lnTo>
                <a:lnTo>
                  <a:pt x="1831847" y="0"/>
                </a:lnTo>
                <a:lnTo>
                  <a:pt x="0" y="0"/>
                </a:lnTo>
                <a:lnTo>
                  <a:pt x="0" y="1223771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9654" y="1447652"/>
            <a:ext cx="530830" cy="535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21764" y="1499616"/>
            <a:ext cx="422275" cy="426720"/>
          </a:xfrm>
          <a:custGeom>
            <a:avLst/>
            <a:gdLst/>
            <a:ahLst/>
            <a:cxnLst/>
            <a:rect l="l" t="t" r="r" b="b"/>
            <a:pathLst>
              <a:path w="422275" h="426719">
                <a:moveTo>
                  <a:pt x="0" y="426720"/>
                </a:moveTo>
                <a:lnTo>
                  <a:pt x="422148" y="426720"/>
                </a:lnTo>
                <a:lnTo>
                  <a:pt x="422148" y="0"/>
                </a:lnTo>
                <a:lnTo>
                  <a:pt x="0" y="0"/>
                </a:lnTo>
                <a:lnTo>
                  <a:pt x="0" y="426720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81200" y="1613916"/>
            <a:ext cx="27736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51660" y="1947672"/>
            <a:ext cx="557822" cy="5623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1764" y="2017776"/>
            <a:ext cx="422275" cy="426720"/>
          </a:xfrm>
          <a:custGeom>
            <a:avLst/>
            <a:gdLst/>
            <a:ahLst/>
            <a:cxnLst/>
            <a:rect l="l" t="t" r="r" b="b"/>
            <a:pathLst>
              <a:path w="422275" h="426719">
                <a:moveTo>
                  <a:pt x="0" y="426719"/>
                </a:moveTo>
                <a:lnTo>
                  <a:pt x="422148" y="426719"/>
                </a:lnTo>
                <a:lnTo>
                  <a:pt x="422148" y="0"/>
                </a:lnTo>
                <a:lnTo>
                  <a:pt x="0" y="0"/>
                </a:lnTo>
                <a:lnTo>
                  <a:pt x="0" y="426719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81200" y="2179320"/>
            <a:ext cx="277368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51660" y="2446007"/>
            <a:ext cx="557822" cy="5608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21764" y="2516123"/>
            <a:ext cx="422275" cy="425450"/>
          </a:xfrm>
          <a:custGeom>
            <a:avLst/>
            <a:gdLst/>
            <a:ahLst/>
            <a:cxnLst/>
            <a:rect l="l" t="t" r="r" b="b"/>
            <a:pathLst>
              <a:path w="422275" h="425450">
                <a:moveTo>
                  <a:pt x="0" y="425195"/>
                </a:moveTo>
                <a:lnTo>
                  <a:pt x="422148" y="425195"/>
                </a:lnTo>
                <a:lnTo>
                  <a:pt x="422148" y="0"/>
                </a:lnTo>
                <a:lnTo>
                  <a:pt x="0" y="0"/>
                </a:lnTo>
                <a:lnTo>
                  <a:pt x="0" y="425195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81200" y="2628900"/>
            <a:ext cx="277368" cy="2270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15083" y="2945904"/>
            <a:ext cx="597420" cy="5638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85188" y="3015995"/>
            <a:ext cx="462280" cy="428625"/>
          </a:xfrm>
          <a:custGeom>
            <a:avLst/>
            <a:gdLst/>
            <a:ahLst/>
            <a:cxnLst/>
            <a:rect l="l" t="t" r="r" b="b"/>
            <a:pathLst>
              <a:path w="462280" h="428625">
                <a:moveTo>
                  <a:pt x="0" y="428244"/>
                </a:moveTo>
                <a:lnTo>
                  <a:pt x="461772" y="428244"/>
                </a:lnTo>
                <a:lnTo>
                  <a:pt x="461772" y="0"/>
                </a:lnTo>
                <a:lnTo>
                  <a:pt x="0" y="0"/>
                </a:lnTo>
                <a:lnTo>
                  <a:pt x="0" y="428244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43100" y="3128772"/>
            <a:ext cx="288036" cy="228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4715255"/>
            <a:ext cx="9144000" cy="428625"/>
          </a:xfrm>
          <a:custGeom>
            <a:avLst/>
            <a:gdLst/>
            <a:ahLst/>
            <a:cxnLst/>
            <a:rect l="l" t="t" r="r" b="b"/>
            <a:pathLst>
              <a:path w="9144000" h="428625">
                <a:moveTo>
                  <a:pt x="9144000" y="428243"/>
                </a:moveTo>
                <a:lnTo>
                  <a:pt x="9144000" y="0"/>
                </a:lnTo>
                <a:lnTo>
                  <a:pt x="0" y="0"/>
                </a:lnTo>
                <a:lnTo>
                  <a:pt x="0" y="428243"/>
                </a:lnTo>
                <a:lnTo>
                  <a:pt x="9144000" y="428243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21283" y="124459"/>
            <a:ext cx="308165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三、实践过程、方法及</a:t>
            </a:r>
            <a:r>
              <a:rPr dirty="0" spc="-10"/>
              <a:t>成</a:t>
            </a:r>
            <a:r>
              <a:rPr dirty="0"/>
              <a:t>效</a:t>
            </a:r>
          </a:p>
        </p:txBody>
      </p:sp>
      <p:sp>
        <p:nvSpPr>
          <p:cNvPr id="18" name="object 18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092700" y="121996"/>
            <a:ext cx="282511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（四）课程思政环境建设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565273" y="1571624"/>
            <a:ext cx="3066415" cy="22498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382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遗体捐献文化走廊</a:t>
            </a:r>
            <a:endParaRPr sz="16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98425">
              <a:lnSpc>
                <a:spcPct val="100000"/>
              </a:lnSpc>
            </a:pP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我校师生遗体捐献者纪念墙</a:t>
            </a:r>
            <a:endParaRPr sz="1600">
              <a:latin typeface="微软雅黑"/>
              <a:cs typeface="微软雅黑"/>
            </a:endParaRPr>
          </a:p>
          <a:p>
            <a:pPr marL="12700" marR="5080" indent="13970">
              <a:lnSpc>
                <a:spcPct val="197500"/>
              </a:lnSpc>
              <a:spcBef>
                <a:spcPts val="145"/>
              </a:spcBef>
            </a:pP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《大爱》“遗体捐献者纪念园”  </a:t>
            </a: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“大体老师纪念</a:t>
            </a:r>
            <a:r>
              <a:rPr dirty="0" sz="1600" spc="-20">
                <a:solidFill>
                  <a:srgbClr val="404040"/>
                </a:solidFill>
                <a:latin typeface="微软雅黑"/>
                <a:cs typeface="微软雅黑"/>
              </a:rPr>
              <a:t>馆</a:t>
            </a: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”（课程网</a:t>
            </a:r>
            <a:r>
              <a:rPr dirty="0" sz="1600" spc="-15">
                <a:solidFill>
                  <a:srgbClr val="404040"/>
                </a:solidFill>
                <a:latin typeface="微软雅黑"/>
                <a:cs typeface="微软雅黑"/>
              </a:rPr>
              <a:t>站</a:t>
            </a: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）</a:t>
            </a:r>
            <a:endParaRPr sz="16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imes New Roman"/>
              <a:cs typeface="Times New Roman"/>
            </a:endParaRPr>
          </a:p>
          <a:p>
            <a:pPr marL="26670">
              <a:lnSpc>
                <a:spcPct val="100000"/>
              </a:lnSpc>
            </a:pP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《心路》（学生心得体会摘录）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859279" y="3445764"/>
            <a:ext cx="557822" cy="5608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929383" y="3515867"/>
            <a:ext cx="422275" cy="425450"/>
          </a:xfrm>
          <a:custGeom>
            <a:avLst/>
            <a:gdLst/>
            <a:ahLst/>
            <a:cxnLst/>
            <a:rect l="l" t="t" r="r" b="b"/>
            <a:pathLst>
              <a:path w="422275" h="425450">
                <a:moveTo>
                  <a:pt x="0" y="425195"/>
                </a:moveTo>
                <a:lnTo>
                  <a:pt x="422148" y="425195"/>
                </a:lnTo>
                <a:lnTo>
                  <a:pt x="422148" y="0"/>
                </a:lnTo>
                <a:lnTo>
                  <a:pt x="0" y="0"/>
                </a:lnTo>
                <a:lnTo>
                  <a:pt x="0" y="425195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987295" y="3677411"/>
            <a:ext cx="277368" cy="2270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1991" y="952500"/>
            <a:ext cx="2221991" cy="1243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27420" y="947927"/>
            <a:ext cx="2231390" cy="1252855"/>
          </a:xfrm>
          <a:custGeom>
            <a:avLst/>
            <a:gdLst/>
            <a:ahLst/>
            <a:cxnLst/>
            <a:rect l="l" t="t" r="r" b="b"/>
            <a:pathLst>
              <a:path w="2231390" h="1252855">
                <a:moveTo>
                  <a:pt x="0" y="1252728"/>
                </a:moveTo>
                <a:lnTo>
                  <a:pt x="2231135" y="1252728"/>
                </a:lnTo>
                <a:lnTo>
                  <a:pt x="2231135" y="0"/>
                </a:lnTo>
                <a:lnTo>
                  <a:pt x="0" y="0"/>
                </a:lnTo>
                <a:lnTo>
                  <a:pt x="0" y="1252728"/>
                </a:lnTo>
                <a:close/>
              </a:path>
            </a:pathLst>
          </a:custGeom>
          <a:ln w="9144">
            <a:solidFill>
              <a:srgbClr val="333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05255" y="1962911"/>
            <a:ext cx="2452116" cy="1618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00683" y="1958339"/>
            <a:ext cx="2461260" cy="1628139"/>
          </a:xfrm>
          <a:custGeom>
            <a:avLst/>
            <a:gdLst/>
            <a:ahLst/>
            <a:cxnLst/>
            <a:rect l="l" t="t" r="r" b="b"/>
            <a:pathLst>
              <a:path w="2461260" h="1628139">
                <a:moveTo>
                  <a:pt x="0" y="1627632"/>
                </a:moveTo>
                <a:lnTo>
                  <a:pt x="2461260" y="1627632"/>
                </a:lnTo>
                <a:lnTo>
                  <a:pt x="2461260" y="0"/>
                </a:lnTo>
                <a:lnTo>
                  <a:pt x="0" y="0"/>
                </a:lnTo>
                <a:lnTo>
                  <a:pt x="0" y="1627632"/>
                </a:lnTo>
                <a:close/>
              </a:path>
            </a:pathLst>
          </a:custGeom>
          <a:ln w="9144">
            <a:solidFill>
              <a:srgbClr val="333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17264" y="1962911"/>
            <a:ext cx="1353312" cy="1822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12691" y="1958339"/>
            <a:ext cx="1362710" cy="1831975"/>
          </a:xfrm>
          <a:custGeom>
            <a:avLst/>
            <a:gdLst/>
            <a:ahLst/>
            <a:cxnLst/>
            <a:rect l="l" t="t" r="r" b="b"/>
            <a:pathLst>
              <a:path w="1362710" h="1831975">
                <a:moveTo>
                  <a:pt x="0" y="1831848"/>
                </a:moveTo>
                <a:lnTo>
                  <a:pt x="1362456" y="1831848"/>
                </a:lnTo>
                <a:lnTo>
                  <a:pt x="1362456" y="0"/>
                </a:lnTo>
                <a:lnTo>
                  <a:pt x="0" y="0"/>
                </a:lnTo>
                <a:lnTo>
                  <a:pt x="0" y="1831848"/>
                </a:lnTo>
                <a:close/>
              </a:path>
            </a:pathLst>
          </a:custGeom>
          <a:ln w="9144">
            <a:solidFill>
              <a:srgbClr val="333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30467" y="2714244"/>
            <a:ext cx="2414016" cy="12908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25896" y="2709672"/>
            <a:ext cx="2423160" cy="1300480"/>
          </a:xfrm>
          <a:custGeom>
            <a:avLst/>
            <a:gdLst/>
            <a:ahLst/>
            <a:cxnLst/>
            <a:rect l="l" t="t" r="r" b="b"/>
            <a:pathLst>
              <a:path w="2423159" h="1300479">
                <a:moveTo>
                  <a:pt x="0" y="1299971"/>
                </a:moveTo>
                <a:lnTo>
                  <a:pt x="2423159" y="1299971"/>
                </a:lnTo>
                <a:lnTo>
                  <a:pt x="2423159" y="0"/>
                </a:lnTo>
                <a:lnTo>
                  <a:pt x="0" y="0"/>
                </a:lnTo>
                <a:lnTo>
                  <a:pt x="0" y="1299971"/>
                </a:lnTo>
                <a:close/>
              </a:path>
            </a:pathLst>
          </a:custGeom>
          <a:ln w="9144">
            <a:solidFill>
              <a:srgbClr val="333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437757" y="2311730"/>
            <a:ext cx="145224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滚动播放的</a:t>
            </a:r>
            <a:r>
              <a:rPr dirty="0" sz="1400" spc="5">
                <a:solidFill>
                  <a:srgbClr val="404040"/>
                </a:solidFill>
                <a:latin typeface="微软雅黑"/>
                <a:cs typeface="微软雅黑"/>
              </a:rPr>
              <a:t>电</a:t>
            </a: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视屏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26504" y="4170070"/>
            <a:ext cx="18084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“解剖学第一课”展板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84857" y="4098137"/>
            <a:ext cx="145224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遗体捐献文化走廊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3497" y="898991"/>
            <a:ext cx="4122433" cy="679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90372" y="952500"/>
            <a:ext cx="3953510" cy="56896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21285" rIns="0" bIns="0" rtlCol="0" vert="horz">
            <a:spAutoFit/>
          </a:bodyPr>
          <a:lstStyle/>
          <a:p>
            <a:pPr marL="958215">
              <a:lnSpc>
                <a:spcPct val="100000"/>
              </a:lnSpc>
              <a:spcBef>
                <a:spcPts val="955"/>
              </a:spcBef>
            </a:pPr>
            <a:r>
              <a:rPr dirty="0" sz="2000" spc="5" b="1">
                <a:solidFill>
                  <a:srgbClr val="9D1F33"/>
                </a:solidFill>
                <a:latin typeface="微软雅黑"/>
                <a:cs typeface="微软雅黑"/>
              </a:rPr>
              <a:t>遗体捐献文化走廊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4715255"/>
            <a:ext cx="9144000" cy="428625"/>
          </a:xfrm>
          <a:custGeom>
            <a:avLst/>
            <a:gdLst/>
            <a:ahLst/>
            <a:cxnLst/>
            <a:rect l="l" t="t" r="r" b="b"/>
            <a:pathLst>
              <a:path w="9144000" h="428625">
                <a:moveTo>
                  <a:pt x="9144000" y="428243"/>
                </a:moveTo>
                <a:lnTo>
                  <a:pt x="9144000" y="0"/>
                </a:lnTo>
                <a:lnTo>
                  <a:pt x="0" y="0"/>
                </a:lnTo>
                <a:lnTo>
                  <a:pt x="0" y="428243"/>
                </a:lnTo>
                <a:lnTo>
                  <a:pt x="9144000" y="428243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610701" y="85194"/>
            <a:ext cx="2448364" cy="4506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667" y="928116"/>
            <a:ext cx="631190" cy="593090"/>
          </a:xfrm>
          <a:custGeom>
            <a:avLst/>
            <a:gdLst/>
            <a:ahLst/>
            <a:cxnLst/>
            <a:rect l="l" t="t" r="r" b="b"/>
            <a:pathLst>
              <a:path w="631190" h="593090">
                <a:moveTo>
                  <a:pt x="0" y="592836"/>
                </a:moveTo>
                <a:lnTo>
                  <a:pt x="630936" y="592836"/>
                </a:lnTo>
                <a:lnTo>
                  <a:pt x="630936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0667" y="898347"/>
            <a:ext cx="63119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1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21283" y="124459"/>
            <a:ext cx="308165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三、实践过程、方法及</a:t>
            </a:r>
            <a:r>
              <a:rPr dirty="0" sz="2000" spc="-10" b="1">
                <a:solidFill>
                  <a:srgbClr val="FFFFFF"/>
                </a:solidFill>
                <a:latin typeface="微软雅黑"/>
                <a:cs typeface="微软雅黑"/>
              </a:rPr>
              <a:t>成</a:t>
            </a: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效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092700" y="121996"/>
            <a:ext cx="2825115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（四）课程思政环境建设</a:t>
            </a:r>
          </a:p>
        </p:txBody>
      </p:sp>
      <p:sp>
        <p:nvSpPr>
          <p:cNvPr id="25" name="object 25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5861" y="898991"/>
            <a:ext cx="4858557" cy="679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0372" y="952500"/>
            <a:ext cx="4674235" cy="56896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212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5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我校师生遗体捐献者纪</a:t>
            </a:r>
            <a:r>
              <a:rPr dirty="0" sz="2000" spc="-10" b="1">
                <a:solidFill>
                  <a:srgbClr val="9D1F33"/>
                </a:solidFill>
                <a:latin typeface="微软雅黑"/>
                <a:cs typeface="微软雅黑"/>
              </a:rPr>
              <a:t>念</a:t>
            </a:r>
            <a:r>
              <a:rPr dirty="0" sz="2000" spc="5" b="1">
                <a:solidFill>
                  <a:srgbClr val="9D1F33"/>
                </a:solidFill>
                <a:latin typeface="微软雅黑"/>
                <a:cs typeface="微软雅黑"/>
              </a:rPr>
              <a:t>墙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715255"/>
            <a:ext cx="9144000" cy="428625"/>
          </a:xfrm>
          <a:custGeom>
            <a:avLst/>
            <a:gdLst/>
            <a:ahLst/>
            <a:cxnLst/>
            <a:rect l="l" t="t" r="r" b="b"/>
            <a:pathLst>
              <a:path w="9144000" h="428625">
                <a:moveTo>
                  <a:pt x="9144000" y="428243"/>
                </a:moveTo>
                <a:lnTo>
                  <a:pt x="9144000" y="0"/>
                </a:lnTo>
                <a:lnTo>
                  <a:pt x="0" y="0"/>
                </a:lnTo>
                <a:lnTo>
                  <a:pt x="0" y="428243"/>
                </a:lnTo>
                <a:lnTo>
                  <a:pt x="9144000" y="428243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10701" y="85194"/>
            <a:ext cx="2448364" cy="450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667" y="928116"/>
            <a:ext cx="631190" cy="593090"/>
          </a:xfrm>
          <a:custGeom>
            <a:avLst/>
            <a:gdLst/>
            <a:ahLst/>
            <a:cxnLst/>
            <a:rect l="l" t="t" r="r" b="b"/>
            <a:pathLst>
              <a:path w="631190" h="593090">
                <a:moveTo>
                  <a:pt x="0" y="592836"/>
                </a:moveTo>
                <a:lnTo>
                  <a:pt x="630936" y="592836"/>
                </a:lnTo>
                <a:lnTo>
                  <a:pt x="630936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61340" y="898347"/>
            <a:ext cx="32766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2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2222" y="0"/>
            <a:ext cx="3820795" cy="626745"/>
          </a:xfrm>
          <a:prstGeom prst="rect">
            <a:avLst/>
          </a:prstGeom>
          <a:solidFill>
            <a:srgbClr val="9D1F33"/>
          </a:solidFill>
        </p:spPr>
        <p:txBody>
          <a:bodyPr wrap="square" lIns="0" tIns="149860" rIns="0" bIns="0" rtlCol="0" vert="horz">
            <a:spAutoFit/>
          </a:bodyPr>
          <a:lstStyle/>
          <a:p>
            <a:pPr algn="ctr" marL="201295">
              <a:lnSpc>
                <a:spcPct val="100000"/>
              </a:lnSpc>
              <a:spcBef>
                <a:spcPts val="1180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三、实践过程、方法及成效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092700" y="121996"/>
            <a:ext cx="2825115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（四）课程思政环境建设</a:t>
            </a:r>
          </a:p>
        </p:txBody>
      </p:sp>
      <p:sp>
        <p:nvSpPr>
          <p:cNvPr id="12" name="object 12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059683" y="4767478"/>
            <a:ext cx="3073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F1F1F1"/>
                </a:solidFill>
                <a:latin typeface="微软雅黑"/>
                <a:cs typeface="微软雅黑"/>
              </a:rPr>
              <a:t>有领导干部，也有教职工，还有学生</a:t>
            </a:r>
            <a:endParaRPr sz="1500">
              <a:latin typeface="微软雅黑"/>
              <a:cs typeface="微软雅黑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31364" y="1970532"/>
            <a:ext cx="2790443" cy="2092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526792" y="1965960"/>
            <a:ext cx="2799715" cy="2101850"/>
          </a:xfrm>
          <a:custGeom>
            <a:avLst/>
            <a:gdLst/>
            <a:ahLst/>
            <a:cxnLst/>
            <a:rect l="l" t="t" r="r" b="b"/>
            <a:pathLst>
              <a:path w="2799715" h="2101850">
                <a:moveTo>
                  <a:pt x="0" y="2101596"/>
                </a:moveTo>
                <a:lnTo>
                  <a:pt x="2799587" y="2101596"/>
                </a:lnTo>
                <a:lnTo>
                  <a:pt x="2799587" y="0"/>
                </a:lnTo>
                <a:lnTo>
                  <a:pt x="0" y="0"/>
                </a:lnTo>
                <a:lnTo>
                  <a:pt x="0" y="2101596"/>
                </a:lnTo>
                <a:close/>
              </a:path>
            </a:pathLst>
          </a:custGeom>
          <a:ln w="9144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31519" y="1898904"/>
            <a:ext cx="1490472" cy="2185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26948" y="1894332"/>
            <a:ext cx="1499870" cy="2194560"/>
          </a:xfrm>
          <a:custGeom>
            <a:avLst/>
            <a:gdLst/>
            <a:ahLst/>
            <a:cxnLst/>
            <a:rect l="l" t="t" r="r" b="b"/>
            <a:pathLst>
              <a:path w="1499870" h="2194560">
                <a:moveTo>
                  <a:pt x="0" y="2194560"/>
                </a:moveTo>
                <a:lnTo>
                  <a:pt x="1499615" y="2194560"/>
                </a:lnTo>
                <a:lnTo>
                  <a:pt x="1499615" y="0"/>
                </a:lnTo>
                <a:lnTo>
                  <a:pt x="0" y="0"/>
                </a:lnTo>
                <a:lnTo>
                  <a:pt x="0" y="2194560"/>
                </a:lnTo>
                <a:close/>
              </a:path>
            </a:pathLst>
          </a:custGeom>
          <a:ln w="9144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795771" y="2816351"/>
            <a:ext cx="935735" cy="137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795771" y="1271016"/>
            <a:ext cx="920496" cy="1350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092695" y="1271016"/>
            <a:ext cx="935736" cy="13731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092695" y="2855976"/>
            <a:ext cx="935736" cy="137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2339" y="898991"/>
            <a:ext cx="8276877" cy="679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0372" y="952500"/>
            <a:ext cx="8025765" cy="56896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2128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955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《</a:t>
            </a:r>
            <a:r>
              <a:rPr dirty="0" sz="2000" spc="5" b="1">
                <a:solidFill>
                  <a:srgbClr val="9D1F33"/>
                </a:solidFill>
                <a:latin typeface="微软雅黑"/>
                <a:cs typeface="微软雅黑"/>
              </a:rPr>
              <a:t>大</a:t>
            </a: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爱》</a:t>
            </a:r>
            <a:r>
              <a:rPr dirty="0" sz="2000" spc="5" b="1">
                <a:solidFill>
                  <a:srgbClr val="9D1F33"/>
                </a:solidFill>
                <a:latin typeface="微软雅黑"/>
                <a:cs typeface="微软雅黑"/>
              </a:rPr>
              <a:t>“遗</a:t>
            </a:r>
            <a:r>
              <a:rPr dirty="0" sz="2000" spc="-5" b="1">
                <a:solidFill>
                  <a:srgbClr val="9D1F33"/>
                </a:solidFill>
                <a:latin typeface="微软雅黑"/>
                <a:cs typeface="微软雅黑"/>
              </a:rPr>
              <a:t>体</a:t>
            </a:r>
            <a:r>
              <a:rPr dirty="0" sz="2000" spc="5" b="1">
                <a:solidFill>
                  <a:srgbClr val="9D1F33"/>
                </a:solidFill>
                <a:latin typeface="微软雅黑"/>
                <a:cs typeface="微软雅黑"/>
              </a:rPr>
              <a:t>捐献</a:t>
            </a:r>
            <a:r>
              <a:rPr dirty="0" sz="2000" spc="-5" b="1">
                <a:solidFill>
                  <a:srgbClr val="9D1F33"/>
                </a:solidFill>
                <a:latin typeface="微软雅黑"/>
                <a:cs typeface="微软雅黑"/>
              </a:rPr>
              <a:t>者</a:t>
            </a:r>
            <a:r>
              <a:rPr dirty="0" sz="2000" spc="-10" b="1">
                <a:solidFill>
                  <a:srgbClr val="9D1F33"/>
                </a:solidFill>
                <a:latin typeface="微软雅黑"/>
                <a:cs typeface="微软雅黑"/>
              </a:rPr>
              <a:t>纪</a:t>
            </a:r>
            <a:r>
              <a:rPr dirty="0" sz="2000" spc="5" b="1">
                <a:solidFill>
                  <a:srgbClr val="9D1F33"/>
                </a:solidFill>
                <a:latin typeface="微软雅黑"/>
                <a:cs typeface="微软雅黑"/>
              </a:rPr>
              <a:t>念园”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715255"/>
            <a:ext cx="9144000" cy="428625"/>
          </a:xfrm>
          <a:custGeom>
            <a:avLst/>
            <a:gdLst/>
            <a:ahLst/>
            <a:cxnLst/>
            <a:rect l="l" t="t" r="r" b="b"/>
            <a:pathLst>
              <a:path w="9144000" h="428625">
                <a:moveTo>
                  <a:pt x="9144000" y="428243"/>
                </a:moveTo>
                <a:lnTo>
                  <a:pt x="9144000" y="0"/>
                </a:lnTo>
                <a:lnTo>
                  <a:pt x="0" y="0"/>
                </a:lnTo>
                <a:lnTo>
                  <a:pt x="0" y="428243"/>
                </a:lnTo>
                <a:lnTo>
                  <a:pt x="9144000" y="428243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10701" y="85194"/>
            <a:ext cx="2448364" cy="450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667" y="928116"/>
            <a:ext cx="631190" cy="593090"/>
          </a:xfrm>
          <a:custGeom>
            <a:avLst/>
            <a:gdLst/>
            <a:ahLst/>
            <a:cxnLst/>
            <a:rect l="l" t="t" r="r" b="b"/>
            <a:pathLst>
              <a:path w="631190" h="593090">
                <a:moveTo>
                  <a:pt x="0" y="592836"/>
                </a:moveTo>
                <a:lnTo>
                  <a:pt x="630936" y="592836"/>
                </a:lnTo>
                <a:lnTo>
                  <a:pt x="630936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61340" y="898347"/>
            <a:ext cx="32766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3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2222" y="0"/>
            <a:ext cx="3820795" cy="626745"/>
          </a:xfrm>
          <a:prstGeom prst="rect">
            <a:avLst/>
          </a:prstGeom>
          <a:solidFill>
            <a:srgbClr val="9D1F33"/>
          </a:solidFill>
        </p:spPr>
        <p:txBody>
          <a:bodyPr wrap="square" lIns="0" tIns="149860" rIns="0" bIns="0" rtlCol="0" vert="horz">
            <a:spAutoFit/>
          </a:bodyPr>
          <a:lstStyle/>
          <a:p>
            <a:pPr algn="ctr" marL="201295">
              <a:lnSpc>
                <a:spcPct val="100000"/>
              </a:lnSpc>
              <a:spcBef>
                <a:spcPts val="1180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三、实践过程、方法及成效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092700" y="121996"/>
            <a:ext cx="2825115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（四）课程思政环境建设</a:t>
            </a:r>
          </a:p>
        </p:txBody>
      </p:sp>
      <p:sp>
        <p:nvSpPr>
          <p:cNvPr id="12" name="object 12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059683" y="4767478"/>
            <a:ext cx="288607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F1F1F1"/>
                </a:solidFill>
                <a:latin typeface="微软雅黑"/>
                <a:cs typeface="微软雅黑"/>
              </a:rPr>
              <a:t>围绕《大爱》园的活动设计和组织</a:t>
            </a:r>
            <a:endParaRPr sz="1500">
              <a:latin typeface="微软雅黑"/>
              <a:cs typeface="微软雅黑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88252" y="2139695"/>
            <a:ext cx="1912620" cy="17434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583680" y="2135123"/>
            <a:ext cx="1922145" cy="1752600"/>
          </a:xfrm>
          <a:custGeom>
            <a:avLst/>
            <a:gdLst/>
            <a:ahLst/>
            <a:cxnLst/>
            <a:rect l="l" t="t" r="r" b="b"/>
            <a:pathLst>
              <a:path w="1922145" h="1752600">
                <a:moveTo>
                  <a:pt x="0" y="1752600"/>
                </a:moveTo>
                <a:lnTo>
                  <a:pt x="1921764" y="1752600"/>
                </a:lnTo>
                <a:lnTo>
                  <a:pt x="1921764" y="0"/>
                </a:lnTo>
                <a:lnTo>
                  <a:pt x="0" y="0"/>
                </a:lnTo>
                <a:lnTo>
                  <a:pt x="0" y="1752600"/>
                </a:lnTo>
                <a:close/>
              </a:path>
            </a:pathLst>
          </a:custGeom>
          <a:ln w="9144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55904" y="2148839"/>
            <a:ext cx="2694432" cy="1790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51331" y="2144267"/>
            <a:ext cx="2703830" cy="1800225"/>
          </a:xfrm>
          <a:custGeom>
            <a:avLst/>
            <a:gdLst/>
            <a:ahLst/>
            <a:cxnLst/>
            <a:rect l="l" t="t" r="r" b="b"/>
            <a:pathLst>
              <a:path w="2703829" h="1800225">
                <a:moveTo>
                  <a:pt x="0" y="1799844"/>
                </a:moveTo>
                <a:lnTo>
                  <a:pt x="2703575" y="1799844"/>
                </a:lnTo>
                <a:lnTo>
                  <a:pt x="2703575" y="0"/>
                </a:lnTo>
                <a:lnTo>
                  <a:pt x="0" y="0"/>
                </a:lnTo>
                <a:lnTo>
                  <a:pt x="0" y="1799844"/>
                </a:lnTo>
                <a:close/>
              </a:path>
            </a:pathLst>
          </a:custGeom>
          <a:ln w="9144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707891" y="2139695"/>
            <a:ext cx="2592324" cy="1776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703320" y="2135123"/>
            <a:ext cx="2601595" cy="1786255"/>
          </a:xfrm>
          <a:custGeom>
            <a:avLst/>
            <a:gdLst/>
            <a:ahLst/>
            <a:cxnLst/>
            <a:rect l="l" t="t" r="r" b="b"/>
            <a:pathLst>
              <a:path w="2601595" h="1786254">
                <a:moveTo>
                  <a:pt x="0" y="1786127"/>
                </a:moveTo>
                <a:lnTo>
                  <a:pt x="2601468" y="1786127"/>
                </a:lnTo>
                <a:lnTo>
                  <a:pt x="2601468" y="0"/>
                </a:lnTo>
                <a:lnTo>
                  <a:pt x="0" y="0"/>
                </a:lnTo>
                <a:lnTo>
                  <a:pt x="0" y="1786127"/>
                </a:lnTo>
                <a:close/>
              </a:path>
            </a:pathLst>
          </a:custGeom>
          <a:ln w="9144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5554" y="4159402"/>
            <a:ext cx="53987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  <a:hlinkClick r:id="rId2"/>
              </a:rPr>
              <a:t>http:/</a:t>
            </a:r>
            <a:r>
              <a:rPr dirty="0" sz="1800" spc="5">
                <a:solidFill>
                  <a:srgbClr val="404040"/>
                </a:solidFill>
                <a:latin typeface="Arial"/>
                <a:cs typeface="Arial"/>
                <a:hlinkClick r:id="rId2"/>
              </a:rPr>
              <a:t>/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  <a:hlinkClick r:id="rId2"/>
              </a:rPr>
              <a:t>j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  <a:hlinkClick r:id="rId2"/>
              </a:rPr>
              <a:t>p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  <a:hlinkClick r:id="rId2"/>
              </a:rPr>
              <a:t>x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  <a:hlinkClick r:id="rId2"/>
              </a:rPr>
              <a:t>s</a:t>
            </a:r>
            <a:r>
              <a:rPr dirty="0" sz="1800" spc="-160">
                <a:solidFill>
                  <a:srgbClr val="404040"/>
                </a:solidFill>
                <a:latin typeface="Arial"/>
                <a:cs typeface="Arial"/>
                <a:hlinkClick r:id="rId2"/>
              </a:rPr>
              <a:t>y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  <a:hlinkClick r:id="rId2"/>
              </a:rPr>
              <a:t>.sh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  <a:hlinkClick r:id="rId2"/>
              </a:rPr>
              <a:t>u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  <a:hlinkClick r:id="rId2"/>
              </a:rPr>
              <a:t>tcm</a:t>
            </a:r>
            <a:r>
              <a:rPr dirty="0" sz="1800" spc="5">
                <a:solidFill>
                  <a:srgbClr val="404040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  <a:hlinkClick r:id="rId2"/>
              </a:rPr>
              <a:t>e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  <a:hlinkClick r:id="rId2"/>
              </a:rPr>
              <a:t>d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  <a:hlinkClick r:id="rId2"/>
              </a:rPr>
              <a:t>u.c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  <a:hlinkClick r:id="rId2"/>
              </a:rPr>
              <a:t>n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  <a:hlinkClick r:id="rId2"/>
              </a:rPr>
              <a:t>/gvs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  <a:hlinkClick r:id="rId2"/>
              </a:rPr>
              <a:t>u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  <a:hlinkClick r:id="rId2"/>
              </a:rPr>
              <a:t>n/cms/co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  <a:hlinkClick r:id="rId2"/>
              </a:rPr>
              <a:t>u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  <a:hlinkClick r:id="rId2"/>
              </a:rPr>
              <a:t>rseS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  <a:hlinkClick r:id="rId2"/>
              </a:rPr>
              <a:t>teNew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2339" y="898991"/>
            <a:ext cx="8276877" cy="679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90372" y="952500"/>
            <a:ext cx="8025765" cy="56896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2128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955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课</a:t>
            </a:r>
            <a:r>
              <a:rPr dirty="0" sz="2000" spc="5" b="1">
                <a:solidFill>
                  <a:srgbClr val="9D1F33"/>
                </a:solidFill>
                <a:latin typeface="微软雅黑"/>
                <a:cs typeface="微软雅黑"/>
              </a:rPr>
              <a:t>程网站的“遗体捐献</a:t>
            </a:r>
            <a:r>
              <a:rPr dirty="0" sz="2000" spc="-10" b="1">
                <a:solidFill>
                  <a:srgbClr val="9D1F33"/>
                </a:solidFill>
                <a:latin typeface="微软雅黑"/>
                <a:cs typeface="微软雅黑"/>
              </a:rPr>
              <a:t>纪</a:t>
            </a:r>
            <a:r>
              <a:rPr dirty="0" sz="2000" spc="-20" b="1">
                <a:solidFill>
                  <a:srgbClr val="9D1F33"/>
                </a:solidFill>
                <a:latin typeface="微软雅黑"/>
                <a:cs typeface="微软雅黑"/>
              </a:rPr>
              <a:t>念</a:t>
            </a: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馆”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715255"/>
            <a:ext cx="9144000" cy="428625"/>
          </a:xfrm>
          <a:custGeom>
            <a:avLst/>
            <a:gdLst/>
            <a:ahLst/>
            <a:cxnLst/>
            <a:rect l="l" t="t" r="r" b="b"/>
            <a:pathLst>
              <a:path w="9144000" h="428625">
                <a:moveTo>
                  <a:pt x="9144000" y="428243"/>
                </a:moveTo>
                <a:lnTo>
                  <a:pt x="9144000" y="0"/>
                </a:lnTo>
                <a:lnTo>
                  <a:pt x="0" y="0"/>
                </a:lnTo>
                <a:lnTo>
                  <a:pt x="0" y="428243"/>
                </a:lnTo>
                <a:lnTo>
                  <a:pt x="9144000" y="428243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10701" y="85194"/>
            <a:ext cx="2448364" cy="450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667" y="928116"/>
            <a:ext cx="631190" cy="593090"/>
          </a:xfrm>
          <a:custGeom>
            <a:avLst/>
            <a:gdLst/>
            <a:ahLst/>
            <a:cxnLst/>
            <a:rect l="l" t="t" r="r" b="b"/>
            <a:pathLst>
              <a:path w="631190" h="593090">
                <a:moveTo>
                  <a:pt x="0" y="592836"/>
                </a:moveTo>
                <a:lnTo>
                  <a:pt x="630936" y="592836"/>
                </a:lnTo>
                <a:lnTo>
                  <a:pt x="630936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61340" y="898347"/>
            <a:ext cx="32766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4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2222" y="0"/>
            <a:ext cx="3820795" cy="626745"/>
          </a:xfrm>
          <a:prstGeom prst="rect">
            <a:avLst/>
          </a:prstGeom>
          <a:solidFill>
            <a:srgbClr val="9D1F33"/>
          </a:solidFill>
        </p:spPr>
        <p:txBody>
          <a:bodyPr wrap="square" lIns="0" tIns="149860" rIns="0" bIns="0" rtlCol="0" vert="horz">
            <a:spAutoFit/>
          </a:bodyPr>
          <a:lstStyle/>
          <a:p>
            <a:pPr algn="ctr" marL="224154">
              <a:lnSpc>
                <a:spcPct val="100000"/>
              </a:lnSpc>
              <a:spcBef>
                <a:spcPts val="1180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三、实践过程、方法及</a:t>
            </a:r>
            <a:r>
              <a:rPr dirty="0" sz="2000" spc="-15" b="1">
                <a:solidFill>
                  <a:srgbClr val="FFFFFF"/>
                </a:solidFill>
                <a:latin typeface="微软雅黑"/>
                <a:cs typeface="微软雅黑"/>
              </a:rPr>
              <a:t>成</a:t>
            </a: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效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092700" y="121996"/>
            <a:ext cx="2825115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（四）课程思政环境建设</a:t>
            </a:r>
          </a:p>
        </p:txBody>
      </p:sp>
      <p:sp>
        <p:nvSpPr>
          <p:cNvPr id="13" name="object 13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99744" y="1927860"/>
            <a:ext cx="3160776" cy="1929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80694" y="1908810"/>
            <a:ext cx="3199130" cy="1967864"/>
          </a:xfrm>
          <a:custGeom>
            <a:avLst/>
            <a:gdLst/>
            <a:ahLst/>
            <a:cxnLst/>
            <a:rect l="l" t="t" r="r" b="b"/>
            <a:pathLst>
              <a:path w="3199129" h="1967864">
                <a:moveTo>
                  <a:pt x="0" y="1967483"/>
                </a:moveTo>
                <a:lnTo>
                  <a:pt x="3198876" y="1967483"/>
                </a:lnTo>
                <a:lnTo>
                  <a:pt x="3198876" y="0"/>
                </a:lnTo>
                <a:lnTo>
                  <a:pt x="0" y="0"/>
                </a:lnTo>
                <a:lnTo>
                  <a:pt x="0" y="1967483"/>
                </a:lnTo>
                <a:close/>
              </a:path>
            </a:pathLst>
          </a:custGeom>
          <a:ln w="38100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858511" y="1912620"/>
            <a:ext cx="3070860" cy="1935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839461" y="1893570"/>
            <a:ext cx="3108960" cy="1973580"/>
          </a:xfrm>
          <a:custGeom>
            <a:avLst/>
            <a:gdLst/>
            <a:ahLst/>
            <a:cxnLst/>
            <a:rect l="l" t="t" r="r" b="b"/>
            <a:pathLst>
              <a:path w="3108959" h="1973579">
                <a:moveTo>
                  <a:pt x="0" y="1973580"/>
                </a:moveTo>
                <a:lnTo>
                  <a:pt x="3108960" y="1973580"/>
                </a:lnTo>
                <a:lnTo>
                  <a:pt x="3108960" y="0"/>
                </a:lnTo>
                <a:lnTo>
                  <a:pt x="0" y="0"/>
                </a:lnTo>
                <a:lnTo>
                  <a:pt x="0" y="1973580"/>
                </a:lnTo>
                <a:close/>
              </a:path>
            </a:pathLst>
          </a:custGeom>
          <a:ln w="38100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0221" y="1872970"/>
            <a:ext cx="1922780" cy="986790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127000" algn="l"/>
              </a:tabLst>
            </a:pP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发放给上课的学生</a:t>
            </a:r>
            <a:endParaRPr sz="1400">
              <a:latin typeface="微软雅黑"/>
              <a:cs typeface="微软雅黑"/>
            </a:endParaRPr>
          </a:p>
          <a:p>
            <a:pPr marL="127000" indent="-114300">
              <a:lnSpc>
                <a:spcPct val="100000"/>
              </a:lnSpc>
              <a:spcBef>
                <a:spcPts val="844"/>
              </a:spcBef>
              <a:buFont typeface="Arial"/>
              <a:buChar char="•"/>
              <a:tabLst>
                <a:tab pos="127000" algn="l"/>
              </a:tabLst>
            </a:pP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赠送给遗体捐献者家属</a:t>
            </a:r>
            <a:endParaRPr sz="1400">
              <a:latin typeface="微软雅黑"/>
              <a:cs typeface="微软雅黑"/>
            </a:endParaRPr>
          </a:p>
          <a:p>
            <a:pPr marL="127000" indent="-11430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127000" algn="l"/>
              </a:tabLst>
            </a:pP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赠送给兄弟院校老师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71088" y="1999488"/>
            <a:ext cx="2403348" cy="1711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66515" y="1994916"/>
            <a:ext cx="2413000" cy="1720850"/>
          </a:xfrm>
          <a:custGeom>
            <a:avLst/>
            <a:gdLst/>
            <a:ahLst/>
            <a:cxnLst/>
            <a:rect l="l" t="t" r="r" b="b"/>
            <a:pathLst>
              <a:path w="2413000" h="1720850">
                <a:moveTo>
                  <a:pt x="0" y="1720595"/>
                </a:moveTo>
                <a:lnTo>
                  <a:pt x="2412491" y="1720595"/>
                </a:lnTo>
                <a:lnTo>
                  <a:pt x="2412491" y="0"/>
                </a:lnTo>
                <a:lnTo>
                  <a:pt x="0" y="0"/>
                </a:lnTo>
                <a:lnTo>
                  <a:pt x="0" y="1720595"/>
                </a:lnTo>
                <a:close/>
              </a:path>
            </a:pathLst>
          </a:custGeom>
          <a:ln w="9144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1973" y="898991"/>
            <a:ext cx="4268736" cy="679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90372" y="952500"/>
            <a:ext cx="4097020" cy="56896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21285" rIns="0" bIns="0" rtlCol="0" vert="horz">
            <a:spAutoFit/>
          </a:bodyPr>
          <a:lstStyle/>
          <a:p>
            <a:pPr marL="1029969">
              <a:lnSpc>
                <a:spcPct val="100000"/>
              </a:lnSpc>
              <a:spcBef>
                <a:spcPts val="955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编辑印制《心路</a:t>
            </a:r>
            <a:r>
              <a:rPr dirty="0" sz="2000" spc="5" b="1">
                <a:solidFill>
                  <a:srgbClr val="9D1F33"/>
                </a:solidFill>
                <a:latin typeface="微软雅黑"/>
                <a:cs typeface="微软雅黑"/>
              </a:rPr>
              <a:t>》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24677" y="1513586"/>
            <a:ext cx="2674620" cy="2257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09842" y="1617852"/>
            <a:ext cx="2401570" cy="1666239"/>
          </a:xfrm>
          <a:custGeom>
            <a:avLst/>
            <a:gdLst/>
            <a:ahLst/>
            <a:cxnLst/>
            <a:rect l="l" t="t" r="r" b="b"/>
            <a:pathLst>
              <a:path w="2401570" h="1666239">
                <a:moveTo>
                  <a:pt x="3175" y="1066800"/>
                </a:moveTo>
                <a:lnTo>
                  <a:pt x="35687" y="1086739"/>
                </a:lnTo>
                <a:lnTo>
                  <a:pt x="77597" y="1093089"/>
                </a:lnTo>
                <a:lnTo>
                  <a:pt x="98806" y="1093851"/>
                </a:lnTo>
                <a:lnTo>
                  <a:pt x="119126" y="1093089"/>
                </a:lnTo>
                <a:lnTo>
                  <a:pt x="118775" y="1084199"/>
                </a:lnTo>
                <a:lnTo>
                  <a:pt x="98425" y="1084199"/>
                </a:lnTo>
                <a:lnTo>
                  <a:pt x="77978" y="1083437"/>
                </a:lnTo>
                <a:lnTo>
                  <a:pt x="57658" y="1081151"/>
                </a:lnTo>
                <a:lnTo>
                  <a:pt x="37592" y="1077341"/>
                </a:lnTo>
                <a:lnTo>
                  <a:pt x="17780" y="1072007"/>
                </a:lnTo>
                <a:lnTo>
                  <a:pt x="3175" y="1066800"/>
                </a:lnTo>
                <a:close/>
              </a:path>
              <a:path w="2401570" h="1666239">
                <a:moveTo>
                  <a:pt x="118745" y="1083437"/>
                </a:moveTo>
                <a:lnTo>
                  <a:pt x="98425" y="1084199"/>
                </a:lnTo>
                <a:lnTo>
                  <a:pt x="118775" y="1084199"/>
                </a:lnTo>
                <a:lnTo>
                  <a:pt x="118745" y="1083437"/>
                </a:lnTo>
                <a:close/>
              </a:path>
              <a:path w="2401570" h="1666239">
                <a:moveTo>
                  <a:pt x="9652" y="1048639"/>
                </a:moveTo>
                <a:lnTo>
                  <a:pt x="58674" y="1071626"/>
                </a:lnTo>
                <a:lnTo>
                  <a:pt x="98044" y="1074547"/>
                </a:lnTo>
                <a:lnTo>
                  <a:pt x="118364" y="1073785"/>
                </a:lnTo>
                <a:lnTo>
                  <a:pt x="118013" y="1064895"/>
                </a:lnTo>
                <a:lnTo>
                  <a:pt x="97662" y="1064895"/>
                </a:lnTo>
                <a:lnTo>
                  <a:pt x="78740" y="1064133"/>
                </a:lnTo>
                <a:lnTo>
                  <a:pt x="59690" y="1061974"/>
                </a:lnTo>
                <a:lnTo>
                  <a:pt x="41148" y="1058418"/>
                </a:lnTo>
                <a:lnTo>
                  <a:pt x="22733" y="1053338"/>
                </a:lnTo>
                <a:lnTo>
                  <a:pt x="9652" y="1048639"/>
                </a:lnTo>
                <a:close/>
              </a:path>
              <a:path w="2401570" h="1666239">
                <a:moveTo>
                  <a:pt x="117983" y="1064133"/>
                </a:moveTo>
                <a:lnTo>
                  <a:pt x="97662" y="1064895"/>
                </a:lnTo>
                <a:lnTo>
                  <a:pt x="118013" y="1064895"/>
                </a:lnTo>
                <a:lnTo>
                  <a:pt x="117983" y="1064133"/>
                </a:lnTo>
                <a:close/>
              </a:path>
              <a:path w="2401570" h="1666239">
                <a:moveTo>
                  <a:pt x="256921" y="1474470"/>
                </a:moveTo>
                <a:lnTo>
                  <a:pt x="240411" y="1480439"/>
                </a:lnTo>
                <a:lnTo>
                  <a:pt x="223393" y="1485392"/>
                </a:lnTo>
                <a:lnTo>
                  <a:pt x="205867" y="1489202"/>
                </a:lnTo>
                <a:lnTo>
                  <a:pt x="188214" y="1491742"/>
                </a:lnTo>
                <a:lnTo>
                  <a:pt x="189611" y="1501394"/>
                </a:lnTo>
                <a:lnTo>
                  <a:pt x="207899" y="1498600"/>
                </a:lnTo>
                <a:lnTo>
                  <a:pt x="226060" y="1494663"/>
                </a:lnTo>
                <a:lnTo>
                  <a:pt x="243586" y="1489456"/>
                </a:lnTo>
                <a:lnTo>
                  <a:pt x="260223" y="1483614"/>
                </a:lnTo>
                <a:lnTo>
                  <a:pt x="256921" y="1474470"/>
                </a:lnTo>
                <a:close/>
              </a:path>
              <a:path w="2401570" h="1666239">
                <a:moveTo>
                  <a:pt x="250444" y="1456309"/>
                </a:moveTo>
                <a:lnTo>
                  <a:pt x="233934" y="1462278"/>
                </a:lnTo>
                <a:lnTo>
                  <a:pt x="217932" y="1466850"/>
                </a:lnTo>
                <a:lnTo>
                  <a:pt x="201803" y="1470279"/>
                </a:lnTo>
                <a:lnTo>
                  <a:pt x="185420" y="1472692"/>
                </a:lnTo>
                <a:lnTo>
                  <a:pt x="186817" y="1482217"/>
                </a:lnTo>
                <a:lnTo>
                  <a:pt x="203835" y="1479677"/>
                </a:lnTo>
                <a:lnTo>
                  <a:pt x="220599" y="1476121"/>
                </a:lnTo>
                <a:lnTo>
                  <a:pt x="237109" y="1471295"/>
                </a:lnTo>
                <a:lnTo>
                  <a:pt x="253746" y="1465453"/>
                </a:lnTo>
                <a:lnTo>
                  <a:pt x="250444" y="1456309"/>
                </a:lnTo>
                <a:close/>
              </a:path>
              <a:path w="2401570" h="1666239">
                <a:moveTo>
                  <a:pt x="794258" y="1581785"/>
                </a:moveTo>
                <a:lnTo>
                  <a:pt x="785367" y="1585595"/>
                </a:lnTo>
                <a:lnTo>
                  <a:pt x="794258" y="1606550"/>
                </a:lnTo>
                <a:lnTo>
                  <a:pt x="804417" y="1627124"/>
                </a:lnTo>
                <a:lnTo>
                  <a:pt x="815466" y="1647063"/>
                </a:lnTo>
                <a:lnTo>
                  <a:pt x="827278" y="1665732"/>
                </a:lnTo>
                <a:lnTo>
                  <a:pt x="835406" y="1660525"/>
                </a:lnTo>
                <a:lnTo>
                  <a:pt x="823595" y="1641856"/>
                </a:lnTo>
                <a:lnTo>
                  <a:pt x="812800" y="1622425"/>
                </a:lnTo>
                <a:lnTo>
                  <a:pt x="803021" y="1602232"/>
                </a:lnTo>
                <a:lnTo>
                  <a:pt x="794258" y="1581785"/>
                </a:lnTo>
                <a:close/>
              </a:path>
              <a:path w="2401570" h="1666239">
                <a:moveTo>
                  <a:pt x="811911" y="1574165"/>
                </a:moveTo>
                <a:lnTo>
                  <a:pt x="803021" y="1577975"/>
                </a:lnTo>
                <a:lnTo>
                  <a:pt x="811657" y="1598041"/>
                </a:lnTo>
                <a:lnTo>
                  <a:pt x="821182" y="1617726"/>
                </a:lnTo>
                <a:lnTo>
                  <a:pt x="831723" y="1636776"/>
                </a:lnTo>
                <a:lnTo>
                  <a:pt x="843534" y="1655445"/>
                </a:lnTo>
                <a:lnTo>
                  <a:pt x="851788" y="1650238"/>
                </a:lnTo>
                <a:lnTo>
                  <a:pt x="839978" y="1631569"/>
                </a:lnTo>
                <a:lnTo>
                  <a:pt x="829690" y="1613027"/>
                </a:lnTo>
                <a:lnTo>
                  <a:pt x="820292" y="1593850"/>
                </a:lnTo>
                <a:lnTo>
                  <a:pt x="811911" y="1574165"/>
                </a:lnTo>
                <a:close/>
              </a:path>
              <a:path w="2401570" h="1666239">
                <a:moveTo>
                  <a:pt x="1599691" y="1463802"/>
                </a:moveTo>
                <a:lnTo>
                  <a:pt x="1597406" y="1485519"/>
                </a:lnTo>
                <a:lnTo>
                  <a:pt x="1593723" y="1507363"/>
                </a:lnTo>
                <a:lnTo>
                  <a:pt x="1589024" y="1528953"/>
                </a:lnTo>
                <a:lnTo>
                  <a:pt x="1583309" y="1550289"/>
                </a:lnTo>
                <a:lnTo>
                  <a:pt x="1592580" y="1552829"/>
                </a:lnTo>
                <a:lnTo>
                  <a:pt x="1598549" y="1531112"/>
                </a:lnTo>
                <a:lnTo>
                  <a:pt x="1603375" y="1509014"/>
                </a:lnTo>
                <a:lnTo>
                  <a:pt x="1606931" y="1486535"/>
                </a:lnTo>
                <a:lnTo>
                  <a:pt x="1609343" y="1464818"/>
                </a:lnTo>
                <a:lnTo>
                  <a:pt x="1599691" y="1463802"/>
                </a:lnTo>
                <a:close/>
              </a:path>
              <a:path w="2401570" h="1666239">
                <a:moveTo>
                  <a:pt x="1580514" y="1461770"/>
                </a:moveTo>
                <a:lnTo>
                  <a:pt x="1578102" y="1483487"/>
                </a:lnTo>
                <a:lnTo>
                  <a:pt x="1574673" y="1504315"/>
                </a:lnTo>
                <a:lnTo>
                  <a:pt x="1570228" y="1524889"/>
                </a:lnTo>
                <a:lnTo>
                  <a:pt x="1564639" y="1545209"/>
                </a:lnTo>
                <a:lnTo>
                  <a:pt x="1574038" y="1547749"/>
                </a:lnTo>
                <a:lnTo>
                  <a:pt x="1579626" y="1526921"/>
                </a:lnTo>
                <a:lnTo>
                  <a:pt x="1584198" y="1505839"/>
                </a:lnTo>
                <a:lnTo>
                  <a:pt x="1587754" y="1484503"/>
                </a:lnTo>
                <a:lnTo>
                  <a:pt x="1590166" y="1462786"/>
                </a:lnTo>
                <a:lnTo>
                  <a:pt x="1580514" y="1461770"/>
                </a:lnTo>
                <a:close/>
              </a:path>
              <a:path w="2401570" h="1666239">
                <a:moveTo>
                  <a:pt x="1916938" y="938149"/>
                </a:moveTo>
                <a:lnTo>
                  <a:pt x="1912492" y="946658"/>
                </a:lnTo>
                <a:lnTo>
                  <a:pt x="1934972" y="958596"/>
                </a:lnTo>
                <a:lnTo>
                  <a:pt x="1955418" y="971423"/>
                </a:lnTo>
                <a:lnTo>
                  <a:pt x="1974723" y="985647"/>
                </a:lnTo>
                <a:lnTo>
                  <a:pt x="1992884" y="1001014"/>
                </a:lnTo>
                <a:lnTo>
                  <a:pt x="2003171" y="1011047"/>
                </a:lnTo>
                <a:lnTo>
                  <a:pt x="2009902" y="1004189"/>
                </a:lnTo>
                <a:lnTo>
                  <a:pt x="1999107" y="993648"/>
                </a:lnTo>
                <a:lnTo>
                  <a:pt x="1980438" y="977773"/>
                </a:lnTo>
                <a:lnTo>
                  <a:pt x="1960499" y="963295"/>
                </a:lnTo>
                <a:lnTo>
                  <a:pt x="1939416" y="950087"/>
                </a:lnTo>
                <a:lnTo>
                  <a:pt x="1916938" y="938149"/>
                </a:lnTo>
                <a:close/>
              </a:path>
              <a:path w="2401570" h="1666239">
                <a:moveTo>
                  <a:pt x="1926082" y="921131"/>
                </a:moveTo>
                <a:lnTo>
                  <a:pt x="1921510" y="929640"/>
                </a:lnTo>
                <a:lnTo>
                  <a:pt x="1943989" y="941578"/>
                </a:lnTo>
                <a:lnTo>
                  <a:pt x="1965579" y="955167"/>
                </a:lnTo>
                <a:lnTo>
                  <a:pt x="1986153" y="970026"/>
                </a:lnTo>
                <a:lnTo>
                  <a:pt x="2005330" y="986282"/>
                </a:lnTo>
                <a:lnTo>
                  <a:pt x="2016633" y="997204"/>
                </a:lnTo>
                <a:lnTo>
                  <a:pt x="2023364" y="990346"/>
                </a:lnTo>
                <a:lnTo>
                  <a:pt x="2011553" y="978916"/>
                </a:lnTo>
                <a:lnTo>
                  <a:pt x="1991740" y="962152"/>
                </a:lnTo>
                <a:lnTo>
                  <a:pt x="1970786" y="947039"/>
                </a:lnTo>
                <a:lnTo>
                  <a:pt x="1948561" y="933069"/>
                </a:lnTo>
                <a:lnTo>
                  <a:pt x="1926082" y="921131"/>
                </a:lnTo>
                <a:close/>
              </a:path>
              <a:path w="2401570" h="1666239">
                <a:moveTo>
                  <a:pt x="2062734" y="1070991"/>
                </a:moveTo>
                <a:lnTo>
                  <a:pt x="2054352" y="1075817"/>
                </a:lnTo>
                <a:lnTo>
                  <a:pt x="2064765" y="1093851"/>
                </a:lnTo>
                <a:lnTo>
                  <a:pt x="2075053" y="1115060"/>
                </a:lnTo>
                <a:lnTo>
                  <a:pt x="2083689" y="1137031"/>
                </a:lnTo>
                <a:lnTo>
                  <a:pt x="2090928" y="1159510"/>
                </a:lnTo>
                <a:lnTo>
                  <a:pt x="2095754" y="1179195"/>
                </a:lnTo>
                <a:lnTo>
                  <a:pt x="2105152" y="1176782"/>
                </a:lnTo>
                <a:lnTo>
                  <a:pt x="2100072" y="1156589"/>
                </a:lnTo>
                <a:lnTo>
                  <a:pt x="2092706" y="1133475"/>
                </a:lnTo>
                <a:lnTo>
                  <a:pt x="2083689" y="1110869"/>
                </a:lnTo>
                <a:lnTo>
                  <a:pt x="2073021" y="1089025"/>
                </a:lnTo>
                <a:lnTo>
                  <a:pt x="2062734" y="1070991"/>
                </a:lnTo>
                <a:close/>
              </a:path>
              <a:path w="2401570" h="1666239">
                <a:moveTo>
                  <a:pt x="2079498" y="1061466"/>
                </a:moveTo>
                <a:lnTo>
                  <a:pt x="2071115" y="1066292"/>
                </a:lnTo>
                <a:lnTo>
                  <a:pt x="2081403" y="1084326"/>
                </a:lnTo>
                <a:lnTo>
                  <a:pt x="2092325" y="1106678"/>
                </a:lnTo>
                <a:lnTo>
                  <a:pt x="2101723" y="1129792"/>
                </a:lnTo>
                <a:lnTo>
                  <a:pt x="2109342" y="1153541"/>
                </a:lnTo>
                <a:lnTo>
                  <a:pt x="2114550" y="1174496"/>
                </a:lnTo>
                <a:lnTo>
                  <a:pt x="2123948" y="1172210"/>
                </a:lnTo>
                <a:lnTo>
                  <a:pt x="2118487" y="1150620"/>
                </a:lnTo>
                <a:lnTo>
                  <a:pt x="2110613" y="1126236"/>
                </a:lnTo>
                <a:lnTo>
                  <a:pt x="2101088" y="1102487"/>
                </a:lnTo>
                <a:lnTo>
                  <a:pt x="2089785" y="1079500"/>
                </a:lnTo>
                <a:lnTo>
                  <a:pt x="2079498" y="1061466"/>
                </a:lnTo>
                <a:close/>
              </a:path>
              <a:path w="2401570" h="1666239">
                <a:moveTo>
                  <a:pt x="2392680" y="594868"/>
                </a:moveTo>
                <a:lnTo>
                  <a:pt x="2365883" y="645160"/>
                </a:lnTo>
                <a:lnTo>
                  <a:pt x="2330577" y="690118"/>
                </a:lnTo>
                <a:lnTo>
                  <a:pt x="2328291" y="692404"/>
                </a:lnTo>
                <a:lnTo>
                  <a:pt x="2335276" y="699262"/>
                </a:lnTo>
                <a:lnTo>
                  <a:pt x="2362835" y="666369"/>
                </a:lnTo>
                <a:lnTo>
                  <a:pt x="2384425" y="633476"/>
                </a:lnTo>
                <a:lnTo>
                  <a:pt x="2401570" y="598932"/>
                </a:lnTo>
                <a:lnTo>
                  <a:pt x="2392680" y="594868"/>
                </a:lnTo>
                <a:close/>
              </a:path>
              <a:path w="2401570" h="1666239">
                <a:moveTo>
                  <a:pt x="2375154" y="586867"/>
                </a:moveTo>
                <a:lnTo>
                  <a:pt x="2349500" y="635000"/>
                </a:lnTo>
                <a:lnTo>
                  <a:pt x="2316226" y="677291"/>
                </a:lnTo>
                <a:lnTo>
                  <a:pt x="2314575" y="678942"/>
                </a:lnTo>
                <a:lnTo>
                  <a:pt x="2321433" y="685673"/>
                </a:lnTo>
                <a:lnTo>
                  <a:pt x="2347087" y="655320"/>
                </a:lnTo>
                <a:lnTo>
                  <a:pt x="2376042" y="608076"/>
                </a:lnTo>
                <a:lnTo>
                  <a:pt x="2383916" y="590931"/>
                </a:lnTo>
                <a:lnTo>
                  <a:pt x="2375154" y="586867"/>
                </a:lnTo>
                <a:close/>
              </a:path>
              <a:path w="2401570" h="1666239">
                <a:moveTo>
                  <a:pt x="2190115" y="145161"/>
                </a:moveTo>
                <a:lnTo>
                  <a:pt x="2180590" y="146685"/>
                </a:lnTo>
                <a:lnTo>
                  <a:pt x="2182876" y="160782"/>
                </a:lnTo>
                <a:lnTo>
                  <a:pt x="2184400" y="175133"/>
                </a:lnTo>
                <a:lnTo>
                  <a:pt x="2185257" y="188975"/>
                </a:lnTo>
                <a:lnTo>
                  <a:pt x="2185289" y="204088"/>
                </a:lnTo>
                <a:lnTo>
                  <a:pt x="2194941" y="203962"/>
                </a:lnTo>
                <a:lnTo>
                  <a:pt x="2194941" y="188975"/>
                </a:lnTo>
                <a:lnTo>
                  <a:pt x="2193925" y="173989"/>
                </a:lnTo>
                <a:lnTo>
                  <a:pt x="2192401" y="159258"/>
                </a:lnTo>
                <a:lnTo>
                  <a:pt x="2190115" y="145161"/>
                </a:lnTo>
                <a:close/>
              </a:path>
              <a:path w="2401570" h="1666239">
                <a:moveTo>
                  <a:pt x="2171065" y="148209"/>
                </a:moveTo>
                <a:lnTo>
                  <a:pt x="2161540" y="149606"/>
                </a:lnTo>
                <a:lnTo>
                  <a:pt x="2163699" y="163702"/>
                </a:lnTo>
                <a:lnTo>
                  <a:pt x="2165223" y="177164"/>
                </a:lnTo>
                <a:lnTo>
                  <a:pt x="2165956" y="190119"/>
                </a:lnTo>
                <a:lnTo>
                  <a:pt x="2165985" y="204216"/>
                </a:lnTo>
                <a:lnTo>
                  <a:pt x="2175637" y="204088"/>
                </a:lnTo>
                <a:lnTo>
                  <a:pt x="2175637" y="190119"/>
                </a:lnTo>
                <a:lnTo>
                  <a:pt x="2174748" y="176149"/>
                </a:lnTo>
                <a:lnTo>
                  <a:pt x="2173224" y="162306"/>
                </a:lnTo>
                <a:lnTo>
                  <a:pt x="2171065" y="148209"/>
                </a:lnTo>
                <a:close/>
              </a:path>
              <a:path w="2401570" h="1666239">
                <a:moveTo>
                  <a:pt x="1659382" y="11937"/>
                </a:moveTo>
                <a:lnTo>
                  <a:pt x="1646301" y="28448"/>
                </a:lnTo>
                <a:lnTo>
                  <a:pt x="1634489" y="45974"/>
                </a:lnTo>
                <a:lnTo>
                  <a:pt x="1623949" y="64135"/>
                </a:lnTo>
                <a:lnTo>
                  <a:pt x="1614551" y="83312"/>
                </a:lnTo>
                <a:lnTo>
                  <a:pt x="1623314" y="87502"/>
                </a:lnTo>
                <a:lnTo>
                  <a:pt x="1632585" y="68325"/>
                </a:lnTo>
                <a:lnTo>
                  <a:pt x="1642872" y="50800"/>
                </a:lnTo>
                <a:lnTo>
                  <a:pt x="1654302" y="33909"/>
                </a:lnTo>
                <a:lnTo>
                  <a:pt x="1667002" y="17907"/>
                </a:lnTo>
                <a:lnTo>
                  <a:pt x="1659382" y="11937"/>
                </a:lnTo>
                <a:close/>
              </a:path>
              <a:path w="2401570" h="1666239">
                <a:moveTo>
                  <a:pt x="1644268" y="0"/>
                </a:moveTo>
                <a:lnTo>
                  <a:pt x="1630426" y="17652"/>
                </a:lnTo>
                <a:lnTo>
                  <a:pt x="1617853" y="36195"/>
                </a:lnTo>
                <a:lnTo>
                  <a:pt x="1606550" y="55625"/>
                </a:lnTo>
                <a:lnTo>
                  <a:pt x="1597279" y="74930"/>
                </a:lnTo>
                <a:lnTo>
                  <a:pt x="1605914" y="79121"/>
                </a:lnTo>
                <a:lnTo>
                  <a:pt x="1615313" y="59817"/>
                </a:lnTo>
                <a:lnTo>
                  <a:pt x="1626235" y="41021"/>
                </a:lnTo>
                <a:lnTo>
                  <a:pt x="1638427" y="23113"/>
                </a:lnTo>
                <a:lnTo>
                  <a:pt x="1651762" y="5969"/>
                </a:lnTo>
                <a:lnTo>
                  <a:pt x="1644268" y="0"/>
                </a:lnTo>
                <a:close/>
              </a:path>
              <a:path w="2401570" h="1666239">
                <a:moveTo>
                  <a:pt x="1212341" y="55372"/>
                </a:moveTo>
                <a:lnTo>
                  <a:pt x="1205484" y="70104"/>
                </a:lnTo>
                <a:lnTo>
                  <a:pt x="1199514" y="85217"/>
                </a:lnTo>
                <a:lnTo>
                  <a:pt x="1194562" y="100711"/>
                </a:lnTo>
                <a:lnTo>
                  <a:pt x="1190625" y="116839"/>
                </a:lnTo>
                <a:lnTo>
                  <a:pt x="1200023" y="119125"/>
                </a:lnTo>
                <a:lnTo>
                  <a:pt x="1203960" y="103124"/>
                </a:lnTo>
                <a:lnTo>
                  <a:pt x="1208786" y="88137"/>
                </a:lnTo>
                <a:lnTo>
                  <a:pt x="1214501" y="73660"/>
                </a:lnTo>
                <a:lnTo>
                  <a:pt x="1221105" y="59436"/>
                </a:lnTo>
                <a:lnTo>
                  <a:pt x="1212341" y="55372"/>
                </a:lnTo>
                <a:close/>
              </a:path>
              <a:path w="2401570" h="1666239">
                <a:moveTo>
                  <a:pt x="1194815" y="47244"/>
                </a:moveTo>
                <a:lnTo>
                  <a:pt x="1187450" y="63119"/>
                </a:lnTo>
                <a:lnTo>
                  <a:pt x="1181227" y="79375"/>
                </a:lnTo>
                <a:lnTo>
                  <a:pt x="1175892" y="96138"/>
                </a:lnTo>
                <a:lnTo>
                  <a:pt x="1171829" y="112268"/>
                </a:lnTo>
                <a:lnTo>
                  <a:pt x="1181227" y="114554"/>
                </a:lnTo>
                <a:lnTo>
                  <a:pt x="1185290" y="98425"/>
                </a:lnTo>
                <a:lnTo>
                  <a:pt x="1190371" y="82296"/>
                </a:lnTo>
                <a:lnTo>
                  <a:pt x="1196466" y="66548"/>
                </a:lnTo>
                <a:lnTo>
                  <a:pt x="1203579" y="51308"/>
                </a:lnTo>
                <a:lnTo>
                  <a:pt x="1194815" y="47244"/>
                </a:lnTo>
                <a:close/>
              </a:path>
              <a:path w="2401570" h="1666239">
                <a:moveTo>
                  <a:pt x="685418" y="140970"/>
                </a:moveTo>
                <a:lnTo>
                  <a:pt x="680212" y="149098"/>
                </a:lnTo>
                <a:lnTo>
                  <a:pt x="701548" y="162433"/>
                </a:lnTo>
                <a:lnTo>
                  <a:pt x="721106" y="176530"/>
                </a:lnTo>
                <a:lnTo>
                  <a:pt x="739775" y="191643"/>
                </a:lnTo>
                <a:lnTo>
                  <a:pt x="757555" y="208025"/>
                </a:lnTo>
                <a:lnTo>
                  <a:pt x="764159" y="200913"/>
                </a:lnTo>
                <a:lnTo>
                  <a:pt x="745871" y="184150"/>
                </a:lnTo>
                <a:lnTo>
                  <a:pt x="726821" y="168656"/>
                </a:lnTo>
                <a:lnTo>
                  <a:pt x="706628" y="154305"/>
                </a:lnTo>
                <a:lnTo>
                  <a:pt x="685418" y="140970"/>
                </a:lnTo>
                <a:close/>
              </a:path>
              <a:path w="2401570" h="1666239">
                <a:moveTo>
                  <a:pt x="695706" y="124587"/>
                </a:moveTo>
                <a:lnTo>
                  <a:pt x="690499" y="132714"/>
                </a:lnTo>
                <a:lnTo>
                  <a:pt x="711708" y="146050"/>
                </a:lnTo>
                <a:lnTo>
                  <a:pt x="732409" y="160782"/>
                </a:lnTo>
                <a:lnTo>
                  <a:pt x="751966" y="176784"/>
                </a:lnTo>
                <a:lnTo>
                  <a:pt x="770636" y="193801"/>
                </a:lnTo>
                <a:lnTo>
                  <a:pt x="777239" y="186689"/>
                </a:lnTo>
                <a:lnTo>
                  <a:pt x="758063" y="169291"/>
                </a:lnTo>
                <a:lnTo>
                  <a:pt x="737997" y="153035"/>
                </a:lnTo>
                <a:lnTo>
                  <a:pt x="716914" y="137922"/>
                </a:lnTo>
                <a:lnTo>
                  <a:pt x="695706" y="124587"/>
                </a:lnTo>
                <a:close/>
              </a:path>
              <a:path w="2401570" h="1666239">
                <a:moveTo>
                  <a:pt x="65278" y="549402"/>
                </a:moveTo>
                <a:lnTo>
                  <a:pt x="55753" y="550926"/>
                </a:lnTo>
                <a:lnTo>
                  <a:pt x="58420" y="567690"/>
                </a:lnTo>
                <a:lnTo>
                  <a:pt x="61722" y="584327"/>
                </a:lnTo>
                <a:lnTo>
                  <a:pt x="65659" y="600583"/>
                </a:lnTo>
                <a:lnTo>
                  <a:pt x="69977" y="616331"/>
                </a:lnTo>
                <a:lnTo>
                  <a:pt x="79375" y="613664"/>
                </a:lnTo>
                <a:lnTo>
                  <a:pt x="74930" y="598043"/>
                </a:lnTo>
                <a:lnTo>
                  <a:pt x="71120" y="582041"/>
                </a:lnTo>
                <a:lnTo>
                  <a:pt x="67945" y="565785"/>
                </a:lnTo>
                <a:lnTo>
                  <a:pt x="65278" y="549402"/>
                </a:lnTo>
                <a:close/>
              </a:path>
              <a:path w="2401570" h="1666239">
                <a:moveTo>
                  <a:pt x="84328" y="546481"/>
                </a:moveTo>
                <a:lnTo>
                  <a:pt x="74803" y="548005"/>
                </a:lnTo>
                <a:lnTo>
                  <a:pt x="77343" y="564007"/>
                </a:lnTo>
                <a:lnTo>
                  <a:pt x="80518" y="579755"/>
                </a:lnTo>
                <a:lnTo>
                  <a:pt x="84201" y="595376"/>
                </a:lnTo>
                <a:lnTo>
                  <a:pt x="88646" y="611124"/>
                </a:lnTo>
                <a:lnTo>
                  <a:pt x="97917" y="608584"/>
                </a:lnTo>
                <a:lnTo>
                  <a:pt x="93599" y="592836"/>
                </a:lnTo>
                <a:lnTo>
                  <a:pt x="89916" y="577469"/>
                </a:lnTo>
                <a:lnTo>
                  <a:pt x="86868" y="562102"/>
                </a:lnTo>
                <a:lnTo>
                  <a:pt x="84328" y="54648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4715255"/>
            <a:ext cx="9144000" cy="428625"/>
          </a:xfrm>
          <a:custGeom>
            <a:avLst/>
            <a:gdLst/>
            <a:ahLst/>
            <a:cxnLst/>
            <a:rect l="l" t="t" r="r" b="b"/>
            <a:pathLst>
              <a:path w="9144000" h="428625">
                <a:moveTo>
                  <a:pt x="9144000" y="428243"/>
                </a:moveTo>
                <a:lnTo>
                  <a:pt x="9144000" y="0"/>
                </a:lnTo>
                <a:lnTo>
                  <a:pt x="0" y="0"/>
                </a:lnTo>
                <a:lnTo>
                  <a:pt x="0" y="428243"/>
                </a:lnTo>
                <a:lnTo>
                  <a:pt x="9144000" y="428243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499486" y="3884167"/>
            <a:ext cx="18497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学生感悟和心得体会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10701" y="85194"/>
            <a:ext cx="2448364" cy="4506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667" y="928116"/>
            <a:ext cx="631190" cy="593090"/>
          </a:xfrm>
          <a:custGeom>
            <a:avLst/>
            <a:gdLst/>
            <a:ahLst/>
            <a:cxnLst/>
            <a:rect l="l" t="t" r="r" b="b"/>
            <a:pathLst>
              <a:path w="631190" h="593090">
                <a:moveTo>
                  <a:pt x="0" y="592836"/>
                </a:moveTo>
                <a:lnTo>
                  <a:pt x="630936" y="592836"/>
                </a:lnTo>
                <a:lnTo>
                  <a:pt x="630936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667" y="898347"/>
            <a:ext cx="63119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5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56488" y="1959864"/>
            <a:ext cx="2170176" cy="17556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51916" y="1955292"/>
            <a:ext cx="2179320" cy="1765300"/>
          </a:xfrm>
          <a:custGeom>
            <a:avLst/>
            <a:gdLst/>
            <a:ahLst/>
            <a:cxnLst/>
            <a:rect l="l" t="t" r="r" b="b"/>
            <a:pathLst>
              <a:path w="2179320" h="1765300">
                <a:moveTo>
                  <a:pt x="0" y="1764792"/>
                </a:moveTo>
                <a:lnTo>
                  <a:pt x="2179320" y="1764792"/>
                </a:lnTo>
                <a:lnTo>
                  <a:pt x="2179320" y="0"/>
                </a:lnTo>
                <a:lnTo>
                  <a:pt x="0" y="0"/>
                </a:lnTo>
                <a:lnTo>
                  <a:pt x="0" y="1764792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21283" y="124459"/>
            <a:ext cx="308165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三、实践过程、方法及</a:t>
            </a:r>
            <a:r>
              <a:rPr dirty="0" sz="2000" spc="-10" b="1">
                <a:solidFill>
                  <a:srgbClr val="FFFFFF"/>
                </a:solidFill>
                <a:latin typeface="微软雅黑"/>
                <a:cs typeface="微软雅黑"/>
              </a:rPr>
              <a:t>成</a:t>
            </a: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效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092700" y="121996"/>
            <a:ext cx="2825115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（四）课程思政环境建设</a:t>
            </a:r>
          </a:p>
        </p:txBody>
      </p:sp>
      <p:sp>
        <p:nvSpPr>
          <p:cNvPr id="22" name="object 22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73011" y="2142744"/>
            <a:ext cx="1642872" cy="2289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68440" y="2138172"/>
            <a:ext cx="1652270" cy="2298700"/>
          </a:xfrm>
          <a:custGeom>
            <a:avLst/>
            <a:gdLst/>
            <a:ahLst/>
            <a:cxnLst/>
            <a:rect l="l" t="t" r="r" b="b"/>
            <a:pathLst>
              <a:path w="1652270" h="2298700">
                <a:moveTo>
                  <a:pt x="0" y="2298192"/>
                </a:moveTo>
                <a:lnTo>
                  <a:pt x="1652016" y="2298192"/>
                </a:lnTo>
                <a:lnTo>
                  <a:pt x="1652016" y="0"/>
                </a:lnTo>
                <a:lnTo>
                  <a:pt x="0" y="0"/>
                </a:lnTo>
                <a:lnTo>
                  <a:pt x="0" y="2298192"/>
                </a:lnTo>
                <a:close/>
              </a:path>
            </a:pathLst>
          </a:custGeom>
          <a:ln w="9144">
            <a:solidFill>
              <a:srgbClr val="333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560819" y="748283"/>
            <a:ext cx="1738883" cy="1171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86371" y="856488"/>
            <a:ext cx="1103376" cy="8244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08659" y="1708404"/>
            <a:ext cx="4608830" cy="1577340"/>
          </a:xfrm>
          <a:prstGeom prst="rect">
            <a:avLst/>
          </a:prstGeom>
          <a:solidFill>
            <a:srgbClr val="9D1F33"/>
          </a:solidFill>
        </p:spPr>
        <p:txBody>
          <a:bodyPr wrap="square" lIns="0" tIns="248920" rIns="0" bIns="0" rtlCol="0" vert="horz">
            <a:spAutoFit/>
          </a:bodyPr>
          <a:lstStyle/>
          <a:p>
            <a:pPr marL="441959">
              <a:lnSpc>
                <a:spcPct val="100000"/>
              </a:lnSpc>
              <a:spcBef>
                <a:spcPts val="1960"/>
              </a:spcBef>
            </a:pPr>
            <a:r>
              <a:rPr dirty="0" sz="1800">
                <a:solidFill>
                  <a:srgbClr val="FFFFFF"/>
                </a:solidFill>
                <a:latin typeface="微软雅黑"/>
                <a:cs typeface="微软雅黑"/>
              </a:rPr>
              <a:t>我不知道您是谁，</a:t>
            </a:r>
            <a:endParaRPr sz="1800">
              <a:latin typeface="微软雅黑"/>
              <a:cs typeface="微软雅黑"/>
            </a:endParaRPr>
          </a:p>
          <a:p>
            <a:pPr marL="441959">
              <a:lnSpc>
                <a:spcPct val="100000"/>
              </a:lnSpc>
              <a:spcBef>
                <a:spcPts val="1190"/>
              </a:spcBef>
            </a:pPr>
            <a:r>
              <a:rPr dirty="0" sz="1800" spc="-5">
                <a:solidFill>
                  <a:srgbClr val="FFFFFF"/>
                </a:solidFill>
                <a:latin typeface="微软雅黑"/>
                <a:cs typeface="微软雅黑"/>
              </a:rPr>
              <a:t>但我知道您为了谁，</a:t>
            </a:r>
            <a:endParaRPr sz="1800">
              <a:latin typeface="微软雅黑"/>
              <a:cs typeface="微软雅黑"/>
            </a:endParaRPr>
          </a:p>
          <a:p>
            <a:pPr marL="441959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FFFFFF"/>
                </a:solidFill>
                <a:latin typeface="微软雅黑"/>
                <a:cs typeface="微软雅黑"/>
              </a:rPr>
              <a:t>您让我们知道我们以后要为了谁。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4932" y="898991"/>
            <a:ext cx="4678697" cy="679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86383" y="952500"/>
            <a:ext cx="4491355" cy="56896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212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5"/>
              </a:spcBef>
            </a:pPr>
            <a:r>
              <a:rPr dirty="0" sz="2000" b="1">
                <a:solidFill>
                  <a:srgbClr val="C00000"/>
                </a:solidFill>
                <a:latin typeface="微软雅黑"/>
                <a:cs typeface="微软雅黑"/>
              </a:rPr>
              <a:t>学生感言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4715255"/>
            <a:ext cx="9144000" cy="428625"/>
          </a:xfrm>
          <a:custGeom>
            <a:avLst/>
            <a:gdLst/>
            <a:ahLst/>
            <a:cxnLst/>
            <a:rect l="l" t="t" r="r" b="b"/>
            <a:pathLst>
              <a:path w="9144000" h="428625">
                <a:moveTo>
                  <a:pt x="9144000" y="428243"/>
                </a:moveTo>
                <a:lnTo>
                  <a:pt x="9144000" y="0"/>
                </a:lnTo>
                <a:lnTo>
                  <a:pt x="0" y="0"/>
                </a:lnTo>
                <a:lnTo>
                  <a:pt x="0" y="428243"/>
                </a:lnTo>
                <a:lnTo>
                  <a:pt x="9144000" y="428243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08659" y="3357371"/>
            <a:ext cx="4608830" cy="647700"/>
          </a:xfrm>
          <a:prstGeom prst="rect">
            <a:avLst/>
          </a:prstGeom>
          <a:solidFill>
            <a:srgbClr val="9D1F33"/>
          </a:solidFill>
        </p:spPr>
        <p:txBody>
          <a:bodyPr wrap="square" lIns="0" tIns="177800" rIns="0" bIns="0" rtlCol="0" vert="horz">
            <a:spAutoFit/>
          </a:bodyPr>
          <a:lstStyle/>
          <a:p>
            <a:pPr algn="ctr" marR="130810">
              <a:lnSpc>
                <a:spcPct val="100000"/>
              </a:lnSpc>
              <a:spcBef>
                <a:spcPts val="1400"/>
              </a:spcBef>
            </a:pPr>
            <a:r>
              <a:rPr dirty="0" sz="1800">
                <a:solidFill>
                  <a:srgbClr val="FFFFFF"/>
                </a:solidFill>
                <a:latin typeface="微软雅黑"/>
                <a:cs typeface="微软雅黑"/>
              </a:rPr>
              <a:t>愿汝秋叶之静美，唤吾夏花之绚烂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21283" y="124459"/>
            <a:ext cx="308165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三、实践过程、方法及</a:t>
            </a:r>
            <a:r>
              <a:rPr dirty="0" spc="-10"/>
              <a:t>成</a:t>
            </a:r>
            <a:r>
              <a:rPr dirty="0"/>
              <a:t>效</a:t>
            </a:r>
          </a:p>
        </p:txBody>
      </p:sp>
      <p:sp>
        <p:nvSpPr>
          <p:cNvPr id="14" name="object 14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089905" y="121996"/>
            <a:ext cx="257048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（五）成效观察和研究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36495" y="4245660"/>
            <a:ext cx="340232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20" b="1">
                <a:solidFill>
                  <a:srgbClr val="9D1F33"/>
                </a:solidFill>
                <a:latin typeface="Microsoft JhengHei"/>
                <a:cs typeface="Microsoft JhengHei"/>
              </a:rPr>
              <a:t>——</a:t>
            </a:r>
            <a:r>
              <a:rPr dirty="0" sz="1600" spc="100" b="1">
                <a:solidFill>
                  <a:srgbClr val="9D1F33"/>
                </a:solidFill>
                <a:latin typeface="Microsoft JhengHei"/>
                <a:cs typeface="Microsoft JhengHei"/>
              </a:rPr>
              <a:t> </a:t>
            </a:r>
            <a:r>
              <a:rPr dirty="0" sz="1600" b="1">
                <a:solidFill>
                  <a:srgbClr val="9D1F33"/>
                </a:solidFill>
                <a:latin typeface="Microsoft JhengHei"/>
                <a:cs typeface="Microsoft JhengHei"/>
              </a:rPr>
              <a:t>摘</a:t>
            </a:r>
            <a:r>
              <a:rPr dirty="0" sz="1600" spc="15" b="1">
                <a:solidFill>
                  <a:srgbClr val="9D1F33"/>
                </a:solidFill>
                <a:latin typeface="Microsoft JhengHei"/>
                <a:cs typeface="Microsoft JhengHei"/>
              </a:rPr>
              <a:t>自</a:t>
            </a:r>
            <a:r>
              <a:rPr dirty="0" sz="1600" b="1">
                <a:solidFill>
                  <a:srgbClr val="9D1F33"/>
                </a:solidFill>
                <a:latin typeface="Microsoft JhengHei"/>
                <a:cs typeface="Microsoft JhengHei"/>
              </a:rPr>
              <a:t>学生实</a:t>
            </a:r>
            <a:r>
              <a:rPr dirty="0" sz="1600" spc="15" b="1">
                <a:solidFill>
                  <a:srgbClr val="9D1F33"/>
                </a:solidFill>
                <a:latin typeface="Microsoft JhengHei"/>
                <a:cs typeface="Microsoft JhengHei"/>
              </a:rPr>
              <a:t>验</a:t>
            </a:r>
            <a:r>
              <a:rPr dirty="0" sz="1600" b="1">
                <a:solidFill>
                  <a:srgbClr val="9D1F33"/>
                </a:solidFill>
                <a:latin typeface="Microsoft JhengHei"/>
                <a:cs typeface="Microsoft JhengHei"/>
              </a:rPr>
              <a:t>报告</a:t>
            </a:r>
            <a:r>
              <a:rPr dirty="0" sz="1600" spc="15" b="1">
                <a:solidFill>
                  <a:srgbClr val="9D1F33"/>
                </a:solidFill>
                <a:latin typeface="Microsoft JhengHei"/>
                <a:cs typeface="Microsoft JhengHei"/>
              </a:rPr>
              <a:t>中</a:t>
            </a:r>
            <a:r>
              <a:rPr dirty="0" sz="1600" b="1">
                <a:solidFill>
                  <a:srgbClr val="9D1F33"/>
                </a:solidFill>
                <a:latin typeface="Microsoft JhengHei"/>
                <a:cs typeface="Microsoft JhengHei"/>
              </a:rPr>
              <a:t>的</a:t>
            </a:r>
            <a:r>
              <a:rPr dirty="0" sz="1600" spc="15" b="1">
                <a:solidFill>
                  <a:srgbClr val="9D1F33"/>
                </a:solidFill>
                <a:latin typeface="Microsoft JhengHei"/>
                <a:cs typeface="Microsoft JhengHei"/>
              </a:rPr>
              <a:t>心</a:t>
            </a:r>
            <a:r>
              <a:rPr dirty="0" sz="1600" b="1">
                <a:solidFill>
                  <a:srgbClr val="9D1F33"/>
                </a:solidFill>
                <a:latin typeface="Microsoft JhengHei"/>
                <a:cs typeface="Microsoft JhengHei"/>
              </a:rPr>
              <a:t>得</a:t>
            </a:r>
            <a:r>
              <a:rPr dirty="0" sz="1600" spc="15" b="1">
                <a:solidFill>
                  <a:srgbClr val="9D1F33"/>
                </a:solidFill>
                <a:latin typeface="Microsoft JhengHei"/>
                <a:cs typeface="Microsoft JhengHei"/>
              </a:rPr>
              <a:t>体</a:t>
            </a:r>
            <a:r>
              <a:rPr dirty="0" sz="1600" spc="-5" b="1">
                <a:solidFill>
                  <a:srgbClr val="9D1F33"/>
                </a:solidFill>
                <a:latin typeface="Microsoft JhengHei"/>
                <a:cs typeface="Microsoft JhengHei"/>
              </a:rPr>
              <a:t>会</a:t>
            </a:r>
            <a:endParaRPr sz="16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2500"/>
            <a:ext cx="622300" cy="568960"/>
          </a:xfrm>
          <a:custGeom>
            <a:avLst/>
            <a:gdLst/>
            <a:ahLst/>
            <a:cxnLst/>
            <a:rect l="l" t="t" r="r" b="b"/>
            <a:pathLst>
              <a:path w="622300" h="568960">
                <a:moveTo>
                  <a:pt x="0" y="568451"/>
                </a:moveTo>
                <a:lnTo>
                  <a:pt x="621792" y="568451"/>
                </a:lnTo>
                <a:lnTo>
                  <a:pt x="621792" y="0"/>
                </a:lnTo>
                <a:lnTo>
                  <a:pt x="0" y="0"/>
                </a:lnTo>
                <a:lnTo>
                  <a:pt x="0" y="56845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9119" y="880859"/>
            <a:ext cx="4844796" cy="707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0372" y="952500"/>
            <a:ext cx="4627245" cy="568960"/>
          </a:xfrm>
          <a:custGeom>
            <a:avLst/>
            <a:gdLst/>
            <a:ahLst/>
            <a:cxnLst/>
            <a:rect l="l" t="t" r="r" b="b"/>
            <a:pathLst>
              <a:path w="4627245" h="568960">
                <a:moveTo>
                  <a:pt x="0" y="568451"/>
                </a:moveTo>
                <a:lnTo>
                  <a:pt x="4626864" y="568451"/>
                </a:lnTo>
                <a:lnTo>
                  <a:pt x="4626864" y="0"/>
                </a:lnTo>
                <a:lnTo>
                  <a:pt x="0" y="0"/>
                </a:lnTo>
                <a:lnTo>
                  <a:pt x="0" y="568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483357" y="1060145"/>
            <a:ext cx="104394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研究资料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4509" y="1886564"/>
            <a:ext cx="762289" cy="5351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27988" y="1938527"/>
            <a:ext cx="659892" cy="426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74509" y="2494579"/>
            <a:ext cx="762289" cy="533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27988" y="2546604"/>
            <a:ext cx="659892" cy="4251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74509" y="3093572"/>
            <a:ext cx="762289" cy="5351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27988" y="3145535"/>
            <a:ext cx="659892" cy="426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522578" y="3761283"/>
            <a:ext cx="252778" cy="2787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503677" y="2010536"/>
            <a:ext cx="5302250" cy="1513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实验报告心得体会</a:t>
            </a:r>
            <a:r>
              <a:rPr dirty="0" sz="1600" spc="-5">
                <a:solidFill>
                  <a:srgbClr val="9D1F33"/>
                </a:solidFill>
                <a:latin typeface="微软雅黑"/>
                <a:cs typeface="微软雅黑"/>
              </a:rPr>
              <a:t>涉及因素和人文</a:t>
            </a:r>
            <a:r>
              <a:rPr dirty="0" sz="1600" spc="5">
                <a:solidFill>
                  <a:srgbClr val="9D1F33"/>
                </a:solidFill>
                <a:latin typeface="微软雅黑"/>
                <a:cs typeface="微软雅黑"/>
              </a:rPr>
              <a:t>情</a:t>
            </a:r>
            <a:r>
              <a:rPr dirty="0" sz="1600" spc="-5">
                <a:solidFill>
                  <a:srgbClr val="9D1F33"/>
                </a:solidFill>
                <a:latin typeface="微软雅黑"/>
                <a:cs typeface="微软雅黑"/>
              </a:rPr>
              <a:t>感分</a:t>
            </a:r>
            <a:r>
              <a:rPr dirty="0" sz="1600" spc="5">
                <a:solidFill>
                  <a:srgbClr val="9D1F33"/>
                </a:solidFill>
                <a:latin typeface="微软雅黑"/>
                <a:cs typeface="微软雅黑"/>
              </a:rPr>
              <a:t>析</a:t>
            </a: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（分</a:t>
            </a:r>
            <a:r>
              <a:rPr dirty="0" sz="1600" spc="5">
                <a:solidFill>
                  <a:srgbClr val="404040"/>
                </a:solidFill>
                <a:latin typeface="微软雅黑"/>
                <a:cs typeface="微软雅黑"/>
              </a:rPr>
              <a:t>类</a:t>
            </a: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及汇</a:t>
            </a:r>
            <a:r>
              <a:rPr dirty="0" sz="1600" spc="5">
                <a:solidFill>
                  <a:srgbClr val="404040"/>
                </a:solidFill>
                <a:latin typeface="微软雅黑"/>
                <a:cs typeface="微软雅黑"/>
              </a:rPr>
              <a:t>总</a:t>
            </a: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）</a:t>
            </a:r>
            <a:endParaRPr sz="1600">
              <a:latin typeface="微软雅黑"/>
              <a:cs typeface="微软雅黑"/>
            </a:endParaRPr>
          </a:p>
          <a:p>
            <a:pPr marL="16510" marR="1416685" indent="6985">
              <a:lnSpc>
                <a:spcPts val="5060"/>
              </a:lnSpc>
              <a:spcBef>
                <a:spcPts val="370"/>
              </a:spcBef>
            </a:pPr>
            <a:r>
              <a:rPr dirty="0" sz="1600" spc="-10">
                <a:solidFill>
                  <a:srgbClr val="404040"/>
                </a:solidFill>
                <a:latin typeface="微软雅黑"/>
                <a:cs typeface="微软雅黑"/>
              </a:rPr>
              <a:t>课程评价中对德育</a:t>
            </a:r>
            <a:r>
              <a:rPr dirty="0" sz="1600" spc="-5">
                <a:solidFill>
                  <a:srgbClr val="9D1F33"/>
                </a:solidFill>
                <a:latin typeface="微软雅黑"/>
                <a:cs typeface="微软雅黑"/>
              </a:rPr>
              <a:t>认同性分</a:t>
            </a:r>
            <a:r>
              <a:rPr dirty="0" sz="1600" spc="-15">
                <a:solidFill>
                  <a:srgbClr val="9D1F33"/>
                </a:solidFill>
                <a:latin typeface="微软雅黑"/>
                <a:cs typeface="微软雅黑"/>
              </a:rPr>
              <a:t>析</a:t>
            </a: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（</a:t>
            </a:r>
            <a:r>
              <a:rPr dirty="0" sz="1600" spc="-10">
                <a:solidFill>
                  <a:srgbClr val="404040"/>
                </a:solidFill>
                <a:latin typeface="微软雅黑"/>
                <a:cs typeface="微软雅黑"/>
              </a:rPr>
              <a:t>排</a:t>
            </a:r>
            <a:r>
              <a:rPr dirty="0" sz="1600">
                <a:solidFill>
                  <a:srgbClr val="404040"/>
                </a:solidFill>
                <a:latin typeface="微软雅黑"/>
                <a:cs typeface="微软雅黑"/>
              </a:rPr>
              <a:t>序</a:t>
            </a: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情</a:t>
            </a:r>
            <a:r>
              <a:rPr dirty="0" sz="1600" spc="-10">
                <a:solidFill>
                  <a:srgbClr val="404040"/>
                </a:solidFill>
                <a:latin typeface="微软雅黑"/>
                <a:cs typeface="微软雅黑"/>
              </a:rPr>
              <a:t>况</a:t>
            </a:r>
            <a:r>
              <a:rPr dirty="0" sz="1600" spc="-5">
                <a:solidFill>
                  <a:srgbClr val="404040"/>
                </a:solidFill>
                <a:latin typeface="微软雅黑"/>
                <a:cs typeface="微软雅黑"/>
              </a:rPr>
              <a:t>） </a:t>
            </a:r>
            <a:r>
              <a:rPr dirty="0" sz="1600" spc="-10">
                <a:solidFill>
                  <a:srgbClr val="404040"/>
                </a:solidFill>
                <a:latin typeface="微软雅黑"/>
                <a:cs typeface="微软雅黑"/>
              </a:rPr>
              <a:t>学生在课程中的</a:t>
            </a:r>
            <a:r>
              <a:rPr dirty="0" sz="1600" spc="-10">
                <a:solidFill>
                  <a:srgbClr val="9D1F33"/>
                </a:solidFill>
                <a:latin typeface="微软雅黑"/>
                <a:cs typeface="微软雅黑"/>
              </a:rPr>
              <a:t>行为学观察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4715255"/>
            <a:ext cx="9144000" cy="428625"/>
          </a:xfrm>
          <a:custGeom>
            <a:avLst/>
            <a:gdLst/>
            <a:ahLst/>
            <a:cxnLst/>
            <a:rect l="l" t="t" r="r" b="b"/>
            <a:pathLst>
              <a:path w="9144000" h="428625">
                <a:moveTo>
                  <a:pt x="9144000" y="428243"/>
                </a:moveTo>
                <a:lnTo>
                  <a:pt x="9144000" y="0"/>
                </a:lnTo>
                <a:lnTo>
                  <a:pt x="0" y="0"/>
                </a:lnTo>
                <a:lnTo>
                  <a:pt x="0" y="428243"/>
                </a:lnTo>
                <a:lnTo>
                  <a:pt x="9144000" y="428243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929639"/>
            <a:ext cx="591820" cy="504825"/>
          </a:xfrm>
          <a:custGeom>
            <a:avLst/>
            <a:gdLst/>
            <a:ahLst/>
            <a:cxnLst/>
            <a:rect l="l" t="t" r="r" b="b"/>
            <a:pathLst>
              <a:path w="591820" h="504825">
                <a:moveTo>
                  <a:pt x="0" y="504443"/>
                </a:moveTo>
                <a:lnTo>
                  <a:pt x="591312" y="504443"/>
                </a:lnTo>
                <a:lnTo>
                  <a:pt x="591312" y="0"/>
                </a:lnTo>
                <a:lnTo>
                  <a:pt x="0" y="0"/>
                </a:lnTo>
                <a:lnTo>
                  <a:pt x="0" y="504443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30860" y="854786"/>
            <a:ext cx="32766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1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21283" y="124459"/>
            <a:ext cx="308165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三、实践过程、方法及</a:t>
            </a:r>
            <a:r>
              <a:rPr dirty="0" sz="2000" spc="-10" b="1">
                <a:solidFill>
                  <a:srgbClr val="FFFFFF"/>
                </a:solidFill>
                <a:latin typeface="微软雅黑"/>
                <a:cs typeface="微软雅黑"/>
              </a:rPr>
              <a:t>成</a:t>
            </a: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效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5088382" y="121996"/>
            <a:ext cx="1602105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34135" algn="l"/>
              </a:tabLst>
            </a:pPr>
            <a:r>
              <a:rPr dirty="0"/>
              <a:t>（六）</a:t>
            </a:r>
            <a:r>
              <a:rPr dirty="0" spc="5"/>
              <a:t>研</a:t>
            </a:r>
            <a:r>
              <a:rPr dirty="0"/>
              <a:t>	</a:t>
            </a:r>
            <a:r>
              <a:rPr dirty="0" spc="5"/>
              <a:t>究</a:t>
            </a:r>
          </a:p>
        </p:txBody>
      </p:sp>
      <p:sp>
        <p:nvSpPr>
          <p:cNvPr id="23" name="object 23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7402" y="898991"/>
            <a:ext cx="4817372" cy="679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0372" y="952500"/>
            <a:ext cx="4627245" cy="56896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2128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955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学生行为学观察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0379" y="2148839"/>
            <a:ext cx="358140" cy="360045"/>
          </a:xfrm>
          <a:custGeom>
            <a:avLst/>
            <a:gdLst/>
            <a:ahLst/>
            <a:cxnLst/>
            <a:rect l="l" t="t" r="r" b="b"/>
            <a:pathLst>
              <a:path w="358139" h="360044">
                <a:moveTo>
                  <a:pt x="179069" y="0"/>
                </a:moveTo>
                <a:lnTo>
                  <a:pt x="131453" y="6424"/>
                </a:lnTo>
                <a:lnTo>
                  <a:pt x="88674" y="24553"/>
                </a:lnTo>
                <a:lnTo>
                  <a:pt x="52435" y="52673"/>
                </a:lnTo>
                <a:lnTo>
                  <a:pt x="24440" y="89069"/>
                </a:lnTo>
                <a:lnTo>
                  <a:pt x="6394" y="132027"/>
                </a:lnTo>
                <a:lnTo>
                  <a:pt x="0" y="179832"/>
                </a:lnTo>
                <a:lnTo>
                  <a:pt x="6394" y="227636"/>
                </a:lnTo>
                <a:lnTo>
                  <a:pt x="24440" y="270594"/>
                </a:lnTo>
                <a:lnTo>
                  <a:pt x="52435" y="306990"/>
                </a:lnTo>
                <a:lnTo>
                  <a:pt x="88674" y="335110"/>
                </a:lnTo>
                <a:lnTo>
                  <a:pt x="131453" y="353239"/>
                </a:lnTo>
                <a:lnTo>
                  <a:pt x="179069" y="359664"/>
                </a:lnTo>
                <a:lnTo>
                  <a:pt x="226686" y="353239"/>
                </a:lnTo>
                <a:lnTo>
                  <a:pt x="269465" y="335110"/>
                </a:lnTo>
                <a:lnTo>
                  <a:pt x="305704" y="306990"/>
                </a:lnTo>
                <a:lnTo>
                  <a:pt x="333699" y="270594"/>
                </a:lnTo>
                <a:lnTo>
                  <a:pt x="351745" y="227636"/>
                </a:lnTo>
                <a:lnTo>
                  <a:pt x="358140" y="179832"/>
                </a:lnTo>
                <a:lnTo>
                  <a:pt x="351745" y="132027"/>
                </a:lnTo>
                <a:lnTo>
                  <a:pt x="333699" y="89069"/>
                </a:lnTo>
                <a:lnTo>
                  <a:pt x="305704" y="52673"/>
                </a:lnTo>
                <a:lnTo>
                  <a:pt x="269465" y="24553"/>
                </a:lnTo>
                <a:lnTo>
                  <a:pt x="226686" y="6424"/>
                </a:lnTo>
                <a:lnTo>
                  <a:pt x="179069" y="0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25723" y="2235707"/>
            <a:ext cx="166115" cy="167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28188" y="3116579"/>
            <a:ext cx="360045" cy="358140"/>
          </a:xfrm>
          <a:custGeom>
            <a:avLst/>
            <a:gdLst/>
            <a:ahLst/>
            <a:cxnLst/>
            <a:rect l="l" t="t" r="r" b="b"/>
            <a:pathLst>
              <a:path w="360045" h="358139">
                <a:moveTo>
                  <a:pt x="179831" y="0"/>
                </a:moveTo>
                <a:lnTo>
                  <a:pt x="132027" y="6394"/>
                </a:lnTo>
                <a:lnTo>
                  <a:pt x="89069" y="24440"/>
                </a:lnTo>
                <a:lnTo>
                  <a:pt x="52673" y="52435"/>
                </a:lnTo>
                <a:lnTo>
                  <a:pt x="24553" y="88674"/>
                </a:lnTo>
                <a:lnTo>
                  <a:pt x="6424" y="131453"/>
                </a:lnTo>
                <a:lnTo>
                  <a:pt x="0" y="179069"/>
                </a:lnTo>
                <a:lnTo>
                  <a:pt x="6424" y="226686"/>
                </a:lnTo>
                <a:lnTo>
                  <a:pt x="24553" y="269465"/>
                </a:lnTo>
                <a:lnTo>
                  <a:pt x="52673" y="305704"/>
                </a:lnTo>
                <a:lnTo>
                  <a:pt x="89069" y="333699"/>
                </a:lnTo>
                <a:lnTo>
                  <a:pt x="132027" y="351745"/>
                </a:lnTo>
                <a:lnTo>
                  <a:pt x="179831" y="358139"/>
                </a:lnTo>
                <a:lnTo>
                  <a:pt x="227636" y="351745"/>
                </a:lnTo>
                <a:lnTo>
                  <a:pt x="270594" y="333699"/>
                </a:lnTo>
                <a:lnTo>
                  <a:pt x="306990" y="305704"/>
                </a:lnTo>
                <a:lnTo>
                  <a:pt x="335110" y="269465"/>
                </a:lnTo>
                <a:lnTo>
                  <a:pt x="353239" y="226686"/>
                </a:lnTo>
                <a:lnTo>
                  <a:pt x="359663" y="179069"/>
                </a:lnTo>
                <a:lnTo>
                  <a:pt x="353239" y="131453"/>
                </a:lnTo>
                <a:lnTo>
                  <a:pt x="335110" y="88674"/>
                </a:lnTo>
                <a:lnTo>
                  <a:pt x="306990" y="52435"/>
                </a:lnTo>
                <a:lnTo>
                  <a:pt x="270594" y="24440"/>
                </a:lnTo>
                <a:lnTo>
                  <a:pt x="227636" y="6394"/>
                </a:lnTo>
                <a:lnTo>
                  <a:pt x="17983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34283" y="2613660"/>
            <a:ext cx="358140" cy="360045"/>
          </a:xfrm>
          <a:custGeom>
            <a:avLst/>
            <a:gdLst/>
            <a:ahLst/>
            <a:cxnLst/>
            <a:rect l="l" t="t" r="r" b="b"/>
            <a:pathLst>
              <a:path w="358139" h="360044">
                <a:moveTo>
                  <a:pt x="179070" y="0"/>
                </a:moveTo>
                <a:lnTo>
                  <a:pt x="131453" y="6424"/>
                </a:lnTo>
                <a:lnTo>
                  <a:pt x="88674" y="24553"/>
                </a:lnTo>
                <a:lnTo>
                  <a:pt x="52435" y="52673"/>
                </a:lnTo>
                <a:lnTo>
                  <a:pt x="24440" y="89069"/>
                </a:lnTo>
                <a:lnTo>
                  <a:pt x="6394" y="132027"/>
                </a:lnTo>
                <a:lnTo>
                  <a:pt x="0" y="179831"/>
                </a:lnTo>
                <a:lnTo>
                  <a:pt x="6394" y="227636"/>
                </a:lnTo>
                <a:lnTo>
                  <a:pt x="24440" y="270594"/>
                </a:lnTo>
                <a:lnTo>
                  <a:pt x="52435" y="306990"/>
                </a:lnTo>
                <a:lnTo>
                  <a:pt x="88674" y="335110"/>
                </a:lnTo>
                <a:lnTo>
                  <a:pt x="131453" y="353239"/>
                </a:lnTo>
                <a:lnTo>
                  <a:pt x="179070" y="359663"/>
                </a:lnTo>
                <a:lnTo>
                  <a:pt x="226686" y="353239"/>
                </a:lnTo>
                <a:lnTo>
                  <a:pt x="269465" y="335110"/>
                </a:lnTo>
                <a:lnTo>
                  <a:pt x="305704" y="306990"/>
                </a:lnTo>
                <a:lnTo>
                  <a:pt x="333699" y="270594"/>
                </a:lnTo>
                <a:lnTo>
                  <a:pt x="351745" y="227636"/>
                </a:lnTo>
                <a:lnTo>
                  <a:pt x="358140" y="179831"/>
                </a:lnTo>
                <a:lnTo>
                  <a:pt x="351745" y="132027"/>
                </a:lnTo>
                <a:lnTo>
                  <a:pt x="333699" y="89069"/>
                </a:lnTo>
                <a:lnTo>
                  <a:pt x="305704" y="52673"/>
                </a:lnTo>
                <a:lnTo>
                  <a:pt x="269465" y="24553"/>
                </a:lnTo>
                <a:lnTo>
                  <a:pt x="226686" y="6424"/>
                </a:lnTo>
                <a:lnTo>
                  <a:pt x="17907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34283" y="3628644"/>
            <a:ext cx="358140" cy="358140"/>
          </a:xfrm>
          <a:custGeom>
            <a:avLst/>
            <a:gdLst/>
            <a:ahLst/>
            <a:cxnLst/>
            <a:rect l="l" t="t" r="r" b="b"/>
            <a:pathLst>
              <a:path w="358139" h="358139">
                <a:moveTo>
                  <a:pt x="179070" y="0"/>
                </a:moveTo>
                <a:lnTo>
                  <a:pt x="131453" y="6394"/>
                </a:lnTo>
                <a:lnTo>
                  <a:pt x="88674" y="24440"/>
                </a:lnTo>
                <a:lnTo>
                  <a:pt x="52435" y="52435"/>
                </a:lnTo>
                <a:lnTo>
                  <a:pt x="24440" y="88674"/>
                </a:lnTo>
                <a:lnTo>
                  <a:pt x="6394" y="131453"/>
                </a:lnTo>
                <a:lnTo>
                  <a:pt x="0" y="179069"/>
                </a:lnTo>
                <a:lnTo>
                  <a:pt x="6394" y="226672"/>
                </a:lnTo>
                <a:lnTo>
                  <a:pt x="24440" y="269448"/>
                </a:lnTo>
                <a:lnTo>
                  <a:pt x="52435" y="305690"/>
                </a:lnTo>
                <a:lnTo>
                  <a:pt x="88674" y="333691"/>
                </a:lnTo>
                <a:lnTo>
                  <a:pt x="131453" y="351743"/>
                </a:lnTo>
                <a:lnTo>
                  <a:pt x="179070" y="358139"/>
                </a:lnTo>
                <a:lnTo>
                  <a:pt x="226686" y="351743"/>
                </a:lnTo>
                <a:lnTo>
                  <a:pt x="269465" y="333691"/>
                </a:lnTo>
                <a:lnTo>
                  <a:pt x="305704" y="305690"/>
                </a:lnTo>
                <a:lnTo>
                  <a:pt x="333699" y="269448"/>
                </a:lnTo>
                <a:lnTo>
                  <a:pt x="351745" y="226672"/>
                </a:lnTo>
                <a:lnTo>
                  <a:pt x="358140" y="179069"/>
                </a:lnTo>
                <a:lnTo>
                  <a:pt x="351745" y="131453"/>
                </a:lnTo>
                <a:lnTo>
                  <a:pt x="333699" y="88674"/>
                </a:lnTo>
                <a:lnTo>
                  <a:pt x="305704" y="52435"/>
                </a:lnTo>
                <a:lnTo>
                  <a:pt x="269465" y="24440"/>
                </a:lnTo>
                <a:lnTo>
                  <a:pt x="226686" y="6394"/>
                </a:lnTo>
                <a:lnTo>
                  <a:pt x="179070" y="0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27248" y="2709672"/>
            <a:ext cx="175260" cy="173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127248" y="3715511"/>
            <a:ext cx="175260" cy="182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22676" y="3247644"/>
            <a:ext cx="172212" cy="1630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479672" y="2222957"/>
            <a:ext cx="3079750" cy="17506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微软雅黑"/>
                <a:cs typeface="微软雅黑"/>
              </a:rPr>
              <a:t>对实验室规章制</a:t>
            </a:r>
            <a:r>
              <a:rPr dirty="0" sz="1600" spc="-5">
                <a:latin typeface="微软雅黑"/>
                <a:cs typeface="微软雅黑"/>
              </a:rPr>
              <a:t>度</a:t>
            </a:r>
            <a:r>
              <a:rPr dirty="0" sz="1600" spc="-10">
                <a:latin typeface="微软雅黑"/>
                <a:cs typeface="微软雅黑"/>
              </a:rPr>
              <a:t>的遵守情况</a:t>
            </a:r>
            <a:endParaRPr sz="1600">
              <a:latin typeface="微软雅黑"/>
              <a:cs typeface="微软雅黑"/>
            </a:endParaRPr>
          </a:p>
          <a:p>
            <a:pPr marL="12700" marR="5080" indent="13335">
              <a:lnSpc>
                <a:spcPts val="3929"/>
              </a:lnSpc>
              <a:spcBef>
                <a:spcPts val="300"/>
              </a:spcBef>
            </a:pPr>
            <a:r>
              <a:rPr dirty="0" sz="1600" spc="-5">
                <a:latin typeface="微软雅黑"/>
                <a:cs typeface="微软雅黑"/>
              </a:rPr>
              <a:t>对实验标本和大体老师的尊重情况 对解剖操作规程的理解和执行情况</a:t>
            </a:r>
            <a:endParaRPr sz="1600">
              <a:latin typeface="微软雅黑"/>
              <a:cs typeface="微软雅黑"/>
            </a:endParaRPr>
          </a:p>
          <a:p>
            <a:pPr marL="84455">
              <a:lnSpc>
                <a:spcPct val="100000"/>
              </a:lnSpc>
              <a:spcBef>
                <a:spcPts val="1585"/>
              </a:spcBef>
            </a:pPr>
            <a:r>
              <a:rPr dirty="0" sz="1600" spc="-5">
                <a:latin typeface="微软雅黑"/>
                <a:cs typeface="微软雅黑"/>
              </a:rPr>
              <a:t>学习态度和积极性等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4643627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79">
                <a:moveTo>
                  <a:pt x="9144000" y="499871"/>
                </a:moveTo>
                <a:lnTo>
                  <a:pt x="9144000" y="0"/>
                </a:lnTo>
                <a:lnTo>
                  <a:pt x="0" y="0"/>
                </a:lnTo>
                <a:lnTo>
                  <a:pt x="0" y="499871"/>
                </a:lnTo>
                <a:lnTo>
                  <a:pt x="9144000" y="4998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87653" y="4751019"/>
            <a:ext cx="70739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F1F1F1"/>
                </a:solidFill>
                <a:latin typeface="微软雅黑"/>
                <a:cs typeface="微软雅黑"/>
              </a:rPr>
              <a:t>教师们的话：“通过解剖学第一课，发现同学们的各种表现都得到了明显的提升。”</a:t>
            </a:r>
            <a:endParaRPr sz="1500">
              <a:latin typeface="微软雅黑"/>
              <a:cs typeface="微软雅黑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929639"/>
            <a:ext cx="591820" cy="504825"/>
          </a:xfrm>
          <a:custGeom>
            <a:avLst/>
            <a:gdLst/>
            <a:ahLst/>
            <a:cxnLst/>
            <a:rect l="l" t="t" r="r" b="b"/>
            <a:pathLst>
              <a:path w="591820" h="504825">
                <a:moveTo>
                  <a:pt x="0" y="504443"/>
                </a:moveTo>
                <a:lnTo>
                  <a:pt x="591312" y="504443"/>
                </a:lnTo>
                <a:lnTo>
                  <a:pt x="591312" y="0"/>
                </a:lnTo>
                <a:lnTo>
                  <a:pt x="0" y="0"/>
                </a:lnTo>
                <a:lnTo>
                  <a:pt x="0" y="504443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30860" y="854786"/>
            <a:ext cx="32766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2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21283" y="124459"/>
            <a:ext cx="308165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三、实践过程、方法及</a:t>
            </a:r>
            <a:r>
              <a:rPr dirty="0" sz="2000" spc="-10" b="1">
                <a:solidFill>
                  <a:srgbClr val="FFFFFF"/>
                </a:solidFill>
                <a:latin typeface="微软雅黑"/>
                <a:cs typeface="微软雅黑"/>
              </a:rPr>
              <a:t>成</a:t>
            </a: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效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5088382" y="121996"/>
            <a:ext cx="1602105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34135" algn="l"/>
              </a:tabLst>
            </a:pPr>
            <a:r>
              <a:rPr dirty="0"/>
              <a:t>（六）</a:t>
            </a:r>
            <a:r>
              <a:rPr dirty="0" spc="5"/>
              <a:t>研</a:t>
            </a:r>
            <a:r>
              <a:rPr dirty="0"/>
              <a:t>	</a:t>
            </a:r>
            <a:r>
              <a:rPr dirty="0" spc="5"/>
              <a:t>究</a:t>
            </a:r>
          </a:p>
        </p:txBody>
      </p:sp>
      <p:sp>
        <p:nvSpPr>
          <p:cNvPr id="23" name="object 23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43627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79">
                <a:moveTo>
                  <a:pt x="9144000" y="499871"/>
                </a:moveTo>
                <a:lnTo>
                  <a:pt x="9144000" y="0"/>
                </a:lnTo>
                <a:lnTo>
                  <a:pt x="0" y="0"/>
                </a:lnTo>
                <a:lnTo>
                  <a:pt x="0" y="499871"/>
                </a:lnTo>
                <a:lnTo>
                  <a:pt x="9144000" y="4998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6141" y="2066480"/>
            <a:ext cx="3910612" cy="2148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1500" y="2133600"/>
            <a:ext cx="3744595" cy="201041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100">
              <a:latin typeface="Times New Roman"/>
              <a:cs typeface="Times New Roman"/>
            </a:endParaRPr>
          </a:p>
          <a:p>
            <a:pPr marL="328930" indent="-238125">
              <a:lnSpc>
                <a:spcPct val="100000"/>
              </a:lnSpc>
              <a:buFont typeface="Arial"/>
              <a:buChar char="•"/>
              <a:tabLst>
                <a:tab pos="328930" algn="l"/>
                <a:tab pos="329565" algn="l"/>
              </a:tabLst>
            </a:pPr>
            <a:r>
              <a:rPr dirty="0" sz="2000" spc="5">
                <a:latin typeface="微软雅黑"/>
                <a:cs typeface="微软雅黑"/>
              </a:rPr>
              <a:t>教育教学的需求与问题</a:t>
            </a:r>
            <a:endParaRPr sz="2000">
              <a:latin typeface="微软雅黑"/>
              <a:cs typeface="微软雅黑"/>
            </a:endParaRPr>
          </a:p>
          <a:p>
            <a:pPr marL="328930" indent="-23812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28930" algn="l"/>
                <a:tab pos="329565" algn="l"/>
              </a:tabLst>
            </a:pPr>
            <a:r>
              <a:rPr dirty="0" sz="2000">
                <a:latin typeface="微软雅黑"/>
                <a:cs typeface="微软雅黑"/>
              </a:rPr>
              <a:t>解决问题的步骤与方案</a:t>
            </a:r>
            <a:endParaRPr sz="2000">
              <a:latin typeface="微软雅黑"/>
              <a:cs typeface="微软雅黑"/>
            </a:endParaRPr>
          </a:p>
          <a:p>
            <a:pPr marL="328930" indent="-23812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28930" algn="l"/>
                <a:tab pos="329565" algn="l"/>
              </a:tabLst>
            </a:pPr>
            <a:r>
              <a:rPr dirty="0" sz="2000">
                <a:latin typeface="微软雅黑"/>
                <a:cs typeface="微软雅黑"/>
              </a:rPr>
              <a:t>实施效果的评价与反馈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40685" y="5333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5" y="600456"/>
                </a:lnTo>
                <a:lnTo>
                  <a:pt x="670407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178153" y="93980"/>
            <a:ext cx="2800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一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751070" y="124459"/>
            <a:ext cx="206184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关于“教学设计”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202685" y="4751019"/>
            <a:ext cx="269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F1F1F1"/>
                </a:solidFill>
                <a:latin typeface="微软雅黑"/>
                <a:cs typeface="微软雅黑"/>
              </a:rPr>
              <a:t>专业课程思政的教学设计与方法</a:t>
            </a:r>
            <a:endParaRPr sz="1500">
              <a:latin typeface="微软雅黑"/>
              <a:cs typeface="微软雅黑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30132" y="2122906"/>
            <a:ext cx="3912122" cy="2147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015484" y="2189988"/>
            <a:ext cx="3746500" cy="2009139"/>
          </a:xfrm>
          <a:custGeom>
            <a:avLst/>
            <a:gdLst/>
            <a:ahLst/>
            <a:cxnLst/>
            <a:rect l="l" t="t" r="r" b="b"/>
            <a:pathLst>
              <a:path w="3746500" h="2009139">
                <a:moveTo>
                  <a:pt x="0" y="2008632"/>
                </a:moveTo>
                <a:lnTo>
                  <a:pt x="3745991" y="2008632"/>
                </a:lnTo>
                <a:lnTo>
                  <a:pt x="3745991" y="0"/>
                </a:lnTo>
                <a:lnTo>
                  <a:pt x="0" y="0"/>
                </a:lnTo>
                <a:lnTo>
                  <a:pt x="0" y="2008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5076444" y="2468442"/>
          <a:ext cx="3441065" cy="1068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170"/>
                <a:gridCol w="403224"/>
                <a:gridCol w="732790"/>
                <a:gridCol w="1707514"/>
              </a:tblGrid>
              <a:tr h="350832">
                <a:tc>
                  <a:txBody>
                    <a:bodyPr/>
                    <a:lstStyle/>
                    <a:p>
                      <a:pPr marL="269240" indent="-238125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Arial"/>
                        <a:buChar char="•"/>
                        <a:tabLst>
                          <a:tab pos="269240" algn="l"/>
                          <a:tab pos="269875" algn="l"/>
                        </a:tabLst>
                      </a:pPr>
                      <a:r>
                        <a:rPr dirty="0" sz="2000">
                          <a:latin typeface="微软雅黑"/>
                          <a:cs typeface="微软雅黑"/>
                        </a:rPr>
                        <a:t>为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B="0" marT="1524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2000">
                          <a:latin typeface="微软雅黑"/>
                          <a:cs typeface="微软雅黑"/>
                        </a:rPr>
                        <a:t>何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B="0" marT="1524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2000">
                          <a:latin typeface="微软雅黑"/>
                          <a:cs typeface="微软雅黑"/>
                        </a:rPr>
                        <a:t>学：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B="0" marT="1524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2000">
                          <a:latin typeface="微软雅黑"/>
                          <a:cs typeface="微软雅黑"/>
                        </a:rPr>
                        <a:t>教育教学目的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B="0" marT="15240"/>
                </a:tc>
              </a:tr>
              <a:tr h="365598">
                <a:tc>
                  <a:txBody>
                    <a:bodyPr/>
                    <a:lstStyle/>
                    <a:p>
                      <a:pPr marL="269240" indent="-238125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Arial"/>
                        <a:buChar char="•"/>
                        <a:tabLst>
                          <a:tab pos="269240" algn="l"/>
                          <a:tab pos="269875" algn="l"/>
                        </a:tabLst>
                      </a:pPr>
                      <a:r>
                        <a:rPr dirty="0" sz="2000">
                          <a:latin typeface="微软雅黑"/>
                          <a:cs typeface="微软雅黑"/>
                        </a:rPr>
                        <a:t>学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B="0" marT="2984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微软雅黑"/>
                          <a:cs typeface="微软雅黑"/>
                        </a:rPr>
                        <a:t>什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B="0" marT="29845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微软雅黑"/>
                          <a:cs typeface="微软雅黑"/>
                        </a:rPr>
                        <a:t>么：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B="0" marT="29845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微软雅黑"/>
                          <a:cs typeface="微软雅黑"/>
                        </a:rPr>
                        <a:t>目标与内容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B="0" marT="29845"/>
                </a:tc>
              </a:tr>
              <a:tr h="351073">
                <a:tc>
                  <a:txBody>
                    <a:bodyPr/>
                    <a:lstStyle/>
                    <a:p>
                      <a:pPr marL="269240" indent="-238125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Arial"/>
                        <a:buChar char="•"/>
                        <a:tabLst>
                          <a:tab pos="269240" algn="l"/>
                          <a:tab pos="269875" algn="l"/>
                        </a:tabLst>
                      </a:pPr>
                      <a:r>
                        <a:rPr dirty="0" sz="2000">
                          <a:latin typeface="微软雅黑"/>
                          <a:cs typeface="微软雅黑"/>
                        </a:rPr>
                        <a:t>如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B="0" marT="3048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微软雅黑"/>
                          <a:cs typeface="微软雅黑"/>
                        </a:rPr>
                        <a:t>何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B="0" marT="3048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5">
                          <a:latin typeface="微软雅黑"/>
                          <a:cs typeface="微软雅黑"/>
                        </a:rPr>
                        <a:t>学：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B="0" marT="3048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微软雅黑"/>
                          <a:cs typeface="微软雅黑"/>
                        </a:rPr>
                        <a:t>方法与策略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B="0" marT="30480"/>
                </a:tc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5095494" y="3568065"/>
            <a:ext cx="160909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0190" indent="-23812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50190" algn="l"/>
                <a:tab pos="250825" algn="l"/>
              </a:tabLst>
            </a:pPr>
            <a:r>
              <a:rPr dirty="0" sz="2000">
                <a:latin typeface="微软雅黑"/>
                <a:cs typeface="微软雅黑"/>
              </a:rPr>
              <a:t>效果如何</a:t>
            </a:r>
            <a:r>
              <a:rPr dirty="0" sz="2000" spc="-85">
                <a:latin typeface="微软雅黑"/>
                <a:cs typeface="微软雅黑"/>
              </a:rPr>
              <a:t> </a:t>
            </a:r>
            <a:r>
              <a:rPr dirty="0" sz="2000">
                <a:latin typeface="微软雅黑"/>
                <a:cs typeface="微软雅黑"/>
              </a:rPr>
              <a:t>：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76364" y="3568065"/>
            <a:ext cx="12979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微软雅黑"/>
                <a:cs typeface="微软雅黑"/>
              </a:rPr>
              <a:t>评价与反馈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7637" y="1017781"/>
            <a:ext cx="3886263" cy="7044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71500" y="1071372"/>
            <a:ext cx="3714115" cy="5930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3985" rIns="0" bIns="0" rtlCol="0" vert="horz">
            <a:spAutoFit/>
          </a:bodyPr>
          <a:lstStyle/>
          <a:p>
            <a:pPr marL="967105">
              <a:lnSpc>
                <a:spcPct val="100000"/>
              </a:lnSpc>
              <a:spcBef>
                <a:spcPts val="1055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教学设计的概念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03021" y="1017781"/>
            <a:ext cx="3886263" cy="7044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786884" y="1071372"/>
            <a:ext cx="3714115" cy="5930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3985" rIns="0" bIns="0" rtlCol="0" vert="horz">
            <a:spAutoFit/>
          </a:bodyPr>
          <a:lstStyle/>
          <a:p>
            <a:pPr marL="966469">
              <a:lnSpc>
                <a:spcPct val="100000"/>
              </a:lnSpc>
              <a:spcBef>
                <a:spcPts val="1055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教学设计的方法</a:t>
            </a:r>
            <a:endParaRPr sz="2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3367" y="1936445"/>
            <a:ext cx="6059170" cy="22078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提出了“</a:t>
            </a:r>
            <a:r>
              <a:rPr dirty="0" sz="1400" spc="5">
                <a:solidFill>
                  <a:srgbClr val="9D1F33"/>
                </a:solidFill>
                <a:latin typeface="微软雅黑"/>
                <a:cs typeface="微软雅黑"/>
              </a:rPr>
              <a:t>以</a:t>
            </a:r>
            <a:r>
              <a:rPr dirty="0" sz="1400">
                <a:solidFill>
                  <a:srgbClr val="9D1F33"/>
                </a:solidFill>
                <a:latin typeface="微软雅黑"/>
                <a:cs typeface="微软雅黑"/>
              </a:rPr>
              <a:t>德</a:t>
            </a:r>
            <a:r>
              <a:rPr dirty="0" sz="1400" spc="5">
                <a:solidFill>
                  <a:srgbClr val="9D1F33"/>
                </a:solidFill>
                <a:latin typeface="微软雅黑"/>
                <a:cs typeface="微软雅黑"/>
              </a:rPr>
              <a:t>育</a:t>
            </a:r>
            <a:r>
              <a:rPr dirty="0" sz="1400">
                <a:solidFill>
                  <a:srgbClr val="9D1F33"/>
                </a:solidFill>
                <a:latin typeface="微软雅黑"/>
                <a:cs typeface="微软雅黑"/>
              </a:rPr>
              <a:t>为</a:t>
            </a:r>
            <a:r>
              <a:rPr dirty="0" sz="1400" spc="5">
                <a:solidFill>
                  <a:srgbClr val="9D1F33"/>
                </a:solidFill>
                <a:latin typeface="微软雅黑"/>
                <a:cs typeface="微软雅黑"/>
              </a:rPr>
              <a:t>核</a:t>
            </a:r>
            <a:r>
              <a:rPr dirty="0" sz="1400">
                <a:solidFill>
                  <a:srgbClr val="9D1F33"/>
                </a:solidFill>
                <a:latin typeface="微软雅黑"/>
                <a:cs typeface="微软雅黑"/>
              </a:rPr>
              <a:t>心</a:t>
            </a:r>
            <a:r>
              <a:rPr dirty="0" sz="1400" spc="-10">
                <a:solidFill>
                  <a:srgbClr val="9D1F33"/>
                </a:solidFill>
                <a:latin typeface="微软雅黑"/>
                <a:cs typeface="微软雅黑"/>
              </a:rPr>
              <a:t>的</a:t>
            </a:r>
            <a:r>
              <a:rPr dirty="0" sz="1400" spc="5">
                <a:solidFill>
                  <a:srgbClr val="9D1F33"/>
                </a:solidFill>
                <a:latin typeface="微软雅黑"/>
                <a:cs typeface="微软雅黑"/>
              </a:rPr>
              <a:t>人</a:t>
            </a:r>
            <a:r>
              <a:rPr dirty="0" sz="1400">
                <a:solidFill>
                  <a:srgbClr val="9D1F33"/>
                </a:solidFill>
                <a:latin typeface="微软雅黑"/>
                <a:cs typeface="微软雅黑"/>
              </a:rPr>
              <a:t>文</a:t>
            </a:r>
            <a:r>
              <a:rPr dirty="0" sz="1400" spc="-10">
                <a:solidFill>
                  <a:srgbClr val="9D1F33"/>
                </a:solidFill>
                <a:latin typeface="微软雅黑"/>
                <a:cs typeface="微软雅黑"/>
              </a:rPr>
              <a:t>素</a:t>
            </a:r>
            <a:r>
              <a:rPr dirty="0" sz="1400" spc="5">
                <a:solidFill>
                  <a:srgbClr val="9D1F33"/>
                </a:solidFill>
                <a:latin typeface="微软雅黑"/>
                <a:cs typeface="微软雅黑"/>
              </a:rPr>
              <a:t>质</a:t>
            </a:r>
            <a:r>
              <a:rPr dirty="0" sz="1400">
                <a:solidFill>
                  <a:srgbClr val="9D1F33"/>
                </a:solidFill>
                <a:latin typeface="微软雅黑"/>
                <a:cs typeface="微软雅黑"/>
              </a:rPr>
              <a:t>教</a:t>
            </a:r>
            <a:r>
              <a:rPr dirty="0" sz="1400" spc="-10">
                <a:solidFill>
                  <a:srgbClr val="9D1F33"/>
                </a:solidFill>
                <a:latin typeface="微软雅黑"/>
                <a:cs typeface="微软雅黑"/>
              </a:rPr>
              <a:t>育</a:t>
            </a:r>
            <a:r>
              <a:rPr dirty="0" sz="1400" spc="5">
                <a:solidFill>
                  <a:srgbClr val="404040"/>
                </a:solidFill>
                <a:latin typeface="微软雅黑"/>
                <a:cs typeface="微软雅黑"/>
              </a:rPr>
              <a:t>”</a:t>
            </a:r>
            <a:r>
              <a:rPr dirty="0" sz="1400" spc="-50">
                <a:solidFill>
                  <a:srgbClr val="404040"/>
                </a:solidFill>
                <a:latin typeface="微软雅黑"/>
                <a:cs typeface="微软雅黑"/>
              </a:rPr>
              <a:t> </a:t>
            </a: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理念</a:t>
            </a:r>
            <a:r>
              <a:rPr dirty="0" sz="1400" spc="5">
                <a:solidFill>
                  <a:srgbClr val="404040"/>
                </a:solidFill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  <a:p>
            <a:pPr marL="327660">
              <a:lnSpc>
                <a:spcPct val="100000"/>
              </a:lnSpc>
              <a:spcBef>
                <a:spcPts val="1420"/>
              </a:spcBef>
            </a:pP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凝练出本课程可以</a:t>
            </a:r>
            <a:r>
              <a:rPr dirty="0" sz="1400" spc="-15">
                <a:solidFill>
                  <a:srgbClr val="404040"/>
                </a:solidFill>
                <a:latin typeface="微软雅黑"/>
                <a:cs typeface="微软雅黑"/>
              </a:rPr>
              <a:t>承</a:t>
            </a: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载的</a:t>
            </a:r>
            <a:r>
              <a:rPr dirty="0" sz="1400" spc="-15">
                <a:solidFill>
                  <a:srgbClr val="404040"/>
                </a:solidFill>
                <a:latin typeface="微软雅黑"/>
                <a:cs typeface="微软雅黑"/>
              </a:rPr>
              <a:t>价</a:t>
            </a: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值</a:t>
            </a:r>
            <a:r>
              <a:rPr dirty="0" sz="1400" spc="5">
                <a:solidFill>
                  <a:srgbClr val="404040"/>
                </a:solidFill>
                <a:latin typeface="微软雅黑"/>
                <a:cs typeface="微软雅黑"/>
              </a:rPr>
              <a:t>观</a:t>
            </a:r>
            <a:r>
              <a:rPr dirty="0" sz="1400" spc="-15">
                <a:solidFill>
                  <a:srgbClr val="404040"/>
                </a:solidFill>
                <a:latin typeface="微软雅黑"/>
                <a:cs typeface="微软雅黑"/>
              </a:rPr>
              <a:t>：</a:t>
            </a:r>
            <a:r>
              <a:rPr dirty="0" sz="1400">
                <a:solidFill>
                  <a:srgbClr val="9D1F33"/>
                </a:solidFill>
                <a:latin typeface="微软雅黑"/>
                <a:cs typeface="微软雅黑"/>
              </a:rPr>
              <a:t>感恩</a:t>
            </a:r>
            <a:r>
              <a:rPr dirty="0" sz="1400" spc="-15">
                <a:solidFill>
                  <a:srgbClr val="9D1F33"/>
                </a:solidFill>
                <a:latin typeface="微软雅黑"/>
                <a:cs typeface="微软雅黑"/>
              </a:rPr>
              <a:t>，</a:t>
            </a:r>
            <a:r>
              <a:rPr dirty="0" sz="1400">
                <a:solidFill>
                  <a:srgbClr val="9D1F33"/>
                </a:solidFill>
                <a:latin typeface="微软雅黑"/>
                <a:cs typeface="微软雅黑"/>
              </a:rPr>
              <a:t>敬畏</a:t>
            </a:r>
            <a:r>
              <a:rPr dirty="0" sz="1400" spc="-15">
                <a:solidFill>
                  <a:srgbClr val="9D1F33"/>
                </a:solidFill>
                <a:latin typeface="微软雅黑"/>
                <a:cs typeface="微软雅黑"/>
              </a:rPr>
              <a:t>，</a:t>
            </a:r>
            <a:r>
              <a:rPr dirty="0" sz="1400">
                <a:solidFill>
                  <a:srgbClr val="9D1F33"/>
                </a:solidFill>
                <a:latin typeface="微软雅黑"/>
                <a:cs typeface="微软雅黑"/>
              </a:rPr>
              <a:t>责任</a:t>
            </a:r>
            <a:r>
              <a:rPr dirty="0" sz="1400"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  <a:p>
            <a:pPr marL="299085" indent="-28702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工作目标：</a:t>
            </a:r>
            <a:r>
              <a:rPr dirty="0" sz="1400">
                <a:solidFill>
                  <a:srgbClr val="9D1F33"/>
                </a:solidFill>
                <a:latin typeface="微软雅黑"/>
                <a:cs typeface="微软雅黑"/>
              </a:rPr>
              <a:t>敬重逝者，</a:t>
            </a:r>
            <a:r>
              <a:rPr dirty="0" sz="1400" spc="-15">
                <a:solidFill>
                  <a:srgbClr val="9D1F33"/>
                </a:solidFill>
                <a:latin typeface="微软雅黑"/>
                <a:cs typeface="微软雅黑"/>
              </a:rPr>
              <a:t>慰</a:t>
            </a:r>
            <a:r>
              <a:rPr dirty="0" sz="1400">
                <a:solidFill>
                  <a:srgbClr val="9D1F33"/>
                </a:solidFill>
                <a:latin typeface="微软雅黑"/>
                <a:cs typeface="微软雅黑"/>
              </a:rPr>
              <a:t>藉家</a:t>
            </a:r>
            <a:r>
              <a:rPr dirty="0" sz="1400" spc="-15">
                <a:solidFill>
                  <a:srgbClr val="9D1F33"/>
                </a:solidFill>
                <a:latin typeface="微软雅黑"/>
                <a:cs typeface="微软雅黑"/>
              </a:rPr>
              <a:t>属</a:t>
            </a:r>
            <a:r>
              <a:rPr dirty="0" sz="1400">
                <a:solidFill>
                  <a:srgbClr val="9D1F33"/>
                </a:solidFill>
                <a:latin typeface="微软雅黑"/>
                <a:cs typeface="微软雅黑"/>
              </a:rPr>
              <a:t>，教</a:t>
            </a:r>
            <a:r>
              <a:rPr dirty="0" sz="1400" spc="-15">
                <a:solidFill>
                  <a:srgbClr val="9D1F33"/>
                </a:solidFill>
                <a:latin typeface="微软雅黑"/>
                <a:cs typeface="微软雅黑"/>
              </a:rPr>
              <a:t>育</a:t>
            </a:r>
            <a:r>
              <a:rPr dirty="0" sz="1400">
                <a:solidFill>
                  <a:srgbClr val="9D1F33"/>
                </a:solidFill>
                <a:latin typeface="微软雅黑"/>
                <a:cs typeface="微软雅黑"/>
              </a:rPr>
              <a:t>学生。</a:t>
            </a:r>
            <a:endParaRPr sz="1400">
              <a:latin typeface="微软雅黑"/>
              <a:cs typeface="微软雅黑"/>
            </a:endParaRPr>
          </a:p>
          <a:p>
            <a:pPr marL="299085" indent="-287020">
              <a:lnSpc>
                <a:spcPct val="100000"/>
              </a:lnSpc>
              <a:spcBef>
                <a:spcPts val="143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solidFill>
                  <a:srgbClr val="9D1F33"/>
                </a:solidFill>
                <a:latin typeface="微软雅黑"/>
                <a:cs typeface="微软雅黑"/>
              </a:rPr>
              <a:t>五位一体”的工作模式</a:t>
            </a:r>
            <a:r>
              <a:rPr dirty="0" sz="1400" spc="5">
                <a:solidFill>
                  <a:srgbClr val="9D1F33"/>
                </a:solidFill>
                <a:latin typeface="微软雅黑"/>
                <a:cs typeface="微软雅黑"/>
              </a:rPr>
              <a:t>：</a:t>
            </a:r>
            <a:r>
              <a:rPr dirty="0" sz="1400" spc="-85">
                <a:solidFill>
                  <a:srgbClr val="9D1F33"/>
                </a:solidFill>
                <a:latin typeface="微软雅黑"/>
                <a:cs typeface="微软雅黑"/>
              </a:rPr>
              <a:t> </a:t>
            </a: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教师，学生，遗体捐</a:t>
            </a:r>
            <a:r>
              <a:rPr dirty="0" sz="1400" spc="-15">
                <a:solidFill>
                  <a:srgbClr val="404040"/>
                </a:solidFill>
                <a:latin typeface="微软雅黑"/>
                <a:cs typeface="微软雅黑"/>
              </a:rPr>
              <a:t>献</a:t>
            </a: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接受</a:t>
            </a:r>
            <a:r>
              <a:rPr dirty="0" sz="1400" spc="-15">
                <a:solidFill>
                  <a:srgbClr val="404040"/>
                </a:solidFill>
                <a:latin typeface="微软雅黑"/>
                <a:cs typeface="微软雅黑"/>
              </a:rPr>
              <a:t>站</a:t>
            </a: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，红</a:t>
            </a:r>
            <a:r>
              <a:rPr dirty="0" sz="1400" spc="-15">
                <a:solidFill>
                  <a:srgbClr val="404040"/>
                </a:solidFill>
                <a:latin typeface="微软雅黑"/>
                <a:cs typeface="微软雅黑"/>
              </a:rPr>
              <a:t>会</a:t>
            </a: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，社</a:t>
            </a:r>
            <a:r>
              <a:rPr dirty="0" sz="1400" spc="-15">
                <a:solidFill>
                  <a:srgbClr val="404040"/>
                </a:solidFill>
                <a:latin typeface="微软雅黑"/>
                <a:cs typeface="微软雅黑"/>
              </a:rPr>
              <a:t>会</a:t>
            </a: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资源</a:t>
            </a:r>
            <a:endParaRPr sz="1400">
              <a:latin typeface="微软雅黑"/>
              <a:cs typeface="微软雅黑"/>
            </a:endParaRPr>
          </a:p>
          <a:p>
            <a:pPr marL="299085" indent="-28702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德育与课程融合</a:t>
            </a:r>
            <a:r>
              <a:rPr dirty="0" sz="1400" spc="-10">
                <a:solidFill>
                  <a:srgbClr val="404040"/>
                </a:solidFill>
                <a:latin typeface="微软雅黑"/>
                <a:cs typeface="微软雅黑"/>
              </a:rPr>
              <a:t>的</a:t>
            </a:r>
            <a:r>
              <a:rPr dirty="0" sz="1400">
                <a:solidFill>
                  <a:srgbClr val="9D1F33"/>
                </a:solidFill>
                <a:latin typeface="微软雅黑"/>
                <a:cs typeface="微软雅黑"/>
              </a:rPr>
              <a:t>“仪</a:t>
            </a:r>
            <a:r>
              <a:rPr dirty="0" sz="1400" spc="-15">
                <a:solidFill>
                  <a:srgbClr val="9D1F33"/>
                </a:solidFill>
                <a:latin typeface="微软雅黑"/>
                <a:cs typeface="微软雅黑"/>
              </a:rPr>
              <a:t>式</a:t>
            </a:r>
            <a:r>
              <a:rPr dirty="0" sz="1400">
                <a:solidFill>
                  <a:srgbClr val="9D1F33"/>
                </a:solidFill>
                <a:latin typeface="微软雅黑"/>
                <a:cs typeface="微软雅黑"/>
              </a:rPr>
              <a:t>化，</a:t>
            </a:r>
            <a:r>
              <a:rPr dirty="0" sz="1400" spc="-15">
                <a:solidFill>
                  <a:srgbClr val="9D1F33"/>
                </a:solidFill>
                <a:latin typeface="微软雅黑"/>
                <a:cs typeface="微软雅黑"/>
              </a:rPr>
              <a:t>流</a:t>
            </a:r>
            <a:r>
              <a:rPr dirty="0" sz="1400">
                <a:solidFill>
                  <a:srgbClr val="9D1F33"/>
                </a:solidFill>
                <a:latin typeface="微软雅黑"/>
                <a:cs typeface="微软雅黑"/>
              </a:rPr>
              <a:t>程化</a:t>
            </a:r>
            <a:r>
              <a:rPr dirty="0" sz="1400" spc="-10">
                <a:solidFill>
                  <a:srgbClr val="9D1F33"/>
                </a:solidFill>
                <a:latin typeface="微软雅黑"/>
                <a:cs typeface="微软雅黑"/>
              </a:rPr>
              <a:t>”</a:t>
            </a: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运行</a:t>
            </a:r>
            <a:r>
              <a:rPr dirty="0" sz="1400" spc="-15">
                <a:solidFill>
                  <a:srgbClr val="404040"/>
                </a:solidFill>
                <a:latin typeface="微软雅黑"/>
                <a:cs typeface="微软雅黑"/>
              </a:rPr>
              <a:t>模式</a:t>
            </a:r>
            <a:endParaRPr sz="1400">
              <a:latin typeface="微软雅黑"/>
              <a:cs typeface="微软雅黑"/>
            </a:endParaRPr>
          </a:p>
          <a:p>
            <a:pPr marL="299085" indent="-28702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带动和促进了全校课程</a:t>
            </a:r>
            <a:r>
              <a:rPr dirty="0" sz="1400" spc="-15">
                <a:solidFill>
                  <a:srgbClr val="404040"/>
                </a:solidFill>
                <a:latin typeface="微软雅黑"/>
                <a:cs typeface="微软雅黑"/>
              </a:rPr>
              <a:t>思</a:t>
            </a:r>
            <a:r>
              <a:rPr dirty="0" sz="1400">
                <a:solidFill>
                  <a:srgbClr val="404040"/>
                </a:solidFill>
                <a:latin typeface="微软雅黑"/>
                <a:cs typeface="微软雅黑"/>
              </a:rPr>
              <a:t>政工作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10701" y="85194"/>
            <a:ext cx="2448364" cy="450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952500"/>
            <a:ext cx="622300" cy="568960"/>
          </a:xfrm>
          <a:custGeom>
            <a:avLst/>
            <a:gdLst/>
            <a:ahLst/>
            <a:cxnLst/>
            <a:rect l="l" t="t" r="r" b="b"/>
            <a:pathLst>
              <a:path w="622300" h="568960">
                <a:moveTo>
                  <a:pt x="0" y="568451"/>
                </a:moveTo>
                <a:lnTo>
                  <a:pt x="621792" y="568451"/>
                </a:lnTo>
                <a:lnTo>
                  <a:pt x="621792" y="0"/>
                </a:lnTo>
                <a:lnTo>
                  <a:pt x="0" y="0"/>
                </a:lnTo>
                <a:lnTo>
                  <a:pt x="0" y="56845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9119" y="880859"/>
            <a:ext cx="4844796" cy="707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0372" y="952500"/>
            <a:ext cx="4627245" cy="568960"/>
          </a:xfrm>
          <a:custGeom>
            <a:avLst/>
            <a:gdLst/>
            <a:ahLst/>
            <a:cxnLst/>
            <a:rect l="l" t="t" r="r" b="b"/>
            <a:pathLst>
              <a:path w="4627245" h="568960">
                <a:moveTo>
                  <a:pt x="0" y="568451"/>
                </a:moveTo>
                <a:lnTo>
                  <a:pt x="4626864" y="568451"/>
                </a:lnTo>
                <a:lnTo>
                  <a:pt x="4626864" y="0"/>
                </a:lnTo>
                <a:lnTo>
                  <a:pt x="0" y="0"/>
                </a:lnTo>
                <a:lnTo>
                  <a:pt x="0" y="568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344673" y="1060145"/>
            <a:ext cx="132143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71500" algn="l"/>
                <a:tab pos="1053465" algn="l"/>
              </a:tabLst>
            </a:pPr>
            <a:r>
              <a:rPr dirty="0" sz="2000" spc="5" b="1">
                <a:solidFill>
                  <a:srgbClr val="9D1F33"/>
                </a:solidFill>
                <a:latin typeface="微软雅黑"/>
                <a:cs typeface="微软雅黑"/>
              </a:rPr>
              <a:t>创</a:t>
            </a:r>
            <a:r>
              <a:rPr dirty="0" sz="2000" spc="5" b="1">
                <a:solidFill>
                  <a:srgbClr val="9D1F33"/>
                </a:solidFill>
                <a:latin typeface="微软雅黑"/>
                <a:cs typeface="微软雅黑"/>
              </a:rPr>
              <a:t>	</a:t>
            </a:r>
            <a:r>
              <a:rPr dirty="0" sz="2000" spc="5" b="1">
                <a:solidFill>
                  <a:srgbClr val="9D1F33"/>
                </a:solidFill>
                <a:latin typeface="微软雅黑"/>
                <a:cs typeface="微软雅黑"/>
              </a:rPr>
              <a:t>新</a:t>
            </a:r>
            <a:r>
              <a:rPr dirty="0" sz="2000" spc="5" b="1">
                <a:solidFill>
                  <a:srgbClr val="9D1F33"/>
                </a:solidFill>
                <a:latin typeface="微软雅黑"/>
                <a:cs typeface="微软雅黑"/>
              </a:rPr>
              <a:t>	</a:t>
            </a:r>
            <a:r>
              <a:rPr dirty="0" sz="2000" spc="5" b="1">
                <a:solidFill>
                  <a:srgbClr val="9D1F33"/>
                </a:solidFill>
                <a:latin typeface="微软雅黑"/>
                <a:cs typeface="微软雅黑"/>
              </a:rPr>
              <a:t>点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4643627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79">
                <a:moveTo>
                  <a:pt x="9144000" y="499871"/>
                </a:moveTo>
                <a:lnTo>
                  <a:pt x="9144000" y="0"/>
                </a:lnTo>
                <a:lnTo>
                  <a:pt x="0" y="0"/>
                </a:lnTo>
                <a:lnTo>
                  <a:pt x="0" y="499871"/>
                </a:lnTo>
                <a:lnTo>
                  <a:pt x="9144000" y="4998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87653" y="4751019"/>
            <a:ext cx="5740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F1F1F1"/>
                </a:solidFill>
                <a:latin typeface="微软雅黑"/>
                <a:cs typeface="微软雅黑"/>
              </a:rPr>
              <a:t>教师们的话：“感觉到我们正在从教学工作者转变为教育工作者。”</a:t>
            </a:r>
            <a:endParaRPr sz="1500">
              <a:latin typeface="微软雅黑"/>
              <a:cs typeface="微软雅黑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929639"/>
            <a:ext cx="591820" cy="504825"/>
          </a:xfrm>
          <a:custGeom>
            <a:avLst/>
            <a:gdLst/>
            <a:ahLst/>
            <a:cxnLst/>
            <a:rect l="l" t="t" r="r" b="b"/>
            <a:pathLst>
              <a:path w="591820" h="504825">
                <a:moveTo>
                  <a:pt x="0" y="504443"/>
                </a:moveTo>
                <a:lnTo>
                  <a:pt x="591312" y="504443"/>
                </a:lnTo>
                <a:lnTo>
                  <a:pt x="591312" y="0"/>
                </a:lnTo>
                <a:lnTo>
                  <a:pt x="0" y="0"/>
                </a:lnTo>
                <a:lnTo>
                  <a:pt x="0" y="504443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30860" y="854786"/>
            <a:ext cx="32766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 Rounded MT Bold"/>
                <a:cs typeface="Arial Rounded MT Bold"/>
              </a:rPr>
              <a:t>3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2222" y="761"/>
            <a:ext cx="3820795" cy="600710"/>
          </a:xfrm>
          <a:custGeom>
            <a:avLst/>
            <a:gdLst/>
            <a:ahLst/>
            <a:cxnLst/>
            <a:rect l="l" t="t" r="r" b="b"/>
            <a:pathLst>
              <a:path w="3820795" h="600710">
                <a:moveTo>
                  <a:pt x="0" y="600456"/>
                </a:moveTo>
                <a:lnTo>
                  <a:pt x="3820667" y="600456"/>
                </a:lnTo>
                <a:lnTo>
                  <a:pt x="3820667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21283" y="124459"/>
            <a:ext cx="308165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三、实践过程、方法及</a:t>
            </a:r>
            <a:r>
              <a:rPr dirty="0" sz="2000" spc="-10" b="1">
                <a:solidFill>
                  <a:srgbClr val="FFFFFF"/>
                </a:solidFill>
                <a:latin typeface="微软雅黑"/>
                <a:cs typeface="微软雅黑"/>
              </a:rPr>
              <a:t>成</a:t>
            </a: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效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16146" y="5333"/>
            <a:ext cx="4928870" cy="600710"/>
          </a:xfrm>
          <a:custGeom>
            <a:avLst/>
            <a:gdLst/>
            <a:ahLst/>
            <a:cxnLst/>
            <a:rect l="l" t="t" r="r" b="b"/>
            <a:pathLst>
              <a:path w="4928870" h="600710">
                <a:moveTo>
                  <a:pt x="0" y="600456"/>
                </a:moveTo>
                <a:lnTo>
                  <a:pt x="4928615" y="600456"/>
                </a:lnTo>
                <a:lnTo>
                  <a:pt x="492861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088382" y="121996"/>
            <a:ext cx="1602105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34135" algn="l"/>
              </a:tabLst>
            </a:pPr>
            <a:r>
              <a:rPr dirty="0"/>
              <a:t>（六）</a:t>
            </a:r>
            <a:r>
              <a:rPr dirty="0" spc="5"/>
              <a:t>研</a:t>
            </a:r>
            <a:r>
              <a:rPr dirty="0"/>
              <a:t>	</a:t>
            </a:r>
            <a:r>
              <a:rPr dirty="0" spc="5"/>
              <a:t>究</a:t>
            </a:r>
          </a:p>
        </p:txBody>
      </p:sp>
      <p:sp>
        <p:nvSpPr>
          <p:cNvPr id="18" name="object 18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7773" y="1578355"/>
            <a:ext cx="6181090" cy="0"/>
          </a:xfrm>
          <a:custGeom>
            <a:avLst/>
            <a:gdLst/>
            <a:ahLst/>
            <a:cxnLst/>
            <a:rect l="l" t="t" r="r" b="b"/>
            <a:pathLst>
              <a:path w="6181090" h="0">
                <a:moveTo>
                  <a:pt x="0" y="0"/>
                </a:moveTo>
                <a:lnTo>
                  <a:pt x="6180708" y="0"/>
                </a:lnTo>
              </a:path>
            </a:pathLst>
          </a:custGeom>
          <a:ln w="41655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20774" y="3144773"/>
            <a:ext cx="7024370" cy="5715"/>
          </a:xfrm>
          <a:custGeom>
            <a:avLst/>
            <a:gdLst/>
            <a:ahLst/>
            <a:cxnLst/>
            <a:rect l="l" t="t" r="r" b="b"/>
            <a:pathLst>
              <a:path w="7024370" h="5714">
                <a:moveTo>
                  <a:pt x="0" y="5714"/>
                </a:moveTo>
                <a:lnTo>
                  <a:pt x="7024243" y="0"/>
                </a:lnTo>
              </a:path>
            </a:pathLst>
          </a:custGeom>
          <a:ln w="28956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82" y="1277874"/>
            <a:ext cx="469900" cy="668020"/>
          </a:xfrm>
          <a:custGeom>
            <a:avLst/>
            <a:gdLst/>
            <a:ahLst/>
            <a:cxnLst/>
            <a:rect l="l" t="t" r="r" b="b"/>
            <a:pathLst>
              <a:path w="469900" h="668019">
                <a:moveTo>
                  <a:pt x="0" y="667512"/>
                </a:moveTo>
                <a:lnTo>
                  <a:pt x="469392" y="667512"/>
                </a:lnTo>
                <a:lnTo>
                  <a:pt x="469392" y="0"/>
                </a:lnTo>
                <a:lnTo>
                  <a:pt x="0" y="0"/>
                </a:lnTo>
                <a:lnTo>
                  <a:pt x="0" y="667512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382" y="1277874"/>
            <a:ext cx="469900" cy="668020"/>
          </a:xfrm>
          <a:custGeom>
            <a:avLst/>
            <a:gdLst/>
            <a:ahLst/>
            <a:cxnLst/>
            <a:rect l="l" t="t" r="r" b="b"/>
            <a:pathLst>
              <a:path w="469900" h="668019">
                <a:moveTo>
                  <a:pt x="0" y="667512"/>
                </a:moveTo>
                <a:lnTo>
                  <a:pt x="469392" y="667512"/>
                </a:lnTo>
                <a:lnTo>
                  <a:pt x="469392" y="0"/>
                </a:lnTo>
                <a:lnTo>
                  <a:pt x="0" y="0"/>
                </a:lnTo>
                <a:lnTo>
                  <a:pt x="0" y="667512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19566" y="1277874"/>
            <a:ext cx="425450" cy="2508885"/>
          </a:xfrm>
          <a:custGeom>
            <a:avLst/>
            <a:gdLst/>
            <a:ahLst/>
            <a:cxnLst/>
            <a:rect l="l" t="t" r="r" b="b"/>
            <a:pathLst>
              <a:path w="425450" h="2508885">
                <a:moveTo>
                  <a:pt x="0" y="2508504"/>
                </a:moveTo>
                <a:lnTo>
                  <a:pt x="425196" y="2508504"/>
                </a:lnTo>
                <a:lnTo>
                  <a:pt x="425196" y="0"/>
                </a:lnTo>
                <a:lnTo>
                  <a:pt x="0" y="0"/>
                </a:lnTo>
                <a:lnTo>
                  <a:pt x="0" y="2508504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719566" y="1277874"/>
            <a:ext cx="425450" cy="2508885"/>
          </a:xfrm>
          <a:custGeom>
            <a:avLst/>
            <a:gdLst/>
            <a:ahLst/>
            <a:cxnLst/>
            <a:rect l="l" t="t" r="r" b="b"/>
            <a:pathLst>
              <a:path w="425450" h="2508885">
                <a:moveTo>
                  <a:pt x="0" y="2508504"/>
                </a:moveTo>
                <a:lnTo>
                  <a:pt x="425196" y="2508504"/>
                </a:lnTo>
                <a:lnTo>
                  <a:pt x="425196" y="0"/>
                </a:lnTo>
                <a:lnTo>
                  <a:pt x="0" y="0"/>
                </a:lnTo>
                <a:lnTo>
                  <a:pt x="0" y="2508504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743705" y="2122677"/>
            <a:ext cx="16230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52525" algn="l"/>
              </a:tabLst>
            </a:pPr>
            <a:r>
              <a:rPr dirty="0" sz="3600" b="1">
                <a:solidFill>
                  <a:srgbClr val="9D1F33"/>
                </a:solidFill>
                <a:latin typeface="微软雅黑"/>
                <a:cs typeface="微软雅黑"/>
              </a:rPr>
              <a:t>感	谢</a:t>
            </a:r>
            <a:endParaRPr sz="3600">
              <a:latin typeface="微软雅黑"/>
              <a:cs typeface="微软雅黑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95850" y="3453460"/>
            <a:ext cx="11684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404040"/>
                </a:solidFill>
                <a:latin typeface="微软雅黑"/>
                <a:cs typeface="微软雅黑"/>
              </a:rPr>
              <a:t>基础医学院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22473" y="3453460"/>
            <a:ext cx="1875155" cy="7150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404040"/>
                </a:solidFill>
                <a:latin typeface="微软雅黑"/>
                <a:cs typeface="微软雅黑"/>
              </a:rPr>
              <a:t>上海中医</a:t>
            </a:r>
            <a:r>
              <a:rPr dirty="0" sz="1800" b="1">
                <a:solidFill>
                  <a:srgbClr val="404040"/>
                </a:solidFill>
                <a:latin typeface="微软雅黑"/>
                <a:cs typeface="微软雅黑"/>
              </a:rPr>
              <a:t>药</a:t>
            </a:r>
            <a:r>
              <a:rPr dirty="0" sz="1800" spc="-5" b="1">
                <a:solidFill>
                  <a:srgbClr val="404040"/>
                </a:solidFill>
                <a:latin typeface="微软雅黑"/>
                <a:cs typeface="微软雅黑"/>
              </a:rPr>
              <a:t>大学</a:t>
            </a:r>
            <a:endParaRPr sz="1800">
              <a:latin typeface="微软雅黑"/>
              <a:cs typeface="微软雅黑"/>
            </a:endParaRPr>
          </a:p>
          <a:p>
            <a:pPr marL="1249045">
              <a:lnSpc>
                <a:spcPct val="100000"/>
              </a:lnSpc>
              <a:spcBef>
                <a:spcPts val="1345"/>
              </a:spcBef>
            </a:pPr>
            <a:r>
              <a:rPr dirty="0" sz="1600" spc="15" b="1">
                <a:latin typeface="Microsoft JhengHei"/>
                <a:cs typeface="Microsoft JhengHei"/>
              </a:rPr>
              <a:t>张</a:t>
            </a:r>
            <a:r>
              <a:rPr dirty="0" sz="1600" spc="5" b="1">
                <a:latin typeface="Microsoft JhengHei"/>
                <a:cs typeface="Microsoft JhengHei"/>
              </a:rPr>
              <a:t>黎</a:t>
            </a:r>
            <a:r>
              <a:rPr dirty="0" sz="1600" spc="-5" b="1">
                <a:latin typeface="Microsoft JhengHei"/>
                <a:cs typeface="Microsoft JhengHei"/>
              </a:rPr>
              <a:t>声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48759" y="4264863"/>
            <a:ext cx="10560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40" b="1">
                <a:latin typeface="Microsoft JhengHei"/>
                <a:cs typeface="Microsoft JhengHei"/>
              </a:rPr>
              <a:t>2018</a:t>
            </a:r>
            <a:r>
              <a:rPr dirty="0" sz="1600" spc="390" b="1">
                <a:latin typeface="Microsoft JhengHei"/>
                <a:cs typeface="Microsoft JhengHei"/>
              </a:rPr>
              <a:t>.</a:t>
            </a:r>
            <a:r>
              <a:rPr dirty="0" sz="1600" spc="-140" b="1">
                <a:latin typeface="Microsoft JhengHei"/>
                <a:cs typeface="Microsoft JhengHei"/>
              </a:rPr>
              <a:t>12</a:t>
            </a:r>
            <a:r>
              <a:rPr dirty="0" sz="1600" spc="390" b="1">
                <a:latin typeface="Microsoft JhengHei"/>
                <a:cs typeface="Microsoft JhengHei"/>
              </a:rPr>
              <a:t>.</a:t>
            </a:r>
            <a:r>
              <a:rPr dirty="0" sz="1600" spc="-140" b="1">
                <a:latin typeface="Microsoft JhengHei"/>
                <a:cs typeface="Microsoft JhengHei"/>
              </a:rPr>
              <a:t>1</a:t>
            </a:r>
            <a:r>
              <a:rPr dirty="0" sz="1600" spc="-155" b="1">
                <a:latin typeface="Microsoft JhengHei"/>
                <a:cs typeface="Microsoft JhengHei"/>
              </a:rPr>
              <a:t>3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302511" y="909955"/>
            <a:ext cx="206184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b="0">
                <a:solidFill>
                  <a:srgbClr val="9D1F33"/>
                </a:solidFill>
                <a:latin typeface="微软雅黑"/>
                <a:cs typeface="微软雅黑"/>
              </a:rPr>
              <a:t>上海建桥学院交流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43627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79">
                <a:moveTo>
                  <a:pt x="9144000" y="499871"/>
                </a:moveTo>
                <a:lnTo>
                  <a:pt x="9144000" y="0"/>
                </a:lnTo>
                <a:lnTo>
                  <a:pt x="0" y="0"/>
                </a:lnTo>
                <a:lnTo>
                  <a:pt x="0" y="499871"/>
                </a:lnTo>
                <a:lnTo>
                  <a:pt x="9144000" y="4998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6141" y="2066480"/>
            <a:ext cx="3910612" cy="2148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1500" y="2133600"/>
            <a:ext cx="3744595" cy="201041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100">
              <a:latin typeface="Times New Roman"/>
              <a:cs typeface="Times New Roman"/>
            </a:endParaRPr>
          </a:p>
          <a:p>
            <a:pPr marL="328930" indent="-238125">
              <a:lnSpc>
                <a:spcPct val="100000"/>
              </a:lnSpc>
              <a:buFont typeface="Arial"/>
              <a:buChar char="•"/>
              <a:tabLst>
                <a:tab pos="328930" algn="l"/>
                <a:tab pos="329565" algn="l"/>
              </a:tabLst>
            </a:pPr>
            <a:r>
              <a:rPr dirty="0" sz="2000" spc="5">
                <a:latin typeface="微软雅黑"/>
                <a:cs typeface="微软雅黑"/>
              </a:rPr>
              <a:t>教育教学的需求与问题</a:t>
            </a:r>
            <a:endParaRPr sz="2000">
              <a:latin typeface="微软雅黑"/>
              <a:cs typeface="微软雅黑"/>
            </a:endParaRPr>
          </a:p>
          <a:p>
            <a:pPr marL="328930" indent="-23812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28930" algn="l"/>
                <a:tab pos="329565" algn="l"/>
              </a:tabLst>
            </a:pPr>
            <a:r>
              <a:rPr dirty="0" sz="2000">
                <a:latin typeface="微软雅黑"/>
                <a:cs typeface="微软雅黑"/>
              </a:rPr>
              <a:t>解决问题的步骤与方案</a:t>
            </a:r>
            <a:endParaRPr sz="2000">
              <a:latin typeface="微软雅黑"/>
              <a:cs typeface="微软雅黑"/>
            </a:endParaRPr>
          </a:p>
          <a:p>
            <a:pPr marL="328930" indent="-23812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28930" algn="l"/>
                <a:tab pos="329565" algn="l"/>
              </a:tabLst>
            </a:pPr>
            <a:r>
              <a:rPr dirty="0" sz="2000">
                <a:latin typeface="微软雅黑"/>
                <a:cs typeface="微软雅黑"/>
              </a:rPr>
              <a:t>实施效果的评价与反馈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40685" y="5333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5" y="600456"/>
                </a:lnTo>
                <a:lnTo>
                  <a:pt x="670407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178153" y="93980"/>
            <a:ext cx="2800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一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751070" y="124459"/>
            <a:ext cx="206184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关于“教学设计”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202685" y="4751019"/>
            <a:ext cx="269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F1F1F1"/>
                </a:solidFill>
                <a:latin typeface="微软雅黑"/>
                <a:cs typeface="微软雅黑"/>
              </a:rPr>
              <a:t>专业课程思政的教学设计与方法</a:t>
            </a:r>
            <a:endParaRPr sz="1500">
              <a:latin typeface="微软雅黑"/>
              <a:cs typeface="微软雅黑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30132" y="2122906"/>
            <a:ext cx="3912122" cy="2147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015484" y="2189988"/>
            <a:ext cx="3746500" cy="2009139"/>
          </a:xfrm>
          <a:custGeom>
            <a:avLst/>
            <a:gdLst/>
            <a:ahLst/>
            <a:cxnLst/>
            <a:rect l="l" t="t" r="r" b="b"/>
            <a:pathLst>
              <a:path w="3746500" h="2009139">
                <a:moveTo>
                  <a:pt x="0" y="2008632"/>
                </a:moveTo>
                <a:lnTo>
                  <a:pt x="3745991" y="2008632"/>
                </a:lnTo>
                <a:lnTo>
                  <a:pt x="3745991" y="0"/>
                </a:lnTo>
                <a:lnTo>
                  <a:pt x="0" y="0"/>
                </a:lnTo>
                <a:lnTo>
                  <a:pt x="0" y="2008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5076444" y="2468442"/>
          <a:ext cx="3441065" cy="1068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170"/>
                <a:gridCol w="403224"/>
                <a:gridCol w="732790"/>
                <a:gridCol w="1707514"/>
              </a:tblGrid>
              <a:tr h="350832">
                <a:tc>
                  <a:txBody>
                    <a:bodyPr/>
                    <a:lstStyle/>
                    <a:p>
                      <a:pPr marL="269240" indent="-238125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Arial"/>
                        <a:buChar char="•"/>
                        <a:tabLst>
                          <a:tab pos="269240" algn="l"/>
                          <a:tab pos="269875" algn="l"/>
                        </a:tabLst>
                      </a:pPr>
                      <a:r>
                        <a:rPr dirty="0" sz="2000">
                          <a:latin typeface="微软雅黑"/>
                          <a:cs typeface="微软雅黑"/>
                        </a:rPr>
                        <a:t>为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B="0" marT="1524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2000">
                          <a:latin typeface="微软雅黑"/>
                          <a:cs typeface="微软雅黑"/>
                        </a:rPr>
                        <a:t>何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B="0" marT="1524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2000">
                          <a:latin typeface="微软雅黑"/>
                          <a:cs typeface="微软雅黑"/>
                        </a:rPr>
                        <a:t>学：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B="0" marT="1524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2000">
                          <a:latin typeface="微软雅黑"/>
                          <a:cs typeface="微软雅黑"/>
                        </a:rPr>
                        <a:t>教育教学目的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B="0" marT="15240"/>
                </a:tc>
              </a:tr>
              <a:tr h="365598">
                <a:tc>
                  <a:txBody>
                    <a:bodyPr/>
                    <a:lstStyle/>
                    <a:p>
                      <a:pPr marL="269240" indent="-238125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Arial"/>
                        <a:buChar char="•"/>
                        <a:tabLst>
                          <a:tab pos="269240" algn="l"/>
                          <a:tab pos="269875" algn="l"/>
                        </a:tabLst>
                      </a:pPr>
                      <a:r>
                        <a:rPr dirty="0" sz="2000">
                          <a:latin typeface="微软雅黑"/>
                          <a:cs typeface="微软雅黑"/>
                        </a:rPr>
                        <a:t>学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B="0" marT="2984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微软雅黑"/>
                          <a:cs typeface="微软雅黑"/>
                        </a:rPr>
                        <a:t>什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B="0" marT="29845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微软雅黑"/>
                          <a:cs typeface="微软雅黑"/>
                        </a:rPr>
                        <a:t>么：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B="0" marT="29845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b="1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目标与内容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B="0" marT="29845"/>
                </a:tc>
              </a:tr>
              <a:tr h="351073">
                <a:tc>
                  <a:txBody>
                    <a:bodyPr/>
                    <a:lstStyle/>
                    <a:p>
                      <a:pPr marL="269240" indent="-238125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Arial"/>
                        <a:buChar char="•"/>
                        <a:tabLst>
                          <a:tab pos="269240" algn="l"/>
                          <a:tab pos="269875" algn="l"/>
                        </a:tabLst>
                      </a:pPr>
                      <a:r>
                        <a:rPr dirty="0" sz="2000">
                          <a:latin typeface="微软雅黑"/>
                          <a:cs typeface="微软雅黑"/>
                        </a:rPr>
                        <a:t>如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B="0" marT="3048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微软雅黑"/>
                          <a:cs typeface="微软雅黑"/>
                        </a:rPr>
                        <a:t>何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B="0" marT="3048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5">
                          <a:latin typeface="微软雅黑"/>
                          <a:cs typeface="微软雅黑"/>
                        </a:rPr>
                        <a:t>学：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B="0" marT="3048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b="1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方法与策略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B="0" marT="30480"/>
                </a:tc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5095494" y="3568065"/>
            <a:ext cx="160909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0190" indent="-23812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50190" algn="l"/>
                <a:tab pos="250825" algn="l"/>
              </a:tabLst>
            </a:pPr>
            <a:r>
              <a:rPr dirty="0" sz="2000">
                <a:latin typeface="微软雅黑"/>
                <a:cs typeface="微软雅黑"/>
              </a:rPr>
              <a:t>效果如何</a:t>
            </a:r>
            <a:r>
              <a:rPr dirty="0" sz="2000" spc="-85">
                <a:latin typeface="微软雅黑"/>
                <a:cs typeface="微软雅黑"/>
              </a:rPr>
              <a:t> </a:t>
            </a:r>
            <a:r>
              <a:rPr dirty="0" sz="2000">
                <a:latin typeface="微软雅黑"/>
                <a:cs typeface="微软雅黑"/>
              </a:rPr>
              <a:t>：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76364" y="3568065"/>
            <a:ext cx="12979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微软雅黑"/>
                <a:cs typeface="微软雅黑"/>
              </a:rPr>
              <a:t>评价与反馈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7637" y="1017781"/>
            <a:ext cx="3886263" cy="7044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71500" y="1071372"/>
            <a:ext cx="3714115" cy="5930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3985" rIns="0" bIns="0" rtlCol="0" vert="horz">
            <a:spAutoFit/>
          </a:bodyPr>
          <a:lstStyle/>
          <a:p>
            <a:pPr marL="967105">
              <a:lnSpc>
                <a:spcPct val="100000"/>
              </a:lnSpc>
              <a:spcBef>
                <a:spcPts val="1055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教学设计的概念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03021" y="1017781"/>
            <a:ext cx="3886263" cy="7044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786884" y="1071372"/>
            <a:ext cx="3714115" cy="5930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3985" rIns="0" bIns="0" rtlCol="0" vert="horz">
            <a:spAutoFit/>
          </a:bodyPr>
          <a:lstStyle/>
          <a:p>
            <a:pPr marL="966469">
              <a:lnSpc>
                <a:spcPct val="100000"/>
              </a:lnSpc>
              <a:spcBef>
                <a:spcPts val="1055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教学设计的方法</a:t>
            </a:r>
            <a:endParaRPr sz="2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43627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79">
                <a:moveTo>
                  <a:pt x="9144000" y="499871"/>
                </a:moveTo>
                <a:lnTo>
                  <a:pt x="9144000" y="0"/>
                </a:lnTo>
                <a:lnTo>
                  <a:pt x="0" y="0"/>
                </a:lnTo>
                <a:lnTo>
                  <a:pt x="0" y="499871"/>
                </a:lnTo>
                <a:lnTo>
                  <a:pt x="9144000" y="4998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0925" y="1359384"/>
            <a:ext cx="7959872" cy="2513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55904" y="1431036"/>
            <a:ext cx="7714615" cy="2365375"/>
          </a:xfrm>
          <a:custGeom>
            <a:avLst/>
            <a:gdLst/>
            <a:ahLst/>
            <a:cxnLst/>
            <a:rect l="l" t="t" r="r" b="b"/>
            <a:pathLst>
              <a:path w="7714615" h="2365375">
                <a:moveTo>
                  <a:pt x="0" y="2365248"/>
                </a:moveTo>
                <a:lnTo>
                  <a:pt x="7714488" y="2365248"/>
                </a:lnTo>
                <a:lnTo>
                  <a:pt x="7714488" y="0"/>
                </a:lnTo>
                <a:lnTo>
                  <a:pt x="0" y="0"/>
                </a:lnTo>
                <a:lnTo>
                  <a:pt x="0" y="23652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34339" y="1528698"/>
            <a:ext cx="1628139" cy="2059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8200"/>
              </a:lnSpc>
              <a:spcBef>
                <a:spcPts val="100"/>
              </a:spcBef>
            </a:pPr>
            <a:r>
              <a:rPr dirty="0" sz="1800" b="1">
                <a:latin typeface="微软雅黑"/>
                <a:cs typeface="微软雅黑"/>
              </a:rPr>
              <a:t>基本环节：平台 重点环节</a:t>
            </a:r>
            <a:r>
              <a:rPr dirty="0" sz="1800" spc="-10" b="1">
                <a:latin typeface="微软雅黑"/>
                <a:cs typeface="微软雅黑"/>
              </a:rPr>
              <a:t>：</a:t>
            </a:r>
            <a:r>
              <a:rPr dirty="0" sz="1800" b="1">
                <a:solidFill>
                  <a:srgbClr val="FF0000"/>
                </a:solidFill>
                <a:latin typeface="微软雅黑"/>
                <a:cs typeface="微软雅黑"/>
              </a:rPr>
              <a:t>体验 </a:t>
            </a:r>
            <a:r>
              <a:rPr dirty="0" sz="1800" b="1">
                <a:latin typeface="微软雅黑"/>
                <a:cs typeface="微软雅黑"/>
              </a:rPr>
              <a:t>关键环节</a:t>
            </a:r>
            <a:r>
              <a:rPr dirty="0" sz="1800" spc="-10" b="1">
                <a:latin typeface="微软雅黑"/>
                <a:cs typeface="微软雅黑"/>
              </a:rPr>
              <a:t>：</a:t>
            </a:r>
            <a:r>
              <a:rPr dirty="0" sz="1800" b="1">
                <a:solidFill>
                  <a:srgbClr val="FF0000"/>
                </a:solidFill>
                <a:latin typeface="微软雅黑"/>
                <a:cs typeface="微软雅黑"/>
              </a:rPr>
              <a:t>引导 </a:t>
            </a:r>
            <a:r>
              <a:rPr dirty="0" sz="1800" b="1">
                <a:latin typeface="微软雅黑"/>
                <a:cs typeface="微软雅黑"/>
              </a:rPr>
              <a:t>难点环节：评价 </a:t>
            </a:r>
            <a:r>
              <a:rPr dirty="0" sz="1800" b="1">
                <a:latin typeface="微软雅黑"/>
                <a:cs typeface="微软雅黑"/>
              </a:rPr>
              <a:t>核心枢纽：融合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45054" y="1661286"/>
            <a:ext cx="4843780" cy="1921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微软雅黑"/>
                <a:cs typeface="微软雅黑"/>
              </a:rPr>
              <a:t>（教学设计）</a:t>
            </a:r>
            <a:r>
              <a:rPr dirty="0" sz="1600" spc="-5">
                <a:latin typeface="微软雅黑"/>
                <a:cs typeface="微软雅黑"/>
              </a:rPr>
              <a:t>目标，内容，方法，评价，教学过程。</a:t>
            </a:r>
            <a:endParaRPr sz="1600">
              <a:latin typeface="微软雅黑"/>
              <a:cs typeface="微软雅黑"/>
            </a:endParaRPr>
          </a:p>
          <a:p>
            <a:pPr marL="12700" marR="562610">
              <a:lnSpc>
                <a:spcPts val="3190"/>
              </a:lnSpc>
              <a:spcBef>
                <a:spcPts val="290"/>
              </a:spcBef>
            </a:pPr>
            <a:r>
              <a:rPr dirty="0" sz="1600" spc="-5">
                <a:latin typeface="微软雅黑"/>
                <a:cs typeface="微软雅黑"/>
              </a:rPr>
              <a:t>学生的积极参与、实践。着重自我体</a:t>
            </a:r>
            <a:r>
              <a:rPr dirty="0" sz="1600" spc="10">
                <a:latin typeface="微软雅黑"/>
                <a:cs typeface="微软雅黑"/>
              </a:rPr>
              <a:t>验</a:t>
            </a:r>
            <a:r>
              <a:rPr dirty="0" sz="1600" spc="-5">
                <a:latin typeface="微软雅黑"/>
                <a:cs typeface="微软雅黑"/>
              </a:rPr>
              <a:t>和感</a:t>
            </a:r>
            <a:r>
              <a:rPr dirty="0" sz="1600">
                <a:latin typeface="微软雅黑"/>
                <a:cs typeface="微软雅黑"/>
              </a:rPr>
              <a:t>悟</a:t>
            </a:r>
            <a:r>
              <a:rPr dirty="0" sz="1600" spc="-5">
                <a:latin typeface="微软雅黑"/>
                <a:cs typeface="微软雅黑"/>
              </a:rPr>
              <a:t>。 </a:t>
            </a:r>
            <a:r>
              <a:rPr dirty="0" sz="1600" spc="-5">
                <a:latin typeface="微软雅黑"/>
                <a:cs typeface="微软雅黑"/>
              </a:rPr>
              <a:t>引导方式和引导类型</a:t>
            </a:r>
            <a:endParaRPr sz="1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z="1600" spc="-5">
                <a:latin typeface="微软雅黑"/>
                <a:cs typeface="微软雅黑"/>
              </a:rPr>
              <a:t>评价意识和</a:t>
            </a:r>
            <a:r>
              <a:rPr dirty="0" sz="1600" spc="-5" b="1">
                <a:latin typeface="微软雅黑"/>
                <a:cs typeface="微软雅黑"/>
              </a:rPr>
              <a:t>评价方法</a:t>
            </a:r>
            <a:r>
              <a:rPr dirty="0" sz="1600" spc="-5">
                <a:latin typeface="微软雅黑"/>
                <a:cs typeface="微软雅黑"/>
              </a:rPr>
              <a:t>。</a:t>
            </a:r>
            <a:endParaRPr sz="1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dirty="0" sz="1600" spc="-10">
                <a:latin typeface="微软雅黑"/>
                <a:cs typeface="微软雅黑"/>
              </a:rPr>
              <a:t>与本专业课程教学元</a:t>
            </a:r>
            <a:r>
              <a:rPr dirty="0" sz="1600" spc="-5">
                <a:latin typeface="微软雅黑"/>
                <a:cs typeface="微软雅黑"/>
              </a:rPr>
              <a:t>素</a:t>
            </a:r>
            <a:r>
              <a:rPr dirty="0" sz="1600" spc="-10" b="1">
                <a:solidFill>
                  <a:srgbClr val="E60012"/>
                </a:solidFill>
                <a:latin typeface="微软雅黑"/>
                <a:cs typeface="微软雅黑"/>
              </a:rPr>
              <a:t>融合</a:t>
            </a:r>
            <a:r>
              <a:rPr dirty="0" sz="1600" spc="-10">
                <a:latin typeface="微软雅黑"/>
                <a:cs typeface="微软雅黑"/>
              </a:rPr>
              <a:t>，润物无</a:t>
            </a:r>
            <a:r>
              <a:rPr dirty="0" sz="1600">
                <a:latin typeface="微软雅黑"/>
                <a:cs typeface="微软雅黑"/>
              </a:rPr>
              <a:t>声</a:t>
            </a:r>
            <a:r>
              <a:rPr dirty="0" sz="1600" spc="-5">
                <a:latin typeface="微软雅黑"/>
                <a:cs typeface="微软雅黑"/>
              </a:rPr>
              <a:t>。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40685" y="5333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5" y="600456"/>
                </a:lnTo>
                <a:lnTo>
                  <a:pt x="670407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78153" y="93980"/>
            <a:ext cx="2800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二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607689" y="124459"/>
            <a:ext cx="435102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专业课程思政教学设计</a:t>
            </a:r>
            <a:r>
              <a:rPr dirty="0" spc="-25"/>
              <a:t>的</a:t>
            </a:r>
            <a:r>
              <a:rPr dirty="0"/>
              <a:t>“五个环节”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43627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79">
                <a:moveTo>
                  <a:pt x="9144000" y="499871"/>
                </a:moveTo>
                <a:lnTo>
                  <a:pt x="9144000" y="0"/>
                </a:lnTo>
                <a:lnTo>
                  <a:pt x="0" y="0"/>
                </a:lnTo>
                <a:lnTo>
                  <a:pt x="0" y="499871"/>
                </a:lnTo>
                <a:lnTo>
                  <a:pt x="9144000" y="499871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15564" y="3732072"/>
            <a:ext cx="4219575" cy="73914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320040" indent="-30797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320040" algn="l"/>
                <a:tab pos="320675" algn="l"/>
              </a:tabLst>
            </a:pPr>
            <a:r>
              <a:rPr dirty="0" sz="1800">
                <a:solidFill>
                  <a:srgbClr val="9D1F33"/>
                </a:solidFill>
                <a:latin typeface="宋体"/>
                <a:cs typeface="宋体"/>
              </a:rPr>
              <a:t>源于以往的教学经验、总结和反思</a:t>
            </a:r>
            <a:endParaRPr sz="1800">
              <a:latin typeface="宋体"/>
              <a:cs typeface="宋体"/>
            </a:endParaRPr>
          </a:p>
          <a:p>
            <a:pPr marL="320040" indent="-307975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320040" algn="l"/>
                <a:tab pos="320675" algn="l"/>
              </a:tabLst>
            </a:pPr>
            <a:r>
              <a:rPr dirty="0" sz="1800">
                <a:solidFill>
                  <a:srgbClr val="9D1F33"/>
                </a:solidFill>
                <a:latin typeface="宋体"/>
                <a:cs typeface="宋体"/>
              </a:rPr>
              <a:t>密切结合专业课程的特点和课程内容！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9240" y="1734069"/>
            <a:ext cx="7377691" cy="605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28116" y="1786127"/>
            <a:ext cx="7145020" cy="49720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8636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680"/>
              </a:spcBef>
            </a:pPr>
            <a:r>
              <a:rPr dirty="0" sz="2000">
                <a:latin typeface="微软雅黑"/>
                <a:cs typeface="微软雅黑"/>
              </a:rPr>
              <a:t>课程中蕴含的思政元素</a:t>
            </a:r>
            <a:r>
              <a:rPr dirty="0" sz="2000" spc="-15">
                <a:latin typeface="微软雅黑"/>
                <a:cs typeface="微软雅黑"/>
              </a:rPr>
              <a:t>发</a:t>
            </a:r>
            <a:r>
              <a:rPr dirty="0" sz="2000">
                <a:latin typeface="微软雅黑"/>
                <a:cs typeface="微软雅黑"/>
              </a:rPr>
              <a:t>掘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9240" y="2377309"/>
            <a:ext cx="7377691" cy="6082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28116" y="2429255"/>
            <a:ext cx="7145020" cy="50038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8763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690"/>
              </a:spcBef>
            </a:pPr>
            <a:r>
              <a:rPr dirty="0" sz="2000">
                <a:latin typeface="微软雅黑"/>
                <a:cs typeface="微软雅黑"/>
              </a:rPr>
              <a:t>教学大纲的修改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9240" y="3020437"/>
            <a:ext cx="7377691" cy="6082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28116" y="3072383"/>
            <a:ext cx="7145020" cy="50038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8763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690"/>
              </a:spcBef>
            </a:pPr>
            <a:r>
              <a:rPr dirty="0" sz="2000">
                <a:latin typeface="微软雅黑"/>
                <a:cs typeface="微软雅黑"/>
              </a:rPr>
              <a:t>“专业思政”</a:t>
            </a:r>
            <a:r>
              <a:rPr dirty="0" sz="2000" spc="-30">
                <a:latin typeface="微软雅黑"/>
                <a:cs typeface="微软雅黑"/>
              </a:rPr>
              <a:t> </a:t>
            </a:r>
            <a:r>
              <a:rPr dirty="0" sz="2000">
                <a:latin typeface="微软雅黑"/>
                <a:cs typeface="微软雅黑"/>
              </a:rPr>
              <a:t>的理念和目标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61" y="761"/>
            <a:ext cx="144780" cy="600710"/>
          </a:xfrm>
          <a:custGeom>
            <a:avLst/>
            <a:gdLst/>
            <a:ahLst/>
            <a:cxnLst/>
            <a:rect l="l" t="t" r="r" b="b"/>
            <a:pathLst>
              <a:path w="144780" h="600710">
                <a:moveTo>
                  <a:pt x="0" y="600456"/>
                </a:moveTo>
                <a:lnTo>
                  <a:pt x="144780" y="600456"/>
                </a:lnTo>
                <a:lnTo>
                  <a:pt x="144780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2222" y="761"/>
            <a:ext cx="2087880" cy="600710"/>
          </a:xfrm>
          <a:custGeom>
            <a:avLst/>
            <a:gdLst/>
            <a:ahLst/>
            <a:cxnLst/>
            <a:rect l="l" t="t" r="r" b="b"/>
            <a:pathLst>
              <a:path w="2087880" h="600710">
                <a:moveTo>
                  <a:pt x="0" y="600456"/>
                </a:moveTo>
                <a:lnTo>
                  <a:pt x="2087879" y="600456"/>
                </a:lnTo>
                <a:lnTo>
                  <a:pt x="2087879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40685" y="5333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5" y="600456"/>
                </a:lnTo>
                <a:lnTo>
                  <a:pt x="6704075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78153" y="93980"/>
            <a:ext cx="2800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微软雅黑"/>
                <a:cs typeface="微软雅黑"/>
              </a:rPr>
              <a:t>三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30017" y="761"/>
            <a:ext cx="6704330" cy="600710"/>
          </a:xfrm>
          <a:custGeom>
            <a:avLst/>
            <a:gdLst/>
            <a:ahLst/>
            <a:cxnLst/>
            <a:rect l="l" t="t" r="r" b="b"/>
            <a:pathLst>
              <a:path w="6704330" h="600710">
                <a:moveTo>
                  <a:pt x="0" y="600456"/>
                </a:moveTo>
                <a:lnTo>
                  <a:pt x="6704076" y="600456"/>
                </a:lnTo>
                <a:lnTo>
                  <a:pt x="670407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25908">
            <a:solidFill>
              <a:srgbClr val="9D1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241672" y="124459"/>
            <a:ext cx="307848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如何设置专业课程思政</a:t>
            </a:r>
            <a:r>
              <a:rPr dirty="0" spc="-15"/>
              <a:t>目</a:t>
            </a:r>
            <a:r>
              <a:rPr dirty="0"/>
              <a:t>标</a:t>
            </a:r>
          </a:p>
        </p:txBody>
      </p:sp>
      <p:sp>
        <p:nvSpPr>
          <p:cNvPr id="19" name="object 19"/>
          <p:cNvSpPr/>
          <p:nvPr/>
        </p:nvSpPr>
        <p:spPr>
          <a:xfrm>
            <a:off x="10667" y="972311"/>
            <a:ext cx="631190" cy="593090"/>
          </a:xfrm>
          <a:custGeom>
            <a:avLst/>
            <a:gdLst/>
            <a:ahLst/>
            <a:cxnLst/>
            <a:rect l="l" t="t" r="r" b="b"/>
            <a:pathLst>
              <a:path w="631190" h="593090">
                <a:moveTo>
                  <a:pt x="0" y="592836"/>
                </a:moveTo>
                <a:lnTo>
                  <a:pt x="630936" y="592836"/>
                </a:lnTo>
                <a:lnTo>
                  <a:pt x="630936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9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33983" y="900658"/>
            <a:ext cx="4472940" cy="7315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742187" y="972311"/>
            <a:ext cx="4261485" cy="5930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462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60"/>
              </a:spcBef>
            </a:pPr>
            <a:r>
              <a:rPr dirty="0" sz="2000" b="1">
                <a:solidFill>
                  <a:srgbClr val="9D1F33"/>
                </a:solidFill>
                <a:latin typeface="微软雅黑"/>
                <a:cs typeface="微软雅黑"/>
              </a:rPr>
              <a:t>关于目标制定</a:t>
            </a:r>
            <a:endParaRPr sz="2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0404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陈立铭</dc:creator>
  <dc:title>我有一个梦                           ——中医学生的中医梦</dc:title>
  <dcterms:created xsi:type="dcterms:W3CDTF">2019-11-09T05:17:25Z</dcterms:created>
  <dcterms:modified xsi:type="dcterms:W3CDTF">2019-11-09T05:17:25Z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2019-11-09T00:00:00Z</vt:filetime>
  </property>
</Properties>
</file>