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86" y="2083968"/>
            <a:ext cx="7647698" cy="3800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622939" y="5826071"/>
            <a:ext cx="3793490" cy="58419"/>
          </a:xfrm>
          <a:custGeom>
            <a:avLst/>
            <a:gdLst/>
            <a:ahLst/>
            <a:cxnLst/>
            <a:rect l="l" t="t" r="r" b="b"/>
            <a:pathLst>
              <a:path w="3793490" h="58420">
                <a:moveTo>
                  <a:pt x="29155" y="0"/>
                </a:moveTo>
                <a:lnTo>
                  <a:pt x="3764121" y="0"/>
                </a:lnTo>
                <a:lnTo>
                  <a:pt x="3775300" y="2346"/>
                </a:lnTo>
                <a:lnTo>
                  <a:pt x="3784586" y="8685"/>
                </a:lnTo>
                <a:lnTo>
                  <a:pt x="3790929" y="17967"/>
                </a:lnTo>
                <a:lnTo>
                  <a:pt x="3793277" y="29139"/>
                </a:lnTo>
                <a:lnTo>
                  <a:pt x="3790929" y="40310"/>
                </a:lnTo>
                <a:lnTo>
                  <a:pt x="3784586" y="49590"/>
                </a:lnTo>
                <a:lnTo>
                  <a:pt x="3775300" y="55929"/>
                </a:lnTo>
                <a:lnTo>
                  <a:pt x="3764121" y="58275"/>
                </a:lnTo>
                <a:lnTo>
                  <a:pt x="29155" y="58275"/>
                </a:lnTo>
                <a:lnTo>
                  <a:pt x="17977" y="55929"/>
                </a:lnTo>
                <a:lnTo>
                  <a:pt x="8690" y="49590"/>
                </a:lnTo>
                <a:lnTo>
                  <a:pt x="2347" y="40310"/>
                </a:lnTo>
                <a:lnTo>
                  <a:pt x="0" y="29139"/>
                </a:lnTo>
                <a:lnTo>
                  <a:pt x="2347" y="17967"/>
                </a:lnTo>
                <a:lnTo>
                  <a:pt x="8690" y="8685"/>
                </a:lnTo>
                <a:lnTo>
                  <a:pt x="17977" y="2346"/>
                </a:lnTo>
                <a:lnTo>
                  <a:pt x="2915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884765" y="5826071"/>
            <a:ext cx="612140" cy="58419"/>
          </a:xfrm>
          <a:custGeom>
            <a:avLst/>
            <a:gdLst/>
            <a:ahLst/>
            <a:cxnLst/>
            <a:rect l="l" t="t" r="r" b="b"/>
            <a:pathLst>
              <a:path w="612139" h="58420">
                <a:moveTo>
                  <a:pt x="29155" y="0"/>
                </a:moveTo>
                <a:lnTo>
                  <a:pt x="582902" y="0"/>
                </a:lnTo>
                <a:lnTo>
                  <a:pt x="594076" y="2346"/>
                </a:lnTo>
                <a:lnTo>
                  <a:pt x="603359" y="8685"/>
                </a:lnTo>
                <a:lnTo>
                  <a:pt x="609699" y="17967"/>
                </a:lnTo>
                <a:lnTo>
                  <a:pt x="612046" y="29139"/>
                </a:lnTo>
                <a:lnTo>
                  <a:pt x="609699" y="40310"/>
                </a:lnTo>
                <a:lnTo>
                  <a:pt x="603359" y="49590"/>
                </a:lnTo>
                <a:lnTo>
                  <a:pt x="594076" y="55929"/>
                </a:lnTo>
                <a:lnTo>
                  <a:pt x="582902" y="58275"/>
                </a:lnTo>
                <a:lnTo>
                  <a:pt x="29155" y="58275"/>
                </a:lnTo>
                <a:lnTo>
                  <a:pt x="17977" y="55929"/>
                </a:lnTo>
                <a:lnTo>
                  <a:pt x="8690" y="49590"/>
                </a:lnTo>
                <a:lnTo>
                  <a:pt x="2347" y="40310"/>
                </a:lnTo>
                <a:lnTo>
                  <a:pt x="0" y="29139"/>
                </a:lnTo>
                <a:lnTo>
                  <a:pt x="2347" y="17967"/>
                </a:lnTo>
                <a:lnTo>
                  <a:pt x="8690" y="8685"/>
                </a:lnTo>
                <a:lnTo>
                  <a:pt x="17977" y="2346"/>
                </a:lnTo>
                <a:lnTo>
                  <a:pt x="2915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490190" y="5826071"/>
            <a:ext cx="204470" cy="58419"/>
          </a:xfrm>
          <a:custGeom>
            <a:avLst/>
            <a:gdLst/>
            <a:ahLst/>
            <a:cxnLst/>
            <a:rect l="l" t="t" r="r" b="b"/>
            <a:pathLst>
              <a:path w="204470" h="58420">
                <a:moveTo>
                  <a:pt x="29155" y="0"/>
                </a:moveTo>
                <a:lnTo>
                  <a:pt x="174878" y="0"/>
                </a:lnTo>
                <a:lnTo>
                  <a:pt x="186046" y="2346"/>
                </a:lnTo>
                <a:lnTo>
                  <a:pt x="195327" y="8685"/>
                </a:lnTo>
                <a:lnTo>
                  <a:pt x="201668" y="17967"/>
                </a:lnTo>
                <a:lnTo>
                  <a:pt x="204015" y="29139"/>
                </a:lnTo>
                <a:lnTo>
                  <a:pt x="201668" y="40310"/>
                </a:lnTo>
                <a:lnTo>
                  <a:pt x="195327" y="49590"/>
                </a:lnTo>
                <a:lnTo>
                  <a:pt x="186046" y="55929"/>
                </a:lnTo>
                <a:lnTo>
                  <a:pt x="174878" y="58275"/>
                </a:lnTo>
                <a:lnTo>
                  <a:pt x="29155" y="58275"/>
                </a:lnTo>
                <a:lnTo>
                  <a:pt x="17977" y="55929"/>
                </a:lnTo>
                <a:lnTo>
                  <a:pt x="8690" y="49590"/>
                </a:lnTo>
                <a:lnTo>
                  <a:pt x="2347" y="40310"/>
                </a:lnTo>
                <a:lnTo>
                  <a:pt x="0" y="29139"/>
                </a:lnTo>
                <a:lnTo>
                  <a:pt x="2347" y="17967"/>
                </a:lnTo>
                <a:lnTo>
                  <a:pt x="8690" y="8685"/>
                </a:lnTo>
                <a:lnTo>
                  <a:pt x="17977" y="2346"/>
                </a:lnTo>
                <a:lnTo>
                  <a:pt x="2915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044496" y="5826071"/>
            <a:ext cx="327660" cy="58419"/>
          </a:xfrm>
          <a:custGeom>
            <a:avLst/>
            <a:gdLst/>
            <a:ahLst/>
            <a:cxnLst/>
            <a:rect l="l" t="t" r="r" b="b"/>
            <a:pathLst>
              <a:path w="327659" h="58420">
                <a:moveTo>
                  <a:pt x="29155" y="0"/>
                </a:moveTo>
                <a:lnTo>
                  <a:pt x="298099" y="0"/>
                </a:lnTo>
                <a:lnTo>
                  <a:pt x="309277" y="2346"/>
                </a:lnTo>
                <a:lnTo>
                  <a:pt x="318564" y="8685"/>
                </a:lnTo>
                <a:lnTo>
                  <a:pt x="324906" y="17967"/>
                </a:lnTo>
                <a:lnTo>
                  <a:pt x="327254" y="29139"/>
                </a:lnTo>
                <a:lnTo>
                  <a:pt x="324906" y="40310"/>
                </a:lnTo>
                <a:lnTo>
                  <a:pt x="318564" y="49590"/>
                </a:lnTo>
                <a:lnTo>
                  <a:pt x="309277" y="55929"/>
                </a:lnTo>
                <a:lnTo>
                  <a:pt x="298099" y="58275"/>
                </a:lnTo>
                <a:lnTo>
                  <a:pt x="29155" y="58275"/>
                </a:lnTo>
                <a:lnTo>
                  <a:pt x="17977" y="55929"/>
                </a:lnTo>
                <a:lnTo>
                  <a:pt x="8690" y="49590"/>
                </a:lnTo>
                <a:lnTo>
                  <a:pt x="2347" y="40310"/>
                </a:lnTo>
                <a:lnTo>
                  <a:pt x="0" y="29139"/>
                </a:lnTo>
                <a:lnTo>
                  <a:pt x="2347" y="17967"/>
                </a:lnTo>
                <a:lnTo>
                  <a:pt x="8690" y="8685"/>
                </a:lnTo>
                <a:lnTo>
                  <a:pt x="17977" y="2346"/>
                </a:lnTo>
                <a:lnTo>
                  <a:pt x="2915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531093" y="5826071"/>
            <a:ext cx="455295" cy="58419"/>
          </a:xfrm>
          <a:custGeom>
            <a:avLst/>
            <a:gdLst/>
            <a:ahLst/>
            <a:cxnLst/>
            <a:rect l="l" t="t" r="r" b="b"/>
            <a:pathLst>
              <a:path w="455294" h="58420">
                <a:moveTo>
                  <a:pt x="29155" y="0"/>
                </a:moveTo>
                <a:lnTo>
                  <a:pt x="425935" y="0"/>
                </a:lnTo>
                <a:lnTo>
                  <a:pt x="437114" y="2346"/>
                </a:lnTo>
                <a:lnTo>
                  <a:pt x="446400" y="8685"/>
                </a:lnTo>
                <a:lnTo>
                  <a:pt x="452743" y="17967"/>
                </a:lnTo>
                <a:lnTo>
                  <a:pt x="455091" y="29139"/>
                </a:lnTo>
                <a:lnTo>
                  <a:pt x="452743" y="40310"/>
                </a:lnTo>
                <a:lnTo>
                  <a:pt x="446400" y="49590"/>
                </a:lnTo>
                <a:lnTo>
                  <a:pt x="437114" y="55929"/>
                </a:lnTo>
                <a:lnTo>
                  <a:pt x="425935" y="58275"/>
                </a:lnTo>
                <a:lnTo>
                  <a:pt x="29155" y="58275"/>
                </a:lnTo>
                <a:lnTo>
                  <a:pt x="17977" y="55929"/>
                </a:lnTo>
                <a:lnTo>
                  <a:pt x="8690" y="49590"/>
                </a:lnTo>
                <a:lnTo>
                  <a:pt x="2347" y="40310"/>
                </a:lnTo>
                <a:lnTo>
                  <a:pt x="0" y="29139"/>
                </a:lnTo>
                <a:lnTo>
                  <a:pt x="2347" y="17967"/>
                </a:lnTo>
                <a:lnTo>
                  <a:pt x="8690" y="8685"/>
                </a:lnTo>
                <a:lnTo>
                  <a:pt x="17977" y="2346"/>
                </a:lnTo>
                <a:lnTo>
                  <a:pt x="2915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2528636" y="3770831"/>
            <a:ext cx="2051685" cy="1824989"/>
          </a:xfrm>
          <a:custGeom>
            <a:avLst/>
            <a:gdLst/>
            <a:ahLst/>
            <a:cxnLst/>
            <a:rect l="l" t="t" r="r" b="b"/>
            <a:pathLst>
              <a:path w="2051685" h="1824989">
                <a:moveTo>
                  <a:pt x="0" y="0"/>
                </a:moveTo>
                <a:lnTo>
                  <a:pt x="1970630" y="0"/>
                </a:lnTo>
                <a:lnTo>
                  <a:pt x="2002169" y="6303"/>
                </a:lnTo>
                <a:lnTo>
                  <a:pt x="2027821" y="23519"/>
                </a:lnTo>
                <a:lnTo>
                  <a:pt x="2045062" y="49109"/>
                </a:lnTo>
                <a:lnTo>
                  <a:pt x="2051369" y="80531"/>
                </a:lnTo>
                <a:lnTo>
                  <a:pt x="2051370" y="1743693"/>
                </a:lnTo>
                <a:lnTo>
                  <a:pt x="2045062" y="1775210"/>
                </a:lnTo>
                <a:lnTo>
                  <a:pt x="2027821" y="1800843"/>
                </a:lnTo>
                <a:lnTo>
                  <a:pt x="2002169" y="1818072"/>
                </a:lnTo>
                <a:lnTo>
                  <a:pt x="1970631" y="1824375"/>
                </a:lnTo>
                <a:lnTo>
                  <a:pt x="0" y="18243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766475" y="1464927"/>
            <a:ext cx="3631799" cy="4419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5606775" y="3275494"/>
            <a:ext cx="116585" cy="116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4703283" y="2748767"/>
            <a:ext cx="130023" cy="12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5781635" y="3795495"/>
            <a:ext cx="226443" cy="226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4532172" y="1902913"/>
            <a:ext cx="124767" cy="97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506102" y="1186522"/>
            <a:ext cx="58419" cy="540385"/>
          </a:xfrm>
          <a:custGeom>
            <a:avLst/>
            <a:gdLst/>
            <a:ahLst/>
            <a:cxnLst/>
            <a:rect l="l" t="t" r="r" b="b"/>
            <a:pathLst>
              <a:path w="58420" h="540385">
                <a:moveTo>
                  <a:pt x="29155" y="0"/>
                </a:moveTo>
                <a:lnTo>
                  <a:pt x="58311" y="29148"/>
                </a:lnTo>
                <a:lnTo>
                  <a:pt x="58311" y="511032"/>
                </a:lnTo>
                <a:lnTo>
                  <a:pt x="55963" y="522207"/>
                </a:lnTo>
                <a:lnTo>
                  <a:pt x="49620" y="531492"/>
                </a:lnTo>
                <a:lnTo>
                  <a:pt x="40334" y="537833"/>
                </a:lnTo>
                <a:lnTo>
                  <a:pt x="29155" y="540180"/>
                </a:lnTo>
                <a:lnTo>
                  <a:pt x="17977" y="537833"/>
                </a:lnTo>
                <a:lnTo>
                  <a:pt x="8690" y="531492"/>
                </a:lnTo>
                <a:lnTo>
                  <a:pt x="2347" y="522207"/>
                </a:lnTo>
                <a:lnTo>
                  <a:pt x="0" y="511032"/>
                </a:lnTo>
                <a:lnTo>
                  <a:pt x="0" y="29148"/>
                </a:lnTo>
                <a:lnTo>
                  <a:pt x="2347" y="17972"/>
                </a:lnTo>
                <a:lnTo>
                  <a:pt x="8690" y="8688"/>
                </a:lnTo>
                <a:lnTo>
                  <a:pt x="17977" y="2347"/>
                </a:lnTo>
                <a:lnTo>
                  <a:pt x="2915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33176" y="62484"/>
            <a:ext cx="1175003" cy="903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700" y="1403222"/>
            <a:ext cx="11404600" cy="237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812798" y="6244199"/>
            <a:ext cx="1176020" cy="192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48690" y="6244199"/>
            <a:ext cx="911225" cy="192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8888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264138" y="6265055"/>
            <a:ext cx="1911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g"/><Relationship Id="rId10" Type="http://schemas.openxmlformats.org/officeDocument/2006/relationships/image" Target="../media/image16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hyperlink" Target="http://mall.bandao.cn/news_html/201605/20160510/news_20160510_2631581.shtml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hyperlink" Target="http://baijiahao.baidu.com/s?id=1658236614740751950&amp;amp;wfr=spider&amp;amp;for=pc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hyperlink" Target="https://www.zhuanzhuan.com/?fullCate=5%2C508&amp;amp;fullLocal=10285&amp;amp;from=pc%E9%94%9B%E5%B1%BE%E7%A5%BB%E7%91%99%E5%A0%9F%E6%A4%82%E9%97%82%E8%BE%BE%E7%B4%B02020" TargetMode="External"/><Relationship Id="rId4" Type="http://schemas.openxmlformats.org/officeDocument/2006/relationships/hyperlink" Target="http://sc.tuxi.com.cn/viewb-48561-485615544.html" TargetMode="External"/><Relationship Id="rId5" Type="http://schemas.openxmlformats.org/officeDocument/2006/relationships/hyperlink" Target="http://www.62a.net/m/s.php?id=41121221949" TargetMode="External"/><Relationship Id="rId6" Type="http://schemas.openxmlformats.org/officeDocument/2006/relationships/image" Target="../media/image30.jpg"/><Relationship Id="rId7" Type="http://schemas.openxmlformats.org/officeDocument/2006/relationships/image" Target="../media/image3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hyperlink" Target="http://news.youth.cn/jsxw/201705/t20170502_9638377.htm" TargetMode="External"/><Relationship Id="rId4" Type="http://schemas.openxmlformats.org/officeDocument/2006/relationships/hyperlink" Target="http://www.haodou.com/recipe/306286" TargetMode="External"/><Relationship Id="rId5" Type="http://schemas.openxmlformats.org/officeDocument/2006/relationships/image" Target="../media/image3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hyperlink" Target="http://mts.jk51.com/tushuo/6426422.html" TargetMode="External"/><Relationship Id="rId5" Type="http://schemas.openxmlformats.org/officeDocument/2006/relationships/hyperlink" Target="http://dgzf.dg.gov.cn/dgzf/gaobu/202001/b7156c42351e4493a79f7b8bc2e3ff36.shtml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hyperlink" Target="http://www.taohefei.com/cms/article-339289.html" TargetMode="Externa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Relationship Id="rId4" Type="http://schemas.openxmlformats.org/officeDocument/2006/relationships/hyperlink" Target="http://90sheji.com/yuansu/0-0-0-0-1.html?pid=24594614" TargetMode="Externa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.163.com/newview/movie/free?pid=MC82BCQAN&amp;amp;mid=MC8U8L3IB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.163.com/newview/movie/free?pid=MC82BCQAN&amp;amp;mid=MC8U8L3IB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7526" y="2083968"/>
            <a:ext cx="7647727" cy="3800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75236" y="5826071"/>
            <a:ext cx="3794760" cy="58419"/>
          </a:xfrm>
          <a:custGeom>
            <a:avLst/>
            <a:gdLst/>
            <a:ahLst/>
            <a:cxnLst/>
            <a:rect l="l" t="t" r="r" b="b"/>
            <a:pathLst>
              <a:path w="3794759" h="58420">
                <a:moveTo>
                  <a:pt x="3765045" y="0"/>
                </a:moveTo>
                <a:lnTo>
                  <a:pt x="29162" y="0"/>
                </a:lnTo>
                <a:lnTo>
                  <a:pt x="17981" y="2346"/>
                </a:lnTo>
                <a:lnTo>
                  <a:pt x="8692" y="8685"/>
                </a:lnTo>
                <a:lnTo>
                  <a:pt x="2348" y="17967"/>
                </a:lnTo>
                <a:lnTo>
                  <a:pt x="0" y="29139"/>
                </a:lnTo>
                <a:lnTo>
                  <a:pt x="2348" y="40310"/>
                </a:lnTo>
                <a:lnTo>
                  <a:pt x="8692" y="49590"/>
                </a:lnTo>
                <a:lnTo>
                  <a:pt x="17981" y="55929"/>
                </a:lnTo>
                <a:lnTo>
                  <a:pt x="29162" y="58275"/>
                </a:lnTo>
                <a:lnTo>
                  <a:pt x="3765045" y="58275"/>
                </a:lnTo>
                <a:lnTo>
                  <a:pt x="3776226" y="55929"/>
                </a:lnTo>
                <a:lnTo>
                  <a:pt x="3785515" y="49590"/>
                </a:lnTo>
                <a:lnTo>
                  <a:pt x="3791859" y="40310"/>
                </a:lnTo>
                <a:lnTo>
                  <a:pt x="3794208" y="29139"/>
                </a:lnTo>
                <a:lnTo>
                  <a:pt x="3791859" y="17967"/>
                </a:lnTo>
                <a:lnTo>
                  <a:pt x="3785515" y="8685"/>
                </a:lnTo>
                <a:lnTo>
                  <a:pt x="3776226" y="2346"/>
                </a:lnTo>
                <a:lnTo>
                  <a:pt x="3765045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94376" y="5826071"/>
            <a:ext cx="612775" cy="58419"/>
          </a:xfrm>
          <a:custGeom>
            <a:avLst/>
            <a:gdLst/>
            <a:ahLst/>
            <a:cxnLst/>
            <a:rect l="l" t="t" r="r" b="b"/>
            <a:pathLst>
              <a:path w="612775" h="58420">
                <a:moveTo>
                  <a:pt x="583034" y="0"/>
                </a:moveTo>
                <a:lnTo>
                  <a:pt x="29151" y="0"/>
                </a:lnTo>
                <a:lnTo>
                  <a:pt x="17974" y="2346"/>
                </a:lnTo>
                <a:lnTo>
                  <a:pt x="8689" y="8685"/>
                </a:lnTo>
                <a:lnTo>
                  <a:pt x="2347" y="17967"/>
                </a:lnTo>
                <a:lnTo>
                  <a:pt x="0" y="29139"/>
                </a:lnTo>
                <a:lnTo>
                  <a:pt x="2347" y="40310"/>
                </a:lnTo>
                <a:lnTo>
                  <a:pt x="8689" y="49590"/>
                </a:lnTo>
                <a:lnTo>
                  <a:pt x="17974" y="55929"/>
                </a:lnTo>
                <a:lnTo>
                  <a:pt x="29151" y="58275"/>
                </a:lnTo>
                <a:lnTo>
                  <a:pt x="583034" y="58275"/>
                </a:lnTo>
                <a:lnTo>
                  <a:pt x="594215" y="55929"/>
                </a:lnTo>
                <a:lnTo>
                  <a:pt x="603504" y="49590"/>
                </a:lnTo>
                <a:lnTo>
                  <a:pt x="609848" y="40310"/>
                </a:lnTo>
                <a:lnTo>
                  <a:pt x="612197" y="29139"/>
                </a:lnTo>
                <a:lnTo>
                  <a:pt x="609848" y="17967"/>
                </a:lnTo>
                <a:lnTo>
                  <a:pt x="603504" y="8685"/>
                </a:lnTo>
                <a:lnTo>
                  <a:pt x="594215" y="2346"/>
                </a:lnTo>
                <a:lnTo>
                  <a:pt x="583034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7178" y="5826071"/>
            <a:ext cx="204470" cy="58419"/>
          </a:xfrm>
          <a:custGeom>
            <a:avLst/>
            <a:gdLst/>
            <a:ahLst/>
            <a:cxnLst/>
            <a:rect l="l" t="t" r="r" b="b"/>
            <a:pathLst>
              <a:path w="204470" h="58420">
                <a:moveTo>
                  <a:pt x="174902" y="0"/>
                </a:moveTo>
                <a:lnTo>
                  <a:pt x="29144" y="0"/>
                </a:lnTo>
                <a:lnTo>
                  <a:pt x="17973" y="2346"/>
                </a:lnTo>
                <a:lnTo>
                  <a:pt x="8690" y="8685"/>
                </a:lnTo>
                <a:lnTo>
                  <a:pt x="2348" y="17967"/>
                </a:lnTo>
                <a:lnTo>
                  <a:pt x="0" y="29139"/>
                </a:lnTo>
                <a:lnTo>
                  <a:pt x="2348" y="40310"/>
                </a:lnTo>
                <a:lnTo>
                  <a:pt x="8690" y="49590"/>
                </a:lnTo>
                <a:lnTo>
                  <a:pt x="17973" y="55929"/>
                </a:lnTo>
                <a:lnTo>
                  <a:pt x="29144" y="58275"/>
                </a:lnTo>
                <a:lnTo>
                  <a:pt x="174902" y="58275"/>
                </a:lnTo>
                <a:lnTo>
                  <a:pt x="186084" y="55929"/>
                </a:lnTo>
                <a:lnTo>
                  <a:pt x="195372" y="49590"/>
                </a:lnTo>
                <a:lnTo>
                  <a:pt x="201717" y="40310"/>
                </a:lnTo>
                <a:lnTo>
                  <a:pt x="204065" y="29139"/>
                </a:lnTo>
                <a:lnTo>
                  <a:pt x="201717" y="17967"/>
                </a:lnTo>
                <a:lnTo>
                  <a:pt x="195372" y="8685"/>
                </a:lnTo>
                <a:lnTo>
                  <a:pt x="186084" y="2346"/>
                </a:lnTo>
                <a:lnTo>
                  <a:pt x="174902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20694" y="5826071"/>
            <a:ext cx="327660" cy="58419"/>
          </a:xfrm>
          <a:custGeom>
            <a:avLst/>
            <a:gdLst/>
            <a:ahLst/>
            <a:cxnLst/>
            <a:rect l="l" t="t" r="r" b="b"/>
            <a:pathLst>
              <a:path w="327659" h="58420">
                <a:moveTo>
                  <a:pt x="298172" y="0"/>
                </a:moveTo>
                <a:lnTo>
                  <a:pt x="29162" y="0"/>
                </a:lnTo>
                <a:lnTo>
                  <a:pt x="17981" y="2346"/>
                </a:lnTo>
                <a:lnTo>
                  <a:pt x="8692" y="8685"/>
                </a:lnTo>
                <a:lnTo>
                  <a:pt x="2348" y="17967"/>
                </a:lnTo>
                <a:lnTo>
                  <a:pt x="0" y="29139"/>
                </a:lnTo>
                <a:lnTo>
                  <a:pt x="2348" y="40310"/>
                </a:lnTo>
                <a:lnTo>
                  <a:pt x="8692" y="49590"/>
                </a:lnTo>
                <a:lnTo>
                  <a:pt x="17981" y="55929"/>
                </a:lnTo>
                <a:lnTo>
                  <a:pt x="29162" y="58275"/>
                </a:lnTo>
                <a:lnTo>
                  <a:pt x="298172" y="58275"/>
                </a:lnTo>
                <a:lnTo>
                  <a:pt x="309353" y="55929"/>
                </a:lnTo>
                <a:lnTo>
                  <a:pt x="318642" y="49590"/>
                </a:lnTo>
                <a:lnTo>
                  <a:pt x="324986" y="40310"/>
                </a:lnTo>
                <a:lnTo>
                  <a:pt x="327335" y="29139"/>
                </a:lnTo>
                <a:lnTo>
                  <a:pt x="324986" y="17967"/>
                </a:lnTo>
                <a:lnTo>
                  <a:pt x="318642" y="8685"/>
                </a:lnTo>
                <a:lnTo>
                  <a:pt x="309353" y="2346"/>
                </a:lnTo>
                <a:lnTo>
                  <a:pt x="298172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6355" y="5826071"/>
            <a:ext cx="455295" cy="58419"/>
          </a:xfrm>
          <a:custGeom>
            <a:avLst/>
            <a:gdLst/>
            <a:ahLst/>
            <a:cxnLst/>
            <a:rect l="l" t="t" r="r" b="b"/>
            <a:pathLst>
              <a:path w="455295" h="58420">
                <a:moveTo>
                  <a:pt x="426040" y="0"/>
                </a:moveTo>
                <a:lnTo>
                  <a:pt x="29162" y="0"/>
                </a:lnTo>
                <a:lnTo>
                  <a:pt x="17981" y="2346"/>
                </a:lnTo>
                <a:lnTo>
                  <a:pt x="8692" y="8685"/>
                </a:lnTo>
                <a:lnTo>
                  <a:pt x="2348" y="17967"/>
                </a:lnTo>
                <a:lnTo>
                  <a:pt x="0" y="29139"/>
                </a:lnTo>
                <a:lnTo>
                  <a:pt x="2348" y="40310"/>
                </a:lnTo>
                <a:lnTo>
                  <a:pt x="8692" y="49590"/>
                </a:lnTo>
                <a:lnTo>
                  <a:pt x="17981" y="55929"/>
                </a:lnTo>
                <a:lnTo>
                  <a:pt x="29162" y="58275"/>
                </a:lnTo>
                <a:lnTo>
                  <a:pt x="426040" y="58275"/>
                </a:lnTo>
                <a:lnTo>
                  <a:pt x="437221" y="55929"/>
                </a:lnTo>
                <a:lnTo>
                  <a:pt x="446510" y="49590"/>
                </a:lnTo>
                <a:lnTo>
                  <a:pt x="452854" y="40310"/>
                </a:lnTo>
                <a:lnTo>
                  <a:pt x="455203" y="29139"/>
                </a:lnTo>
                <a:lnTo>
                  <a:pt x="452854" y="17967"/>
                </a:lnTo>
                <a:lnTo>
                  <a:pt x="446510" y="8685"/>
                </a:lnTo>
                <a:lnTo>
                  <a:pt x="437221" y="2346"/>
                </a:lnTo>
                <a:lnTo>
                  <a:pt x="426040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11651" y="3770831"/>
            <a:ext cx="2052320" cy="1824989"/>
          </a:xfrm>
          <a:custGeom>
            <a:avLst/>
            <a:gdLst/>
            <a:ahLst/>
            <a:cxnLst/>
            <a:rect l="l" t="t" r="r" b="b"/>
            <a:pathLst>
              <a:path w="2052320" h="1824989">
                <a:moveTo>
                  <a:pt x="2051873" y="0"/>
                </a:moveTo>
                <a:lnTo>
                  <a:pt x="80758" y="0"/>
                </a:lnTo>
                <a:lnTo>
                  <a:pt x="49212" y="6303"/>
                </a:lnTo>
                <a:lnTo>
                  <a:pt x="23554" y="23519"/>
                </a:lnTo>
                <a:lnTo>
                  <a:pt x="6309" y="49109"/>
                </a:lnTo>
                <a:lnTo>
                  <a:pt x="0" y="80531"/>
                </a:lnTo>
                <a:lnTo>
                  <a:pt x="0" y="1743693"/>
                </a:lnTo>
                <a:lnTo>
                  <a:pt x="6309" y="1775210"/>
                </a:lnTo>
                <a:lnTo>
                  <a:pt x="23554" y="1800843"/>
                </a:lnTo>
                <a:lnTo>
                  <a:pt x="49212" y="1818072"/>
                </a:lnTo>
                <a:lnTo>
                  <a:pt x="80758" y="1824375"/>
                </a:lnTo>
                <a:lnTo>
                  <a:pt x="2051873" y="1824375"/>
                </a:lnTo>
                <a:lnTo>
                  <a:pt x="2051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93182" y="1464927"/>
            <a:ext cx="3632690" cy="4419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68015" y="3275494"/>
            <a:ext cx="116614" cy="116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58288" y="2748767"/>
            <a:ext cx="130055" cy="12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83228" y="3795495"/>
            <a:ext cx="226498" cy="226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34698" y="1902913"/>
            <a:ext cx="124797" cy="97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27492" y="1186522"/>
            <a:ext cx="58419" cy="540385"/>
          </a:xfrm>
          <a:custGeom>
            <a:avLst/>
            <a:gdLst/>
            <a:ahLst/>
            <a:cxnLst/>
            <a:rect l="l" t="t" r="r" b="b"/>
            <a:pathLst>
              <a:path w="58420" h="540385">
                <a:moveTo>
                  <a:pt x="29162" y="0"/>
                </a:moveTo>
                <a:lnTo>
                  <a:pt x="17981" y="2347"/>
                </a:lnTo>
                <a:lnTo>
                  <a:pt x="8692" y="8688"/>
                </a:lnTo>
                <a:lnTo>
                  <a:pt x="2348" y="17972"/>
                </a:lnTo>
                <a:lnTo>
                  <a:pt x="0" y="29148"/>
                </a:lnTo>
                <a:lnTo>
                  <a:pt x="0" y="511032"/>
                </a:lnTo>
                <a:lnTo>
                  <a:pt x="2348" y="522207"/>
                </a:lnTo>
                <a:lnTo>
                  <a:pt x="8692" y="531492"/>
                </a:lnTo>
                <a:lnTo>
                  <a:pt x="17981" y="537833"/>
                </a:lnTo>
                <a:lnTo>
                  <a:pt x="29162" y="540180"/>
                </a:lnTo>
                <a:lnTo>
                  <a:pt x="40344" y="537833"/>
                </a:lnTo>
                <a:lnTo>
                  <a:pt x="49633" y="531492"/>
                </a:lnTo>
                <a:lnTo>
                  <a:pt x="55977" y="522207"/>
                </a:lnTo>
                <a:lnTo>
                  <a:pt x="58325" y="511032"/>
                </a:lnTo>
                <a:lnTo>
                  <a:pt x="58325" y="29148"/>
                </a:lnTo>
                <a:lnTo>
                  <a:pt x="55977" y="17972"/>
                </a:lnTo>
                <a:lnTo>
                  <a:pt x="49633" y="8688"/>
                </a:lnTo>
                <a:lnTo>
                  <a:pt x="40344" y="2347"/>
                </a:lnTo>
                <a:lnTo>
                  <a:pt x="29162" y="0"/>
                </a:lnTo>
                <a:close/>
              </a:path>
            </a:pathLst>
          </a:custGeom>
          <a:solidFill>
            <a:srgbClr val="354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48690" y="4479797"/>
            <a:ext cx="2882900" cy="1688464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500">
                <a:latin typeface="微软雅黑"/>
                <a:cs typeface="微软雅黑"/>
              </a:rPr>
              <a:t>老周教法工作室</a:t>
            </a:r>
            <a:endParaRPr sz="15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500">
                <a:latin typeface="微软雅黑"/>
                <a:cs typeface="微软雅黑"/>
              </a:rPr>
              <a:t>高教国培（北京）教育科技研究院</a:t>
            </a:r>
            <a:endParaRPr sz="15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500">
                <a:latin typeface="Arial"/>
                <a:cs typeface="Arial"/>
              </a:rPr>
              <a:t>2020</a:t>
            </a:r>
            <a:r>
              <a:rPr dirty="0" sz="1500" spc="-5">
                <a:latin typeface="微软雅黑"/>
                <a:cs typeface="微软雅黑"/>
              </a:rPr>
              <a:t>年</a:t>
            </a:r>
            <a:r>
              <a:rPr dirty="0" sz="1500">
                <a:latin typeface="Arial"/>
                <a:cs typeface="Arial"/>
              </a:rPr>
              <a:t>3</a:t>
            </a:r>
            <a:r>
              <a:rPr dirty="0" sz="1500">
                <a:latin typeface="微软雅黑"/>
                <a:cs typeface="微软雅黑"/>
              </a:rPr>
              <a:t>月</a:t>
            </a:r>
            <a:r>
              <a:rPr dirty="0" sz="1500">
                <a:latin typeface="Arial"/>
                <a:cs typeface="Arial"/>
              </a:rPr>
              <a:t>22</a:t>
            </a:r>
            <a:r>
              <a:rPr dirty="0" sz="1500">
                <a:latin typeface="微软雅黑"/>
                <a:cs typeface="微软雅黑"/>
              </a:rPr>
              <a:t>日</a:t>
            </a:r>
            <a:endParaRPr sz="15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99695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微软雅黑"/>
                <a:cs typeface="微软雅黑"/>
              </a:rPr>
              <a:t>微信</a:t>
            </a:r>
            <a:r>
              <a:rPr dirty="0" sz="1500" spc="-5">
                <a:latin typeface="微软雅黑"/>
                <a:cs typeface="微软雅黑"/>
              </a:rPr>
              <a:t>：</a:t>
            </a:r>
            <a:r>
              <a:rPr dirty="0" sz="1500" spc="-5">
                <a:latin typeface="Arial"/>
                <a:cs typeface="Arial"/>
              </a:rPr>
              <a:t>lzjxff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8690" y="3561715"/>
            <a:ext cx="36683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2060" algn="l"/>
              </a:tabLst>
            </a:pPr>
            <a:r>
              <a:rPr dirty="0" sz="3000">
                <a:latin typeface="微软雅黑"/>
                <a:cs typeface="微软雅黑"/>
              </a:rPr>
              <a:t>北京工商大学	周付安</a:t>
            </a:r>
            <a:endParaRPr sz="30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48690" y="2646121"/>
            <a:ext cx="64274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600" spc="-5"/>
              <a:t>《</a:t>
            </a:r>
            <a:r>
              <a:rPr dirty="0" u="none" sz="3600"/>
              <a:t>五星教学原理实践应用指</a:t>
            </a:r>
            <a:r>
              <a:rPr dirty="0" u="none" sz="3600" spc="-25"/>
              <a:t>南</a:t>
            </a:r>
            <a:r>
              <a:rPr dirty="0" u="none" sz="3600"/>
              <a:t>》</a:t>
            </a:r>
            <a:endParaRPr sz="3600"/>
          </a:p>
        </p:txBody>
      </p:sp>
      <p:sp>
        <p:nvSpPr>
          <p:cNvPr id="18" name="object 18"/>
          <p:cNvSpPr/>
          <p:nvPr/>
        </p:nvSpPr>
        <p:spPr>
          <a:xfrm>
            <a:off x="757008" y="1274572"/>
            <a:ext cx="128905" cy="643890"/>
          </a:xfrm>
          <a:custGeom>
            <a:avLst/>
            <a:gdLst/>
            <a:ahLst/>
            <a:cxnLst/>
            <a:rect l="l" t="t" r="r" b="b"/>
            <a:pathLst>
              <a:path w="128905" h="643889">
                <a:moveTo>
                  <a:pt x="85712" y="0"/>
                </a:moveTo>
                <a:lnTo>
                  <a:pt x="62712" y="0"/>
                </a:lnTo>
                <a:lnTo>
                  <a:pt x="0" y="322706"/>
                </a:lnTo>
                <a:lnTo>
                  <a:pt x="62712" y="643508"/>
                </a:lnTo>
                <a:lnTo>
                  <a:pt x="85712" y="643508"/>
                </a:lnTo>
                <a:lnTo>
                  <a:pt x="23431" y="322706"/>
                </a:lnTo>
                <a:lnTo>
                  <a:pt x="85712" y="0"/>
                </a:lnTo>
                <a:close/>
              </a:path>
              <a:path w="128905" h="643889">
                <a:moveTo>
                  <a:pt x="128854" y="0"/>
                </a:moveTo>
                <a:lnTo>
                  <a:pt x="105702" y="0"/>
                </a:lnTo>
                <a:lnTo>
                  <a:pt x="43713" y="322706"/>
                </a:lnTo>
                <a:lnTo>
                  <a:pt x="105702" y="643508"/>
                </a:lnTo>
                <a:lnTo>
                  <a:pt x="128854" y="643508"/>
                </a:lnTo>
                <a:lnTo>
                  <a:pt x="66421" y="322706"/>
                </a:lnTo>
                <a:lnTo>
                  <a:pt x="128854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1428" y="1267967"/>
            <a:ext cx="3208324" cy="6560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84" y="1274572"/>
            <a:ext cx="128905" cy="643890"/>
          </a:xfrm>
          <a:custGeom>
            <a:avLst/>
            <a:gdLst/>
            <a:ahLst/>
            <a:cxnLst/>
            <a:rect l="l" t="t" r="r" b="b"/>
            <a:pathLst>
              <a:path w="128904" h="643889">
                <a:moveTo>
                  <a:pt x="22987" y="0"/>
                </a:moveTo>
                <a:lnTo>
                  <a:pt x="0" y="0"/>
                </a:lnTo>
                <a:lnTo>
                  <a:pt x="62356" y="322706"/>
                </a:lnTo>
                <a:lnTo>
                  <a:pt x="0" y="643508"/>
                </a:lnTo>
                <a:lnTo>
                  <a:pt x="22987" y="643508"/>
                </a:lnTo>
                <a:lnTo>
                  <a:pt x="64426" y="429640"/>
                </a:lnTo>
                <a:lnTo>
                  <a:pt x="85216" y="322706"/>
                </a:lnTo>
                <a:lnTo>
                  <a:pt x="64426" y="215138"/>
                </a:lnTo>
                <a:lnTo>
                  <a:pt x="22987" y="0"/>
                </a:lnTo>
                <a:close/>
              </a:path>
              <a:path w="128904" h="643889">
                <a:moveTo>
                  <a:pt x="66039" y="0"/>
                </a:moveTo>
                <a:lnTo>
                  <a:pt x="43052" y="0"/>
                </a:lnTo>
                <a:lnTo>
                  <a:pt x="105537" y="322706"/>
                </a:lnTo>
                <a:lnTo>
                  <a:pt x="43052" y="643508"/>
                </a:lnTo>
                <a:lnTo>
                  <a:pt x="66039" y="643508"/>
                </a:lnTo>
                <a:lnTo>
                  <a:pt x="86905" y="536574"/>
                </a:lnTo>
                <a:lnTo>
                  <a:pt x="128777" y="322706"/>
                </a:lnTo>
                <a:lnTo>
                  <a:pt x="86905" y="107569"/>
                </a:lnTo>
                <a:lnTo>
                  <a:pt x="66039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70381" y="4450841"/>
            <a:ext cx="1640205" cy="0"/>
          </a:xfrm>
          <a:custGeom>
            <a:avLst/>
            <a:gdLst/>
            <a:ahLst/>
            <a:cxnLst/>
            <a:rect l="l" t="t" r="r" b="b"/>
            <a:pathLst>
              <a:path w="1640205" h="0">
                <a:moveTo>
                  <a:pt x="0" y="0"/>
                </a:moveTo>
                <a:lnTo>
                  <a:pt x="164007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939276" y="324611"/>
            <a:ext cx="1580639" cy="704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9728" y="70103"/>
            <a:ext cx="1318260" cy="1014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快速理解五星教学原理：应用新知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9775" y="1314196"/>
          <a:ext cx="10869930" cy="4434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865"/>
                <a:gridCol w="1205865"/>
                <a:gridCol w="1205865"/>
                <a:gridCol w="1205864"/>
                <a:gridCol w="1205864"/>
                <a:gridCol w="1205865"/>
                <a:gridCol w="1205865"/>
                <a:gridCol w="1205865"/>
                <a:gridCol w="1205865"/>
              </a:tblGrid>
              <a:tr h="1926081">
                <a:tc gridSpan="9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如果今天是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年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31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日，哪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3-5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个方面让你觉着自己这一年给家人很大支持？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01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03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04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98983"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75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9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9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9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9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快速理解五星教学原理：应用新知</a:t>
            </a:r>
            <a:r>
              <a:rPr dirty="0"/>
              <a:t>	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69491" y="2325623"/>
            <a:ext cx="2929255" cy="17576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00660" rIns="0" bIns="0" rtlCol="0" vert="horz">
            <a:spAutoFit/>
          </a:bodyPr>
          <a:lstStyle/>
          <a:p>
            <a:pPr marL="1083945" marR="122555" indent="-953135">
              <a:lnSpc>
                <a:spcPct val="128699"/>
              </a:lnSpc>
              <a:spcBef>
                <a:spcPts val="1580"/>
              </a:spcBef>
            </a:pPr>
            <a:r>
              <a:rPr dirty="0" sz="3000">
                <a:latin typeface="微软雅黑"/>
                <a:cs typeface="微软雅黑"/>
              </a:rPr>
              <a:t>不要试图去节省 </a:t>
            </a:r>
            <a:r>
              <a:rPr dirty="0" sz="3000" spc="-5">
                <a:latin typeface="微软雅黑"/>
                <a:cs typeface="微软雅黑"/>
              </a:rPr>
              <a:t>时间</a:t>
            </a:r>
            <a:endParaRPr sz="30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1228" y="2325623"/>
            <a:ext cx="2929255" cy="17576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00660" rIns="0" bIns="0" rtlCol="0" vert="horz">
            <a:spAutoFit/>
          </a:bodyPr>
          <a:lstStyle/>
          <a:p>
            <a:pPr marL="321945" marR="122555" indent="-190500">
              <a:lnSpc>
                <a:spcPct val="128699"/>
              </a:lnSpc>
              <a:spcBef>
                <a:spcPts val="1580"/>
              </a:spcBef>
            </a:pPr>
            <a:r>
              <a:rPr dirty="0" sz="3000">
                <a:latin typeface="微软雅黑"/>
                <a:cs typeface="微软雅黑"/>
              </a:rPr>
              <a:t>要找到最重要的 </a:t>
            </a:r>
            <a:r>
              <a:rPr dirty="0" sz="3000" spc="-5">
                <a:latin typeface="微软雅黑"/>
                <a:cs typeface="微软雅黑"/>
              </a:rPr>
              <a:t>事情，写下来</a:t>
            </a:r>
            <a:endParaRPr sz="30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2964" y="2325623"/>
            <a:ext cx="2927985" cy="17576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00660" rIns="0" bIns="0" rtlCol="0" vert="horz">
            <a:spAutoFit/>
          </a:bodyPr>
          <a:lstStyle/>
          <a:p>
            <a:pPr marL="1083945" marR="121920" indent="-952500">
              <a:lnSpc>
                <a:spcPct val="128699"/>
              </a:lnSpc>
              <a:spcBef>
                <a:spcPts val="1580"/>
              </a:spcBef>
            </a:pPr>
            <a:r>
              <a:rPr dirty="0" sz="3000">
                <a:latin typeface="微软雅黑"/>
                <a:cs typeface="微软雅黑"/>
              </a:rPr>
              <a:t>每天日程安排不 </a:t>
            </a:r>
            <a:r>
              <a:rPr dirty="0" sz="3000" spc="-5">
                <a:latin typeface="微软雅黑"/>
                <a:cs typeface="微软雅黑"/>
              </a:rPr>
              <a:t>宜多</a:t>
            </a:r>
            <a:endParaRPr sz="3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4320" y="2033016"/>
            <a:ext cx="7807959" cy="605155"/>
          </a:xfrm>
          <a:custGeom>
            <a:avLst/>
            <a:gdLst/>
            <a:ahLst/>
            <a:cxnLst/>
            <a:rect l="l" t="t" r="r" b="b"/>
            <a:pathLst>
              <a:path w="7807959" h="605155">
                <a:moveTo>
                  <a:pt x="0" y="605027"/>
                </a:moveTo>
                <a:lnTo>
                  <a:pt x="7807452" y="605027"/>
                </a:lnTo>
                <a:lnTo>
                  <a:pt x="7807452" y="0"/>
                </a:lnTo>
                <a:lnTo>
                  <a:pt x="0" y="0"/>
                </a:lnTo>
                <a:lnTo>
                  <a:pt x="0" y="605027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84320" y="2033016"/>
            <a:ext cx="7807959" cy="605155"/>
          </a:xfrm>
          <a:custGeom>
            <a:avLst/>
            <a:gdLst/>
            <a:ahLst/>
            <a:cxnLst/>
            <a:rect l="l" t="t" r="r" b="b"/>
            <a:pathLst>
              <a:path w="7807959" h="605155">
                <a:moveTo>
                  <a:pt x="0" y="605027"/>
                </a:moveTo>
                <a:lnTo>
                  <a:pt x="7807452" y="605027"/>
                </a:lnTo>
                <a:lnTo>
                  <a:pt x="7807452" y="0"/>
                </a:lnTo>
                <a:lnTo>
                  <a:pt x="0" y="0"/>
                </a:lnTo>
                <a:lnTo>
                  <a:pt x="0" y="6050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74464" y="1679448"/>
            <a:ext cx="5465445" cy="707390"/>
          </a:xfrm>
          <a:custGeom>
            <a:avLst/>
            <a:gdLst/>
            <a:ahLst/>
            <a:cxnLst/>
            <a:rect l="l" t="t" r="r" b="b"/>
            <a:pathLst>
              <a:path w="5465445" h="707389">
                <a:moveTo>
                  <a:pt x="5347208" y="0"/>
                </a:moveTo>
                <a:lnTo>
                  <a:pt x="117856" y="0"/>
                </a:lnTo>
                <a:lnTo>
                  <a:pt x="71955" y="9253"/>
                </a:lnTo>
                <a:lnTo>
                  <a:pt x="34496" y="34496"/>
                </a:lnTo>
                <a:lnTo>
                  <a:pt x="9253" y="71955"/>
                </a:lnTo>
                <a:lnTo>
                  <a:pt x="0" y="117855"/>
                </a:lnTo>
                <a:lnTo>
                  <a:pt x="0" y="589279"/>
                </a:lnTo>
                <a:lnTo>
                  <a:pt x="9253" y="635180"/>
                </a:lnTo>
                <a:lnTo>
                  <a:pt x="34496" y="672639"/>
                </a:lnTo>
                <a:lnTo>
                  <a:pt x="71955" y="697882"/>
                </a:lnTo>
                <a:lnTo>
                  <a:pt x="117856" y="707136"/>
                </a:lnTo>
                <a:lnTo>
                  <a:pt x="5347208" y="707136"/>
                </a:lnTo>
                <a:lnTo>
                  <a:pt x="5393054" y="697882"/>
                </a:lnTo>
                <a:lnTo>
                  <a:pt x="5430520" y="672639"/>
                </a:lnTo>
                <a:lnTo>
                  <a:pt x="5455793" y="635180"/>
                </a:lnTo>
                <a:lnTo>
                  <a:pt x="5465064" y="589279"/>
                </a:lnTo>
                <a:lnTo>
                  <a:pt x="5465064" y="117855"/>
                </a:lnTo>
                <a:lnTo>
                  <a:pt x="5455793" y="71955"/>
                </a:lnTo>
                <a:lnTo>
                  <a:pt x="5430520" y="34496"/>
                </a:lnTo>
                <a:lnTo>
                  <a:pt x="5393055" y="9253"/>
                </a:lnTo>
                <a:lnTo>
                  <a:pt x="5347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74464" y="1679448"/>
            <a:ext cx="5465445" cy="707390"/>
          </a:xfrm>
          <a:custGeom>
            <a:avLst/>
            <a:gdLst/>
            <a:ahLst/>
            <a:cxnLst/>
            <a:rect l="l" t="t" r="r" b="b"/>
            <a:pathLst>
              <a:path w="5465445" h="707389">
                <a:moveTo>
                  <a:pt x="0" y="117855"/>
                </a:moveTo>
                <a:lnTo>
                  <a:pt x="9253" y="71955"/>
                </a:lnTo>
                <a:lnTo>
                  <a:pt x="34496" y="34496"/>
                </a:lnTo>
                <a:lnTo>
                  <a:pt x="71955" y="9253"/>
                </a:lnTo>
                <a:lnTo>
                  <a:pt x="117856" y="0"/>
                </a:lnTo>
                <a:lnTo>
                  <a:pt x="5347208" y="0"/>
                </a:lnTo>
                <a:lnTo>
                  <a:pt x="5393055" y="9253"/>
                </a:lnTo>
                <a:lnTo>
                  <a:pt x="5430520" y="34496"/>
                </a:lnTo>
                <a:lnTo>
                  <a:pt x="5455793" y="71955"/>
                </a:lnTo>
                <a:lnTo>
                  <a:pt x="5465064" y="117855"/>
                </a:lnTo>
                <a:lnTo>
                  <a:pt x="5465064" y="589279"/>
                </a:lnTo>
                <a:lnTo>
                  <a:pt x="5455793" y="635180"/>
                </a:lnTo>
                <a:lnTo>
                  <a:pt x="5430520" y="672639"/>
                </a:lnTo>
                <a:lnTo>
                  <a:pt x="5393054" y="697882"/>
                </a:lnTo>
                <a:lnTo>
                  <a:pt x="5347208" y="707136"/>
                </a:lnTo>
                <a:lnTo>
                  <a:pt x="117856" y="707136"/>
                </a:lnTo>
                <a:lnTo>
                  <a:pt x="71955" y="697882"/>
                </a:lnTo>
                <a:lnTo>
                  <a:pt x="34496" y="672639"/>
                </a:lnTo>
                <a:lnTo>
                  <a:pt x="9253" y="635180"/>
                </a:lnTo>
                <a:lnTo>
                  <a:pt x="0" y="589279"/>
                </a:lnTo>
                <a:lnTo>
                  <a:pt x="0" y="11785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57859" y="531622"/>
            <a:ext cx="10876280" cy="1677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快速理解五星教学原理：融会贯通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 marL="4057650">
              <a:lnSpc>
                <a:spcPct val="100000"/>
              </a:lnSpc>
              <a:spcBef>
                <a:spcPts val="2510"/>
              </a:spcBef>
            </a:pPr>
            <a:r>
              <a:rPr dirty="0" sz="2400" spc="-5">
                <a:latin typeface="微软雅黑"/>
                <a:cs typeface="微软雅黑"/>
              </a:rPr>
              <a:t>没有长远规划、眼前都是焦虑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84320" y="3121151"/>
            <a:ext cx="7807959" cy="605155"/>
          </a:xfrm>
          <a:custGeom>
            <a:avLst/>
            <a:gdLst/>
            <a:ahLst/>
            <a:cxnLst/>
            <a:rect l="l" t="t" r="r" b="b"/>
            <a:pathLst>
              <a:path w="7807959" h="605154">
                <a:moveTo>
                  <a:pt x="0" y="605028"/>
                </a:moveTo>
                <a:lnTo>
                  <a:pt x="7807452" y="605028"/>
                </a:lnTo>
                <a:lnTo>
                  <a:pt x="7807452" y="0"/>
                </a:lnTo>
                <a:lnTo>
                  <a:pt x="0" y="0"/>
                </a:lnTo>
                <a:lnTo>
                  <a:pt x="0" y="605028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84320" y="3121151"/>
            <a:ext cx="7807959" cy="605155"/>
          </a:xfrm>
          <a:custGeom>
            <a:avLst/>
            <a:gdLst/>
            <a:ahLst/>
            <a:cxnLst/>
            <a:rect l="l" t="t" r="r" b="b"/>
            <a:pathLst>
              <a:path w="7807959" h="605154">
                <a:moveTo>
                  <a:pt x="0" y="605028"/>
                </a:moveTo>
                <a:lnTo>
                  <a:pt x="7807452" y="605028"/>
                </a:lnTo>
                <a:lnTo>
                  <a:pt x="7807452" y="0"/>
                </a:lnTo>
                <a:lnTo>
                  <a:pt x="0" y="0"/>
                </a:lnTo>
                <a:lnTo>
                  <a:pt x="0" y="6050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74464" y="2767583"/>
            <a:ext cx="5465445" cy="708660"/>
          </a:xfrm>
          <a:custGeom>
            <a:avLst/>
            <a:gdLst/>
            <a:ahLst/>
            <a:cxnLst/>
            <a:rect l="l" t="t" r="r" b="b"/>
            <a:pathLst>
              <a:path w="5465445" h="708660">
                <a:moveTo>
                  <a:pt x="5346954" y="0"/>
                </a:moveTo>
                <a:lnTo>
                  <a:pt x="118110" y="0"/>
                </a:lnTo>
                <a:lnTo>
                  <a:pt x="72116" y="9274"/>
                </a:lnTo>
                <a:lnTo>
                  <a:pt x="34575" y="34575"/>
                </a:lnTo>
                <a:lnTo>
                  <a:pt x="9274" y="72116"/>
                </a:lnTo>
                <a:lnTo>
                  <a:pt x="0" y="118110"/>
                </a:lnTo>
                <a:lnTo>
                  <a:pt x="0" y="590550"/>
                </a:lnTo>
                <a:lnTo>
                  <a:pt x="9274" y="636543"/>
                </a:lnTo>
                <a:lnTo>
                  <a:pt x="34575" y="674084"/>
                </a:lnTo>
                <a:lnTo>
                  <a:pt x="72116" y="699385"/>
                </a:lnTo>
                <a:lnTo>
                  <a:pt x="118110" y="708660"/>
                </a:lnTo>
                <a:lnTo>
                  <a:pt x="5346954" y="708660"/>
                </a:lnTo>
                <a:lnTo>
                  <a:pt x="5392947" y="699385"/>
                </a:lnTo>
                <a:lnTo>
                  <a:pt x="5430488" y="674084"/>
                </a:lnTo>
                <a:lnTo>
                  <a:pt x="5455789" y="636543"/>
                </a:lnTo>
                <a:lnTo>
                  <a:pt x="5465064" y="590550"/>
                </a:lnTo>
                <a:lnTo>
                  <a:pt x="5465064" y="118110"/>
                </a:lnTo>
                <a:lnTo>
                  <a:pt x="5455789" y="72116"/>
                </a:lnTo>
                <a:lnTo>
                  <a:pt x="5430488" y="34575"/>
                </a:lnTo>
                <a:lnTo>
                  <a:pt x="5392947" y="9274"/>
                </a:lnTo>
                <a:lnTo>
                  <a:pt x="5346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74464" y="2767583"/>
            <a:ext cx="5465445" cy="708660"/>
          </a:xfrm>
          <a:custGeom>
            <a:avLst/>
            <a:gdLst/>
            <a:ahLst/>
            <a:cxnLst/>
            <a:rect l="l" t="t" r="r" b="b"/>
            <a:pathLst>
              <a:path w="5465445" h="708660">
                <a:moveTo>
                  <a:pt x="0" y="118110"/>
                </a:moveTo>
                <a:lnTo>
                  <a:pt x="9274" y="72116"/>
                </a:lnTo>
                <a:lnTo>
                  <a:pt x="34575" y="34575"/>
                </a:lnTo>
                <a:lnTo>
                  <a:pt x="72116" y="9274"/>
                </a:lnTo>
                <a:lnTo>
                  <a:pt x="118110" y="0"/>
                </a:lnTo>
                <a:lnTo>
                  <a:pt x="5346954" y="0"/>
                </a:lnTo>
                <a:lnTo>
                  <a:pt x="5392947" y="9274"/>
                </a:lnTo>
                <a:lnTo>
                  <a:pt x="5430488" y="34575"/>
                </a:lnTo>
                <a:lnTo>
                  <a:pt x="5455789" y="72116"/>
                </a:lnTo>
                <a:lnTo>
                  <a:pt x="5465064" y="118110"/>
                </a:lnTo>
                <a:lnTo>
                  <a:pt x="5465064" y="590550"/>
                </a:lnTo>
                <a:lnTo>
                  <a:pt x="5455789" y="636543"/>
                </a:lnTo>
                <a:lnTo>
                  <a:pt x="5430488" y="674084"/>
                </a:lnTo>
                <a:lnTo>
                  <a:pt x="5392947" y="699385"/>
                </a:lnTo>
                <a:lnTo>
                  <a:pt x="5346954" y="708660"/>
                </a:lnTo>
                <a:lnTo>
                  <a:pt x="118110" y="708660"/>
                </a:lnTo>
                <a:lnTo>
                  <a:pt x="72116" y="699385"/>
                </a:lnTo>
                <a:lnTo>
                  <a:pt x="34575" y="674084"/>
                </a:lnTo>
                <a:lnTo>
                  <a:pt x="9274" y="636543"/>
                </a:lnTo>
                <a:lnTo>
                  <a:pt x="0" y="590550"/>
                </a:lnTo>
                <a:lnTo>
                  <a:pt x="0" y="11811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703190" y="2906014"/>
            <a:ext cx="2768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微软雅黑"/>
                <a:cs typeface="微软雅黑"/>
              </a:rPr>
              <a:t>拥有目标、让人快乐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84320" y="4210811"/>
            <a:ext cx="7807959" cy="605155"/>
          </a:xfrm>
          <a:custGeom>
            <a:avLst/>
            <a:gdLst/>
            <a:ahLst/>
            <a:cxnLst/>
            <a:rect l="l" t="t" r="r" b="b"/>
            <a:pathLst>
              <a:path w="7807959" h="605154">
                <a:moveTo>
                  <a:pt x="0" y="605027"/>
                </a:moveTo>
                <a:lnTo>
                  <a:pt x="7807452" y="605027"/>
                </a:lnTo>
                <a:lnTo>
                  <a:pt x="7807452" y="0"/>
                </a:lnTo>
                <a:lnTo>
                  <a:pt x="0" y="0"/>
                </a:lnTo>
                <a:lnTo>
                  <a:pt x="0" y="605027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84320" y="4210811"/>
            <a:ext cx="7807959" cy="605155"/>
          </a:xfrm>
          <a:custGeom>
            <a:avLst/>
            <a:gdLst/>
            <a:ahLst/>
            <a:cxnLst/>
            <a:rect l="l" t="t" r="r" b="b"/>
            <a:pathLst>
              <a:path w="7807959" h="605154">
                <a:moveTo>
                  <a:pt x="0" y="605027"/>
                </a:moveTo>
                <a:lnTo>
                  <a:pt x="7807452" y="605027"/>
                </a:lnTo>
                <a:lnTo>
                  <a:pt x="7807452" y="0"/>
                </a:lnTo>
                <a:lnTo>
                  <a:pt x="0" y="0"/>
                </a:lnTo>
                <a:lnTo>
                  <a:pt x="0" y="6050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74464" y="3855720"/>
            <a:ext cx="5465445" cy="708660"/>
          </a:xfrm>
          <a:custGeom>
            <a:avLst/>
            <a:gdLst/>
            <a:ahLst/>
            <a:cxnLst/>
            <a:rect l="l" t="t" r="r" b="b"/>
            <a:pathLst>
              <a:path w="5465445" h="708660">
                <a:moveTo>
                  <a:pt x="5346954" y="0"/>
                </a:moveTo>
                <a:lnTo>
                  <a:pt x="118110" y="0"/>
                </a:lnTo>
                <a:lnTo>
                  <a:pt x="72116" y="9274"/>
                </a:lnTo>
                <a:lnTo>
                  <a:pt x="34575" y="34575"/>
                </a:lnTo>
                <a:lnTo>
                  <a:pt x="9274" y="72116"/>
                </a:lnTo>
                <a:lnTo>
                  <a:pt x="0" y="118109"/>
                </a:lnTo>
                <a:lnTo>
                  <a:pt x="0" y="590549"/>
                </a:lnTo>
                <a:lnTo>
                  <a:pt x="9274" y="636543"/>
                </a:lnTo>
                <a:lnTo>
                  <a:pt x="34575" y="674084"/>
                </a:lnTo>
                <a:lnTo>
                  <a:pt x="72116" y="699385"/>
                </a:lnTo>
                <a:lnTo>
                  <a:pt x="118110" y="708659"/>
                </a:lnTo>
                <a:lnTo>
                  <a:pt x="5346954" y="708659"/>
                </a:lnTo>
                <a:lnTo>
                  <a:pt x="5392947" y="699385"/>
                </a:lnTo>
                <a:lnTo>
                  <a:pt x="5430488" y="674084"/>
                </a:lnTo>
                <a:lnTo>
                  <a:pt x="5455789" y="636543"/>
                </a:lnTo>
                <a:lnTo>
                  <a:pt x="5465064" y="590549"/>
                </a:lnTo>
                <a:lnTo>
                  <a:pt x="5465064" y="118109"/>
                </a:lnTo>
                <a:lnTo>
                  <a:pt x="5455789" y="72116"/>
                </a:lnTo>
                <a:lnTo>
                  <a:pt x="5430488" y="34575"/>
                </a:lnTo>
                <a:lnTo>
                  <a:pt x="5392947" y="9274"/>
                </a:lnTo>
                <a:lnTo>
                  <a:pt x="5346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74464" y="3855720"/>
            <a:ext cx="5465445" cy="708660"/>
          </a:xfrm>
          <a:custGeom>
            <a:avLst/>
            <a:gdLst/>
            <a:ahLst/>
            <a:cxnLst/>
            <a:rect l="l" t="t" r="r" b="b"/>
            <a:pathLst>
              <a:path w="5465445" h="708660">
                <a:moveTo>
                  <a:pt x="0" y="118109"/>
                </a:moveTo>
                <a:lnTo>
                  <a:pt x="9274" y="72116"/>
                </a:lnTo>
                <a:lnTo>
                  <a:pt x="34575" y="34575"/>
                </a:lnTo>
                <a:lnTo>
                  <a:pt x="72116" y="9274"/>
                </a:lnTo>
                <a:lnTo>
                  <a:pt x="118110" y="0"/>
                </a:lnTo>
                <a:lnTo>
                  <a:pt x="5346954" y="0"/>
                </a:lnTo>
                <a:lnTo>
                  <a:pt x="5392947" y="9274"/>
                </a:lnTo>
                <a:lnTo>
                  <a:pt x="5430488" y="34575"/>
                </a:lnTo>
                <a:lnTo>
                  <a:pt x="5455789" y="72116"/>
                </a:lnTo>
                <a:lnTo>
                  <a:pt x="5465064" y="118109"/>
                </a:lnTo>
                <a:lnTo>
                  <a:pt x="5465064" y="590549"/>
                </a:lnTo>
                <a:lnTo>
                  <a:pt x="5455789" y="636543"/>
                </a:lnTo>
                <a:lnTo>
                  <a:pt x="5430488" y="674084"/>
                </a:lnTo>
                <a:lnTo>
                  <a:pt x="5392947" y="699385"/>
                </a:lnTo>
                <a:lnTo>
                  <a:pt x="5346954" y="708659"/>
                </a:lnTo>
                <a:lnTo>
                  <a:pt x="118110" y="708659"/>
                </a:lnTo>
                <a:lnTo>
                  <a:pt x="72116" y="699385"/>
                </a:lnTo>
                <a:lnTo>
                  <a:pt x="34575" y="674084"/>
                </a:lnTo>
                <a:lnTo>
                  <a:pt x="9274" y="636543"/>
                </a:lnTo>
                <a:lnTo>
                  <a:pt x="0" y="590549"/>
                </a:lnTo>
                <a:lnTo>
                  <a:pt x="0" y="11810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703190" y="3994480"/>
            <a:ext cx="36830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微软雅黑"/>
                <a:cs typeface="微软雅黑"/>
              </a:rPr>
              <a:t>没有目标，就会被手机消耗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84320" y="5298947"/>
            <a:ext cx="7807959" cy="605155"/>
          </a:xfrm>
          <a:custGeom>
            <a:avLst/>
            <a:gdLst/>
            <a:ahLst/>
            <a:cxnLst/>
            <a:rect l="l" t="t" r="r" b="b"/>
            <a:pathLst>
              <a:path w="7807959" h="605154">
                <a:moveTo>
                  <a:pt x="0" y="605027"/>
                </a:moveTo>
                <a:lnTo>
                  <a:pt x="7807452" y="605027"/>
                </a:lnTo>
                <a:lnTo>
                  <a:pt x="7807452" y="0"/>
                </a:lnTo>
                <a:lnTo>
                  <a:pt x="0" y="0"/>
                </a:lnTo>
                <a:lnTo>
                  <a:pt x="0" y="605027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84320" y="5298947"/>
            <a:ext cx="7807959" cy="605155"/>
          </a:xfrm>
          <a:custGeom>
            <a:avLst/>
            <a:gdLst/>
            <a:ahLst/>
            <a:cxnLst/>
            <a:rect l="l" t="t" r="r" b="b"/>
            <a:pathLst>
              <a:path w="7807959" h="605154">
                <a:moveTo>
                  <a:pt x="0" y="605027"/>
                </a:moveTo>
                <a:lnTo>
                  <a:pt x="7807452" y="605027"/>
                </a:lnTo>
                <a:lnTo>
                  <a:pt x="7807452" y="0"/>
                </a:lnTo>
                <a:lnTo>
                  <a:pt x="0" y="0"/>
                </a:lnTo>
                <a:lnTo>
                  <a:pt x="0" y="6050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74464" y="4945379"/>
            <a:ext cx="5465445" cy="707390"/>
          </a:xfrm>
          <a:custGeom>
            <a:avLst/>
            <a:gdLst/>
            <a:ahLst/>
            <a:cxnLst/>
            <a:rect l="l" t="t" r="r" b="b"/>
            <a:pathLst>
              <a:path w="5465445" h="707389">
                <a:moveTo>
                  <a:pt x="5347208" y="0"/>
                </a:moveTo>
                <a:lnTo>
                  <a:pt x="117856" y="0"/>
                </a:lnTo>
                <a:lnTo>
                  <a:pt x="71955" y="9253"/>
                </a:lnTo>
                <a:lnTo>
                  <a:pt x="34496" y="34496"/>
                </a:lnTo>
                <a:lnTo>
                  <a:pt x="9253" y="71955"/>
                </a:lnTo>
                <a:lnTo>
                  <a:pt x="0" y="117856"/>
                </a:lnTo>
                <a:lnTo>
                  <a:pt x="0" y="589280"/>
                </a:lnTo>
                <a:lnTo>
                  <a:pt x="9253" y="635153"/>
                </a:lnTo>
                <a:lnTo>
                  <a:pt x="34496" y="672615"/>
                </a:lnTo>
                <a:lnTo>
                  <a:pt x="71955" y="697873"/>
                </a:lnTo>
                <a:lnTo>
                  <a:pt x="117856" y="707136"/>
                </a:lnTo>
                <a:lnTo>
                  <a:pt x="5347208" y="707136"/>
                </a:lnTo>
                <a:lnTo>
                  <a:pt x="5393054" y="697873"/>
                </a:lnTo>
                <a:lnTo>
                  <a:pt x="5430520" y="672615"/>
                </a:lnTo>
                <a:lnTo>
                  <a:pt x="5455793" y="635153"/>
                </a:lnTo>
                <a:lnTo>
                  <a:pt x="5465064" y="589280"/>
                </a:lnTo>
                <a:lnTo>
                  <a:pt x="5465064" y="117856"/>
                </a:lnTo>
                <a:lnTo>
                  <a:pt x="5455793" y="71955"/>
                </a:lnTo>
                <a:lnTo>
                  <a:pt x="5430520" y="34496"/>
                </a:lnTo>
                <a:lnTo>
                  <a:pt x="5393055" y="9253"/>
                </a:lnTo>
                <a:lnTo>
                  <a:pt x="5347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74464" y="4945379"/>
            <a:ext cx="5465445" cy="707390"/>
          </a:xfrm>
          <a:custGeom>
            <a:avLst/>
            <a:gdLst/>
            <a:ahLst/>
            <a:cxnLst/>
            <a:rect l="l" t="t" r="r" b="b"/>
            <a:pathLst>
              <a:path w="5465445" h="707389">
                <a:moveTo>
                  <a:pt x="0" y="117856"/>
                </a:moveTo>
                <a:lnTo>
                  <a:pt x="9253" y="71955"/>
                </a:lnTo>
                <a:lnTo>
                  <a:pt x="34496" y="34496"/>
                </a:lnTo>
                <a:lnTo>
                  <a:pt x="71955" y="9253"/>
                </a:lnTo>
                <a:lnTo>
                  <a:pt x="117856" y="0"/>
                </a:lnTo>
                <a:lnTo>
                  <a:pt x="5347208" y="0"/>
                </a:lnTo>
                <a:lnTo>
                  <a:pt x="5393055" y="9253"/>
                </a:lnTo>
                <a:lnTo>
                  <a:pt x="5430520" y="34496"/>
                </a:lnTo>
                <a:lnTo>
                  <a:pt x="5455793" y="71955"/>
                </a:lnTo>
                <a:lnTo>
                  <a:pt x="5465064" y="117856"/>
                </a:lnTo>
                <a:lnTo>
                  <a:pt x="5465064" y="589280"/>
                </a:lnTo>
                <a:lnTo>
                  <a:pt x="5455793" y="635153"/>
                </a:lnTo>
                <a:lnTo>
                  <a:pt x="5430520" y="672615"/>
                </a:lnTo>
                <a:lnTo>
                  <a:pt x="5393054" y="697873"/>
                </a:lnTo>
                <a:lnTo>
                  <a:pt x="5347208" y="707136"/>
                </a:lnTo>
                <a:lnTo>
                  <a:pt x="117856" y="707136"/>
                </a:lnTo>
                <a:lnTo>
                  <a:pt x="71955" y="697873"/>
                </a:lnTo>
                <a:lnTo>
                  <a:pt x="34496" y="672615"/>
                </a:lnTo>
                <a:lnTo>
                  <a:pt x="9253" y="635153"/>
                </a:lnTo>
                <a:lnTo>
                  <a:pt x="0" y="589280"/>
                </a:lnTo>
                <a:lnTo>
                  <a:pt x="0" y="11785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703190" y="5083809"/>
            <a:ext cx="398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微软雅黑"/>
                <a:cs typeface="微软雅黑"/>
              </a:rPr>
              <a:t>提前做好规划，才能更有效率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22" name="object 22"/>
          <p:cNvSpPr txBox="1"/>
          <p:nvPr/>
        </p:nvSpPr>
        <p:spPr>
          <a:xfrm>
            <a:off x="759663" y="2788665"/>
            <a:ext cx="2466975" cy="1833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5400" spc="-10" b="1">
                <a:solidFill>
                  <a:srgbClr val="6F2F9F"/>
                </a:solidFill>
                <a:latin typeface="Arial"/>
                <a:cs typeface="Arial"/>
              </a:rPr>
              <a:t>3</a:t>
            </a:r>
            <a:r>
              <a:rPr dirty="0" sz="5400" b="1">
                <a:solidFill>
                  <a:srgbClr val="6F2F9F"/>
                </a:solidFill>
                <a:latin typeface="微软雅黑"/>
                <a:cs typeface="微软雅黑"/>
              </a:rPr>
              <a:t>个</a:t>
            </a:r>
            <a:endParaRPr sz="5400">
              <a:latin typeface="微软雅黑"/>
              <a:cs typeface="微软雅黑"/>
            </a:endParaRPr>
          </a:p>
          <a:p>
            <a:pPr algn="ctr" marL="12700" marR="5080">
              <a:lnSpc>
                <a:spcPct val="100000"/>
              </a:lnSpc>
              <a:spcBef>
                <a:spcPts val="75"/>
              </a:spcBef>
            </a:pPr>
            <a:r>
              <a:rPr dirty="0" sz="3200" b="1">
                <a:latin typeface="微软雅黑"/>
                <a:cs typeface="微软雅黑"/>
              </a:rPr>
              <a:t>关键词形容该 </a:t>
            </a:r>
            <a:r>
              <a:rPr dirty="0" sz="3200" b="1">
                <a:latin typeface="微软雅黑"/>
                <a:cs typeface="微软雅黑"/>
              </a:rPr>
              <a:t>方法的特征</a:t>
            </a:r>
            <a:endParaRPr sz="3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复盘整个教学过程：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0559" y="1598675"/>
            <a:ext cx="3545204" cy="646430"/>
          </a:xfrm>
          <a:prstGeom prst="rect">
            <a:avLst/>
          </a:prstGeom>
          <a:solidFill>
            <a:srgbClr val="009AC4"/>
          </a:solidFill>
          <a:ln w="12700">
            <a:solidFill>
              <a:srgbClr val="001F5F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1313815" marR="165735" indent="-1143000">
              <a:lnSpc>
                <a:spcPct val="100600"/>
              </a:lnSpc>
              <a:spcBef>
                <a:spcPts val="300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各位，你觉着你能掌控你的自由 时间吗？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227" y="2772336"/>
            <a:ext cx="3428812" cy="1141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5797" y="2694177"/>
            <a:ext cx="3585210" cy="1247140"/>
          </a:xfrm>
          <a:custGeom>
            <a:avLst/>
            <a:gdLst/>
            <a:ahLst/>
            <a:cxnLst/>
            <a:rect l="l" t="t" r="r" b="b"/>
            <a:pathLst>
              <a:path w="3585210" h="1247139">
                <a:moveTo>
                  <a:pt x="0" y="1247013"/>
                </a:moveTo>
                <a:lnTo>
                  <a:pt x="3584829" y="1247013"/>
                </a:lnTo>
                <a:lnTo>
                  <a:pt x="3584829" y="0"/>
                </a:lnTo>
                <a:lnTo>
                  <a:pt x="0" y="0"/>
                </a:lnTo>
                <a:lnTo>
                  <a:pt x="0" y="1247013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0072" y="4473023"/>
            <a:ext cx="3479169" cy="1400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5797" y="4385881"/>
            <a:ext cx="3585210" cy="1515745"/>
          </a:xfrm>
          <a:custGeom>
            <a:avLst/>
            <a:gdLst/>
            <a:ahLst/>
            <a:cxnLst/>
            <a:rect l="l" t="t" r="r" b="b"/>
            <a:pathLst>
              <a:path w="3585210" h="1515745">
                <a:moveTo>
                  <a:pt x="0" y="1515236"/>
                </a:moveTo>
                <a:lnTo>
                  <a:pt x="3584829" y="1515236"/>
                </a:lnTo>
                <a:lnTo>
                  <a:pt x="3584829" y="0"/>
                </a:lnTo>
                <a:lnTo>
                  <a:pt x="0" y="0"/>
                </a:lnTo>
                <a:lnTo>
                  <a:pt x="0" y="1515236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16497" y="1301396"/>
            <a:ext cx="4618341" cy="1888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89650" y="1218946"/>
            <a:ext cx="4824095" cy="2042795"/>
          </a:xfrm>
          <a:custGeom>
            <a:avLst/>
            <a:gdLst/>
            <a:ahLst/>
            <a:cxnLst/>
            <a:rect l="l" t="t" r="r" b="b"/>
            <a:pathLst>
              <a:path w="4824095" h="2042795">
                <a:moveTo>
                  <a:pt x="0" y="2042540"/>
                </a:moveTo>
                <a:lnTo>
                  <a:pt x="4823840" y="2042540"/>
                </a:lnTo>
                <a:lnTo>
                  <a:pt x="4823840" y="0"/>
                </a:lnTo>
                <a:lnTo>
                  <a:pt x="0" y="0"/>
                </a:lnTo>
                <a:lnTo>
                  <a:pt x="0" y="2042540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71342" y="4389243"/>
            <a:ext cx="4520717" cy="1619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89650" y="4238053"/>
            <a:ext cx="4824095" cy="1812925"/>
          </a:xfrm>
          <a:custGeom>
            <a:avLst/>
            <a:gdLst/>
            <a:ahLst/>
            <a:cxnLst/>
            <a:rect l="l" t="t" r="r" b="b"/>
            <a:pathLst>
              <a:path w="4824095" h="1812925">
                <a:moveTo>
                  <a:pt x="0" y="1812417"/>
                </a:moveTo>
                <a:lnTo>
                  <a:pt x="4823840" y="1812417"/>
                </a:lnTo>
                <a:lnTo>
                  <a:pt x="4823840" y="0"/>
                </a:lnTo>
                <a:lnTo>
                  <a:pt x="0" y="0"/>
                </a:lnTo>
                <a:lnTo>
                  <a:pt x="0" y="1812417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475226" y="1762505"/>
            <a:ext cx="939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聚焦问题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4513326" y="3270630"/>
            <a:ext cx="939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激活旧知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5226" y="5073218"/>
            <a:ext cx="9398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示证新知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88802" y="2040128"/>
            <a:ext cx="939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应用新知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88802" y="5073218"/>
            <a:ext cx="9398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融会贯通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6750" y="1276985"/>
          <a:ext cx="11214100" cy="5255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6275"/>
                <a:gridCol w="5292725"/>
                <a:gridCol w="3964940"/>
              </a:tblGrid>
              <a:tr h="518159">
                <a:tc>
                  <a:txBody>
                    <a:bodyPr/>
                    <a:lstStyle/>
                    <a:p>
                      <a:pPr algn="ctr" marL="1130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800" spc="-5" b="1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五星原理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33020">
                    <a:solidFill>
                      <a:srgbClr val="009A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46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800" spc="-5" b="1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释义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33020">
                    <a:solidFill>
                      <a:srgbClr val="009A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1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800" spc="-5" b="1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为什么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33020">
                    <a:solidFill>
                      <a:srgbClr val="009AC4"/>
                    </a:solidFill>
                  </a:tcPr>
                </a:tc>
              </a:tr>
              <a:tr h="946912">
                <a:tc>
                  <a:txBody>
                    <a:bodyPr/>
                    <a:lstStyle/>
                    <a:p>
                      <a:pPr algn="ctr" marL="113030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聚焦问题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280670">
                    <a:lnL w="6350">
                      <a:solidFill>
                        <a:srgbClr val="009AC4"/>
                      </a:solidFill>
                      <a:prstDash val="solid"/>
                    </a:lnL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聚焦意义和价值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280670"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大脑只关注有意义的事情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280670">
                    <a:lnR w="6350">
                      <a:solidFill>
                        <a:srgbClr val="009AC4"/>
                      </a:solidFill>
                      <a:prstDash val="solid"/>
                    </a:lnR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</a:tr>
              <a:tr h="946911">
                <a:tc>
                  <a:txBody>
                    <a:bodyPr/>
                    <a:lstStyle/>
                    <a:p>
                      <a:pPr algn="ctr" marL="113030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激活旧知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280670">
                    <a:lnL w="6350">
                      <a:solidFill>
                        <a:srgbClr val="009AC4"/>
                      </a:solidFill>
                      <a:prstDash val="solid"/>
                    </a:lnL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 marR="197485">
                        <a:lnSpc>
                          <a:spcPct val="100400"/>
                        </a:lnSpc>
                        <a:spcBef>
                          <a:spcPts val="745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激活神经元，考察学生的已知、已懂 和已会。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94615"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我们用旧知来理解新知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280670">
                    <a:lnR w="6350">
                      <a:solidFill>
                        <a:srgbClr val="009AC4"/>
                      </a:solidFill>
                      <a:prstDash val="solid"/>
                    </a:lnR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</a:tr>
              <a:tr h="946785">
                <a:tc>
                  <a:txBody>
                    <a:bodyPr/>
                    <a:lstStyle/>
                    <a:p>
                      <a:pPr algn="ctr" marL="113030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示证新知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280670">
                    <a:lnL w="6350">
                      <a:solidFill>
                        <a:srgbClr val="009AC4"/>
                      </a:solidFill>
                      <a:prstDash val="solid"/>
                    </a:lnL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演示问题是如何解决的，套</a:t>
                      </a:r>
                      <a:r>
                        <a:rPr dirty="0" sz="2400" spc="-30" b="1">
                          <a:latin typeface="微软雅黑"/>
                          <a:cs typeface="微软雅黑"/>
                        </a:rPr>
                        <a:t>路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2400" spc="-5" b="1">
                          <a:latin typeface="微软雅黑"/>
                          <a:cs typeface="微软雅黑"/>
                        </a:rPr>
                        <a:t>案例。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280670"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marR="267970">
                        <a:lnSpc>
                          <a:spcPct val="100400"/>
                        </a:lnSpc>
                        <a:spcBef>
                          <a:spcPts val="745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学习是在观察和模仿中产生 的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94615">
                    <a:lnR w="6350">
                      <a:solidFill>
                        <a:srgbClr val="009AC4"/>
                      </a:solidFill>
                      <a:prstDash val="solid"/>
                    </a:lnR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</a:tr>
              <a:tr h="946911">
                <a:tc>
                  <a:txBody>
                    <a:bodyPr/>
                    <a:lstStyle/>
                    <a:p>
                      <a:pPr algn="ctr" marL="113030">
                        <a:lnSpc>
                          <a:spcPct val="100000"/>
                        </a:lnSpc>
                        <a:spcBef>
                          <a:spcPts val="2215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应用新知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281305">
                    <a:lnL w="6350">
                      <a:solidFill>
                        <a:srgbClr val="009AC4"/>
                      </a:solidFill>
                      <a:prstDash val="solid"/>
                    </a:lnL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2215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学生练习，教师反馈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281305"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15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练习是掌握技能的唯一通道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281305">
                    <a:lnR w="6350">
                      <a:solidFill>
                        <a:srgbClr val="009AC4"/>
                      </a:solidFill>
                      <a:prstDash val="solid"/>
                    </a:lnR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</a:tr>
              <a:tr h="946899">
                <a:tc>
                  <a:txBody>
                    <a:bodyPr/>
                    <a:lstStyle/>
                    <a:p>
                      <a:pPr algn="ctr" marL="113030">
                        <a:lnSpc>
                          <a:spcPct val="100000"/>
                        </a:lnSpc>
                        <a:spcBef>
                          <a:spcPts val="2215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融会贯通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281305">
                    <a:lnL w="6350">
                      <a:solidFill>
                        <a:srgbClr val="009AC4"/>
                      </a:solidFill>
                      <a:prstDash val="solid"/>
                    </a:lnL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2215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简化和意义化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</a:txBody>
                  <a:tcPr marL="0" marR="0" marB="0" marT="281305"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15"/>
                        </a:spcBef>
                      </a:pPr>
                      <a:r>
                        <a:rPr dirty="0" sz="2400" b="1">
                          <a:latin typeface="微软雅黑"/>
                          <a:cs typeface="微软雅黑"/>
                        </a:rPr>
                        <a:t>大脑倾向于将一切简化</a:t>
                      </a:r>
                      <a:endParaRPr sz="2400">
                        <a:latin typeface="微软雅黑"/>
                        <a:cs typeface="微软雅黑"/>
                      </a:endParaRPr>
                    </a:p>
                    <a:p>
                      <a:pPr algn="r" marR="4368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00" spc="-5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81305">
                    <a:lnR w="6350">
                      <a:solidFill>
                        <a:srgbClr val="009AC4"/>
                      </a:solidFill>
                      <a:prstDash val="solid"/>
                    </a:lnR>
                    <a:lnT w="6350">
                      <a:solidFill>
                        <a:srgbClr val="009AC4"/>
                      </a:solidFill>
                      <a:prstDash val="solid"/>
                    </a:lnT>
                    <a:lnB w="6350">
                      <a:solidFill>
                        <a:srgbClr val="009A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各位你们觉着自己的时间管理做得</a:t>
            </a:r>
            <a:r>
              <a:rPr dirty="0"/>
              <a:t>好</a:t>
            </a:r>
            <a:r>
              <a:rPr dirty="0" spc="-5"/>
              <a:t>吗？</a:t>
            </a:r>
            <a:r>
              <a:rPr dirty="0"/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五星教学的底层逻辑：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917447" y="2188464"/>
            <a:ext cx="10960735" cy="655320"/>
          </a:xfrm>
          <a:custGeom>
            <a:avLst/>
            <a:gdLst/>
            <a:ahLst/>
            <a:cxnLst/>
            <a:rect l="l" t="t" r="r" b="b"/>
            <a:pathLst>
              <a:path w="10960735" h="655319">
                <a:moveTo>
                  <a:pt x="0" y="655320"/>
                </a:moveTo>
                <a:lnTo>
                  <a:pt x="10960608" y="655320"/>
                </a:lnTo>
                <a:lnTo>
                  <a:pt x="10960608" y="0"/>
                </a:lnTo>
                <a:lnTo>
                  <a:pt x="0" y="0"/>
                </a:lnTo>
                <a:lnTo>
                  <a:pt x="0" y="655320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7447" y="2188464"/>
            <a:ext cx="10960735" cy="655320"/>
          </a:xfrm>
          <a:custGeom>
            <a:avLst/>
            <a:gdLst/>
            <a:ahLst/>
            <a:cxnLst/>
            <a:rect l="l" t="t" r="r" b="b"/>
            <a:pathLst>
              <a:path w="10960735" h="655319">
                <a:moveTo>
                  <a:pt x="0" y="655320"/>
                </a:moveTo>
                <a:lnTo>
                  <a:pt x="10960608" y="655320"/>
                </a:lnTo>
                <a:lnTo>
                  <a:pt x="10960608" y="0"/>
                </a:lnTo>
                <a:lnTo>
                  <a:pt x="0" y="0"/>
                </a:lnTo>
                <a:lnTo>
                  <a:pt x="0" y="65532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6088" y="1804416"/>
            <a:ext cx="7672070" cy="768350"/>
          </a:xfrm>
          <a:custGeom>
            <a:avLst/>
            <a:gdLst/>
            <a:ahLst/>
            <a:cxnLst/>
            <a:rect l="l" t="t" r="r" b="b"/>
            <a:pathLst>
              <a:path w="7672070" h="768350">
                <a:moveTo>
                  <a:pt x="7543800" y="0"/>
                </a:moveTo>
                <a:lnTo>
                  <a:pt x="128015" y="0"/>
                </a:lnTo>
                <a:lnTo>
                  <a:pt x="78170" y="10054"/>
                </a:lnTo>
                <a:lnTo>
                  <a:pt x="37480" y="37480"/>
                </a:lnTo>
                <a:lnTo>
                  <a:pt x="10054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54" y="689925"/>
                </a:lnTo>
                <a:lnTo>
                  <a:pt x="37480" y="730615"/>
                </a:lnTo>
                <a:lnTo>
                  <a:pt x="78170" y="758041"/>
                </a:lnTo>
                <a:lnTo>
                  <a:pt x="128015" y="768096"/>
                </a:lnTo>
                <a:lnTo>
                  <a:pt x="7543800" y="768096"/>
                </a:lnTo>
                <a:lnTo>
                  <a:pt x="7593645" y="758041"/>
                </a:lnTo>
                <a:lnTo>
                  <a:pt x="7634335" y="730615"/>
                </a:lnTo>
                <a:lnTo>
                  <a:pt x="7661761" y="689925"/>
                </a:lnTo>
                <a:lnTo>
                  <a:pt x="7671815" y="640080"/>
                </a:lnTo>
                <a:lnTo>
                  <a:pt x="7671815" y="128016"/>
                </a:lnTo>
                <a:lnTo>
                  <a:pt x="7661761" y="78170"/>
                </a:lnTo>
                <a:lnTo>
                  <a:pt x="7634335" y="37480"/>
                </a:lnTo>
                <a:lnTo>
                  <a:pt x="7593645" y="10054"/>
                </a:lnTo>
                <a:lnTo>
                  <a:pt x="7543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6088" y="1804416"/>
            <a:ext cx="7672070" cy="768350"/>
          </a:xfrm>
          <a:custGeom>
            <a:avLst/>
            <a:gdLst/>
            <a:ahLst/>
            <a:cxnLst/>
            <a:rect l="l" t="t" r="r" b="b"/>
            <a:pathLst>
              <a:path w="7672070" h="768350">
                <a:moveTo>
                  <a:pt x="0" y="128016"/>
                </a:moveTo>
                <a:lnTo>
                  <a:pt x="10054" y="78170"/>
                </a:lnTo>
                <a:lnTo>
                  <a:pt x="37480" y="37480"/>
                </a:lnTo>
                <a:lnTo>
                  <a:pt x="78170" y="10054"/>
                </a:lnTo>
                <a:lnTo>
                  <a:pt x="128015" y="0"/>
                </a:lnTo>
                <a:lnTo>
                  <a:pt x="7543800" y="0"/>
                </a:lnTo>
                <a:lnTo>
                  <a:pt x="7593645" y="10054"/>
                </a:lnTo>
                <a:lnTo>
                  <a:pt x="7634335" y="37480"/>
                </a:lnTo>
                <a:lnTo>
                  <a:pt x="7661761" y="78170"/>
                </a:lnTo>
                <a:lnTo>
                  <a:pt x="7671815" y="128016"/>
                </a:lnTo>
                <a:lnTo>
                  <a:pt x="7671815" y="640080"/>
                </a:lnTo>
                <a:lnTo>
                  <a:pt x="7661761" y="689925"/>
                </a:lnTo>
                <a:lnTo>
                  <a:pt x="7634335" y="730615"/>
                </a:lnTo>
                <a:lnTo>
                  <a:pt x="7593645" y="758041"/>
                </a:lnTo>
                <a:lnTo>
                  <a:pt x="7543800" y="768096"/>
                </a:lnTo>
                <a:lnTo>
                  <a:pt x="128015" y="768096"/>
                </a:lnTo>
                <a:lnTo>
                  <a:pt x="78170" y="758041"/>
                </a:lnTo>
                <a:lnTo>
                  <a:pt x="37480" y="730615"/>
                </a:lnTo>
                <a:lnTo>
                  <a:pt x="10054" y="689925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7447" y="3368040"/>
            <a:ext cx="10960735" cy="655320"/>
          </a:xfrm>
          <a:custGeom>
            <a:avLst/>
            <a:gdLst/>
            <a:ahLst/>
            <a:cxnLst/>
            <a:rect l="l" t="t" r="r" b="b"/>
            <a:pathLst>
              <a:path w="10960735" h="655320">
                <a:moveTo>
                  <a:pt x="0" y="655320"/>
                </a:moveTo>
                <a:lnTo>
                  <a:pt x="10960608" y="655320"/>
                </a:lnTo>
                <a:lnTo>
                  <a:pt x="10960608" y="0"/>
                </a:lnTo>
                <a:lnTo>
                  <a:pt x="0" y="0"/>
                </a:lnTo>
                <a:lnTo>
                  <a:pt x="0" y="655320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7447" y="3368040"/>
            <a:ext cx="10960735" cy="655320"/>
          </a:xfrm>
          <a:custGeom>
            <a:avLst/>
            <a:gdLst/>
            <a:ahLst/>
            <a:cxnLst/>
            <a:rect l="l" t="t" r="r" b="b"/>
            <a:pathLst>
              <a:path w="10960735" h="655320">
                <a:moveTo>
                  <a:pt x="0" y="655320"/>
                </a:moveTo>
                <a:lnTo>
                  <a:pt x="10960608" y="655320"/>
                </a:lnTo>
                <a:lnTo>
                  <a:pt x="10960608" y="0"/>
                </a:lnTo>
                <a:lnTo>
                  <a:pt x="0" y="0"/>
                </a:lnTo>
                <a:lnTo>
                  <a:pt x="0" y="65532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6088" y="2983992"/>
            <a:ext cx="7672070" cy="768350"/>
          </a:xfrm>
          <a:custGeom>
            <a:avLst/>
            <a:gdLst/>
            <a:ahLst/>
            <a:cxnLst/>
            <a:rect l="l" t="t" r="r" b="b"/>
            <a:pathLst>
              <a:path w="7672070" h="768350">
                <a:moveTo>
                  <a:pt x="7543800" y="0"/>
                </a:moveTo>
                <a:lnTo>
                  <a:pt x="128015" y="0"/>
                </a:lnTo>
                <a:lnTo>
                  <a:pt x="78170" y="10054"/>
                </a:lnTo>
                <a:lnTo>
                  <a:pt x="37480" y="37480"/>
                </a:lnTo>
                <a:lnTo>
                  <a:pt x="10054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54" y="689925"/>
                </a:lnTo>
                <a:lnTo>
                  <a:pt x="37480" y="730615"/>
                </a:lnTo>
                <a:lnTo>
                  <a:pt x="78170" y="758041"/>
                </a:lnTo>
                <a:lnTo>
                  <a:pt x="128015" y="768096"/>
                </a:lnTo>
                <a:lnTo>
                  <a:pt x="7543800" y="768096"/>
                </a:lnTo>
                <a:lnTo>
                  <a:pt x="7593645" y="758041"/>
                </a:lnTo>
                <a:lnTo>
                  <a:pt x="7634335" y="730615"/>
                </a:lnTo>
                <a:lnTo>
                  <a:pt x="7661761" y="689925"/>
                </a:lnTo>
                <a:lnTo>
                  <a:pt x="7671815" y="640080"/>
                </a:lnTo>
                <a:lnTo>
                  <a:pt x="7671815" y="128016"/>
                </a:lnTo>
                <a:lnTo>
                  <a:pt x="7661761" y="78170"/>
                </a:lnTo>
                <a:lnTo>
                  <a:pt x="7634335" y="37480"/>
                </a:lnTo>
                <a:lnTo>
                  <a:pt x="7593645" y="10054"/>
                </a:lnTo>
                <a:lnTo>
                  <a:pt x="7543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66088" y="2983992"/>
            <a:ext cx="7672070" cy="768350"/>
          </a:xfrm>
          <a:custGeom>
            <a:avLst/>
            <a:gdLst/>
            <a:ahLst/>
            <a:cxnLst/>
            <a:rect l="l" t="t" r="r" b="b"/>
            <a:pathLst>
              <a:path w="7672070" h="768350">
                <a:moveTo>
                  <a:pt x="0" y="128016"/>
                </a:moveTo>
                <a:lnTo>
                  <a:pt x="10054" y="78170"/>
                </a:lnTo>
                <a:lnTo>
                  <a:pt x="37480" y="37480"/>
                </a:lnTo>
                <a:lnTo>
                  <a:pt x="78170" y="10054"/>
                </a:lnTo>
                <a:lnTo>
                  <a:pt x="128015" y="0"/>
                </a:lnTo>
                <a:lnTo>
                  <a:pt x="7543800" y="0"/>
                </a:lnTo>
                <a:lnTo>
                  <a:pt x="7593645" y="10054"/>
                </a:lnTo>
                <a:lnTo>
                  <a:pt x="7634335" y="37480"/>
                </a:lnTo>
                <a:lnTo>
                  <a:pt x="7661761" y="78170"/>
                </a:lnTo>
                <a:lnTo>
                  <a:pt x="7671815" y="128016"/>
                </a:lnTo>
                <a:lnTo>
                  <a:pt x="7671815" y="640080"/>
                </a:lnTo>
                <a:lnTo>
                  <a:pt x="7661761" y="689925"/>
                </a:lnTo>
                <a:lnTo>
                  <a:pt x="7634335" y="730615"/>
                </a:lnTo>
                <a:lnTo>
                  <a:pt x="7593645" y="758041"/>
                </a:lnTo>
                <a:lnTo>
                  <a:pt x="7543800" y="768096"/>
                </a:lnTo>
                <a:lnTo>
                  <a:pt x="128015" y="768096"/>
                </a:lnTo>
                <a:lnTo>
                  <a:pt x="78170" y="758041"/>
                </a:lnTo>
                <a:lnTo>
                  <a:pt x="37480" y="730615"/>
                </a:lnTo>
                <a:lnTo>
                  <a:pt x="10054" y="689925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7447" y="4547615"/>
            <a:ext cx="10960735" cy="655320"/>
          </a:xfrm>
          <a:custGeom>
            <a:avLst/>
            <a:gdLst/>
            <a:ahLst/>
            <a:cxnLst/>
            <a:rect l="l" t="t" r="r" b="b"/>
            <a:pathLst>
              <a:path w="10960735" h="655320">
                <a:moveTo>
                  <a:pt x="0" y="655319"/>
                </a:moveTo>
                <a:lnTo>
                  <a:pt x="10960608" y="655319"/>
                </a:lnTo>
                <a:lnTo>
                  <a:pt x="10960608" y="0"/>
                </a:lnTo>
                <a:lnTo>
                  <a:pt x="0" y="0"/>
                </a:lnTo>
                <a:lnTo>
                  <a:pt x="0" y="655319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7447" y="4547615"/>
            <a:ext cx="10960735" cy="655320"/>
          </a:xfrm>
          <a:custGeom>
            <a:avLst/>
            <a:gdLst/>
            <a:ahLst/>
            <a:cxnLst/>
            <a:rect l="l" t="t" r="r" b="b"/>
            <a:pathLst>
              <a:path w="10960735" h="655320">
                <a:moveTo>
                  <a:pt x="0" y="655319"/>
                </a:moveTo>
                <a:lnTo>
                  <a:pt x="10960608" y="655319"/>
                </a:lnTo>
                <a:lnTo>
                  <a:pt x="10960608" y="0"/>
                </a:lnTo>
                <a:lnTo>
                  <a:pt x="0" y="0"/>
                </a:lnTo>
                <a:lnTo>
                  <a:pt x="0" y="65531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66088" y="4163567"/>
            <a:ext cx="7672070" cy="767080"/>
          </a:xfrm>
          <a:custGeom>
            <a:avLst/>
            <a:gdLst/>
            <a:ahLst/>
            <a:cxnLst/>
            <a:rect l="l" t="t" r="r" b="b"/>
            <a:pathLst>
              <a:path w="7672070" h="767079">
                <a:moveTo>
                  <a:pt x="7544054" y="0"/>
                </a:moveTo>
                <a:lnTo>
                  <a:pt x="127762" y="0"/>
                </a:lnTo>
                <a:lnTo>
                  <a:pt x="78009" y="10032"/>
                </a:lnTo>
                <a:lnTo>
                  <a:pt x="37401" y="37401"/>
                </a:lnTo>
                <a:lnTo>
                  <a:pt x="10033" y="78009"/>
                </a:lnTo>
                <a:lnTo>
                  <a:pt x="0" y="127761"/>
                </a:lnTo>
                <a:lnTo>
                  <a:pt x="0" y="638809"/>
                </a:lnTo>
                <a:lnTo>
                  <a:pt x="10032" y="688562"/>
                </a:lnTo>
                <a:lnTo>
                  <a:pt x="37401" y="729170"/>
                </a:lnTo>
                <a:lnTo>
                  <a:pt x="78009" y="756538"/>
                </a:lnTo>
                <a:lnTo>
                  <a:pt x="127762" y="766571"/>
                </a:lnTo>
                <a:lnTo>
                  <a:pt x="7544054" y="766571"/>
                </a:lnTo>
                <a:lnTo>
                  <a:pt x="7593806" y="756538"/>
                </a:lnTo>
                <a:lnTo>
                  <a:pt x="7634414" y="729170"/>
                </a:lnTo>
                <a:lnTo>
                  <a:pt x="7661783" y="688562"/>
                </a:lnTo>
                <a:lnTo>
                  <a:pt x="7671815" y="638809"/>
                </a:lnTo>
                <a:lnTo>
                  <a:pt x="7671815" y="127761"/>
                </a:lnTo>
                <a:lnTo>
                  <a:pt x="7661783" y="78009"/>
                </a:lnTo>
                <a:lnTo>
                  <a:pt x="7634414" y="37401"/>
                </a:lnTo>
                <a:lnTo>
                  <a:pt x="7593806" y="10032"/>
                </a:lnTo>
                <a:lnTo>
                  <a:pt x="754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66088" y="4163567"/>
            <a:ext cx="7672070" cy="767080"/>
          </a:xfrm>
          <a:custGeom>
            <a:avLst/>
            <a:gdLst/>
            <a:ahLst/>
            <a:cxnLst/>
            <a:rect l="l" t="t" r="r" b="b"/>
            <a:pathLst>
              <a:path w="7672070" h="767079">
                <a:moveTo>
                  <a:pt x="0" y="127761"/>
                </a:moveTo>
                <a:lnTo>
                  <a:pt x="10033" y="78009"/>
                </a:lnTo>
                <a:lnTo>
                  <a:pt x="37401" y="37401"/>
                </a:lnTo>
                <a:lnTo>
                  <a:pt x="78009" y="10032"/>
                </a:lnTo>
                <a:lnTo>
                  <a:pt x="127762" y="0"/>
                </a:lnTo>
                <a:lnTo>
                  <a:pt x="7544054" y="0"/>
                </a:lnTo>
                <a:lnTo>
                  <a:pt x="7593806" y="10032"/>
                </a:lnTo>
                <a:lnTo>
                  <a:pt x="7634414" y="37401"/>
                </a:lnTo>
                <a:lnTo>
                  <a:pt x="7661783" y="78009"/>
                </a:lnTo>
                <a:lnTo>
                  <a:pt x="7671815" y="127761"/>
                </a:lnTo>
                <a:lnTo>
                  <a:pt x="7671815" y="638809"/>
                </a:lnTo>
                <a:lnTo>
                  <a:pt x="7661783" y="688562"/>
                </a:lnTo>
                <a:lnTo>
                  <a:pt x="7634414" y="729170"/>
                </a:lnTo>
                <a:lnTo>
                  <a:pt x="7593806" y="756538"/>
                </a:lnTo>
                <a:lnTo>
                  <a:pt x="7544054" y="766571"/>
                </a:lnTo>
                <a:lnTo>
                  <a:pt x="127762" y="766571"/>
                </a:lnTo>
                <a:lnTo>
                  <a:pt x="78009" y="756538"/>
                </a:lnTo>
                <a:lnTo>
                  <a:pt x="37401" y="729170"/>
                </a:lnTo>
                <a:lnTo>
                  <a:pt x="10032" y="688562"/>
                </a:lnTo>
                <a:lnTo>
                  <a:pt x="0" y="638809"/>
                </a:lnTo>
                <a:lnTo>
                  <a:pt x="0" y="1277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780413" y="1955419"/>
            <a:ext cx="6964045" cy="2781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latin typeface="微软雅黑"/>
                <a:cs typeface="微软雅黑"/>
              </a:rPr>
              <a:t>信息呈现，传递信息不</a:t>
            </a:r>
            <a:r>
              <a:rPr dirty="0" sz="2600" spc="-15">
                <a:latin typeface="微软雅黑"/>
                <a:cs typeface="微软雅黑"/>
              </a:rPr>
              <a:t>等</a:t>
            </a:r>
            <a:r>
              <a:rPr dirty="0" sz="2600">
                <a:latin typeface="微软雅黑"/>
                <a:cs typeface="微软雅黑"/>
              </a:rPr>
              <a:t>于教</a:t>
            </a:r>
            <a:r>
              <a:rPr dirty="0" sz="2600" spc="-15">
                <a:latin typeface="微软雅黑"/>
                <a:cs typeface="微软雅黑"/>
              </a:rPr>
              <a:t>学</a:t>
            </a:r>
            <a:r>
              <a:rPr dirty="0" sz="2600">
                <a:latin typeface="微软雅黑"/>
                <a:cs typeface="微软雅黑"/>
              </a:rPr>
              <a:t>就自</a:t>
            </a:r>
            <a:r>
              <a:rPr dirty="0" sz="2600" spc="-15">
                <a:latin typeface="微软雅黑"/>
                <a:cs typeface="微软雅黑"/>
              </a:rPr>
              <a:t>然</a:t>
            </a:r>
            <a:r>
              <a:rPr dirty="0" sz="2600">
                <a:latin typeface="微软雅黑"/>
                <a:cs typeface="微软雅黑"/>
              </a:rPr>
              <a:t>发生了</a:t>
            </a:r>
            <a:endParaRPr sz="2600">
              <a:latin typeface="微软雅黑"/>
              <a:cs typeface="微软雅黑"/>
            </a:endParaRPr>
          </a:p>
          <a:p>
            <a:pPr marL="12700" marR="5080">
              <a:lnSpc>
                <a:spcPct val="297700"/>
              </a:lnSpc>
            </a:pPr>
            <a:r>
              <a:rPr dirty="0" sz="2600">
                <a:latin typeface="微软雅黑"/>
                <a:cs typeface="微软雅黑"/>
              </a:rPr>
              <a:t>一般信息（概念）没有</a:t>
            </a:r>
            <a:r>
              <a:rPr dirty="0" sz="2600" spc="-15">
                <a:latin typeface="微软雅黑"/>
                <a:cs typeface="微软雅黑"/>
              </a:rPr>
              <a:t>教</a:t>
            </a:r>
            <a:r>
              <a:rPr dirty="0" sz="2600">
                <a:latin typeface="微软雅黑"/>
                <a:cs typeface="微软雅黑"/>
              </a:rPr>
              <a:t>学功</a:t>
            </a:r>
            <a:r>
              <a:rPr dirty="0" sz="2600" spc="-15">
                <a:latin typeface="微软雅黑"/>
                <a:cs typeface="微软雅黑"/>
              </a:rPr>
              <a:t>能</a:t>
            </a:r>
            <a:r>
              <a:rPr dirty="0" sz="2600">
                <a:latin typeface="微软雅黑"/>
                <a:cs typeface="微软雅黑"/>
              </a:rPr>
              <a:t>，细</a:t>
            </a:r>
            <a:r>
              <a:rPr dirty="0" sz="2600" spc="-15">
                <a:latin typeface="微软雅黑"/>
                <a:cs typeface="微软雅黑"/>
              </a:rPr>
              <a:t>节</a:t>
            </a:r>
            <a:r>
              <a:rPr dirty="0" sz="2600">
                <a:latin typeface="微软雅黑"/>
                <a:cs typeface="微软雅黑"/>
              </a:rPr>
              <a:t>刻画</a:t>
            </a:r>
            <a:r>
              <a:rPr dirty="0" sz="2600" spc="-15">
                <a:latin typeface="微软雅黑"/>
                <a:cs typeface="微软雅黑"/>
              </a:rPr>
              <a:t>才</a:t>
            </a:r>
            <a:r>
              <a:rPr dirty="0" sz="2600">
                <a:latin typeface="微软雅黑"/>
                <a:cs typeface="微软雅黑"/>
              </a:rPr>
              <a:t>有 讲解和提问无法帮助学</a:t>
            </a:r>
            <a:r>
              <a:rPr dirty="0" sz="2600" spc="-15">
                <a:latin typeface="微软雅黑"/>
                <a:cs typeface="微软雅黑"/>
              </a:rPr>
              <a:t>习</a:t>
            </a:r>
            <a:r>
              <a:rPr dirty="0" sz="2600">
                <a:latin typeface="微软雅黑"/>
                <a:cs typeface="微软雅黑"/>
              </a:rPr>
              <a:t>者获</a:t>
            </a:r>
            <a:r>
              <a:rPr dirty="0" sz="2600" spc="-15">
                <a:latin typeface="微软雅黑"/>
                <a:cs typeface="微软雅黑"/>
              </a:rPr>
              <a:t>得</a:t>
            </a:r>
            <a:r>
              <a:rPr dirty="0" sz="2600">
                <a:latin typeface="微软雅黑"/>
                <a:cs typeface="微软雅黑"/>
              </a:rPr>
              <a:t>解决</a:t>
            </a:r>
            <a:r>
              <a:rPr dirty="0" sz="2600" spc="-15">
                <a:latin typeface="微软雅黑"/>
                <a:cs typeface="微软雅黑"/>
              </a:rPr>
              <a:t>问</a:t>
            </a:r>
            <a:r>
              <a:rPr dirty="0" sz="2600">
                <a:latin typeface="微软雅黑"/>
                <a:cs typeface="微软雅黑"/>
              </a:rPr>
              <a:t>题的</a:t>
            </a:r>
            <a:r>
              <a:rPr dirty="0" sz="2600" spc="-15">
                <a:latin typeface="微软雅黑"/>
                <a:cs typeface="微软雅黑"/>
              </a:rPr>
              <a:t>能</a:t>
            </a:r>
            <a:r>
              <a:rPr dirty="0" sz="2600">
                <a:latin typeface="微软雅黑"/>
                <a:cs typeface="微软雅黑"/>
              </a:rPr>
              <a:t>力</a:t>
            </a:r>
            <a:endParaRPr sz="2600">
              <a:latin typeface="微软雅黑"/>
              <a:cs typeface="微软雅黑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五星教学原理：今次的学习目标</a:t>
            </a:r>
            <a:r>
              <a:rPr dirty="0"/>
              <a:t>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15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453639" y="1533144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614680" marR="605155" indent="533400">
              <a:lnSpc>
                <a:spcPct val="128600"/>
              </a:lnSpc>
              <a:spcBef>
                <a:spcPts val="465"/>
              </a:spcBef>
            </a:pPr>
            <a:r>
              <a:rPr dirty="0" sz="4200" spc="-5" b="1">
                <a:solidFill>
                  <a:srgbClr val="001F5F"/>
                </a:solidFill>
                <a:latin typeface="微软雅黑"/>
                <a:cs typeface="微软雅黑"/>
              </a:rPr>
              <a:t>理解 </a:t>
            </a:r>
            <a:r>
              <a:rPr dirty="0" sz="4200" b="1">
                <a:solidFill>
                  <a:srgbClr val="001F5F"/>
                </a:solidFill>
                <a:latin typeface="微软雅黑"/>
                <a:cs typeface="微软雅黑"/>
              </a:rPr>
              <a:t>核心要义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2388" y="1533144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614680" marR="604520" indent="533400">
              <a:lnSpc>
                <a:spcPct val="128600"/>
              </a:lnSpc>
              <a:spcBef>
                <a:spcPts val="465"/>
              </a:spcBef>
            </a:pPr>
            <a:r>
              <a:rPr dirty="0" sz="4200" spc="-5" b="1">
                <a:solidFill>
                  <a:srgbClr val="FFFFFF"/>
                </a:solidFill>
                <a:latin typeface="微软雅黑"/>
                <a:cs typeface="微软雅黑"/>
              </a:rPr>
              <a:t>掌握 </a:t>
            </a:r>
            <a:r>
              <a:rPr dirty="0" sz="4200" b="1">
                <a:solidFill>
                  <a:srgbClr val="FFFFFF"/>
                </a:solidFill>
                <a:latin typeface="微软雅黑"/>
                <a:cs typeface="微软雅黑"/>
              </a:rPr>
              <a:t>设计指南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3639" y="3886200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614680" marR="605155" indent="533400">
              <a:lnSpc>
                <a:spcPct val="128600"/>
              </a:lnSpc>
              <a:spcBef>
                <a:spcPts val="475"/>
              </a:spcBef>
            </a:pPr>
            <a:r>
              <a:rPr dirty="0" sz="4200" spc="-5">
                <a:solidFill>
                  <a:srgbClr val="001F5F"/>
                </a:solidFill>
                <a:latin typeface="微软雅黑"/>
                <a:cs typeface="微软雅黑"/>
              </a:rPr>
              <a:t>体悟 </a:t>
            </a:r>
            <a:r>
              <a:rPr dirty="0" sz="4200">
                <a:solidFill>
                  <a:srgbClr val="001F5F"/>
                </a:solidFill>
                <a:latin typeface="微软雅黑"/>
                <a:cs typeface="微软雅黑"/>
              </a:rPr>
              <a:t>底层逻辑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2388" y="3886200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614680" marR="604520" indent="533400">
              <a:lnSpc>
                <a:spcPct val="128600"/>
              </a:lnSpc>
              <a:spcBef>
                <a:spcPts val="475"/>
              </a:spcBef>
            </a:pPr>
            <a:r>
              <a:rPr dirty="0" sz="4200" spc="-5">
                <a:solidFill>
                  <a:srgbClr val="001F5F"/>
                </a:solidFill>
                <a:latin typeface="微软雅黑"/>
                <a:cs typeface="微软雅黑"/>
              </a:rPr>
              <a:t>做出 </a:t>
            </a:r>
            <a:r>
              <a:rPr dirty="0" sz="4200">
                <a:solidFill>
                  <a:srgbClr val="001F5F"/>
                </a:solidFill>
                <a:latin typeface="微软雅黑"/>
                <a:cs typeface="微软雅黑"/>
              </a:rPr>
              <a:t>小的案例</a:t>
            </a:r>
            <a:endParaRPr sz="4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聚焦问题：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1892807" y="2476500"/>
            <a:ext cx="7949565" cy="2171700"/>
          </a:xfrm>
          <a:custGeom>
            <a:avLst/>
            <a:gdLst/>
            <a:ahLst/>
            <a:cxnLst/>
            <a:rect l="l" t="t" r="r" b="b"/>
            <a:pathLst>
              <a:path w="7949565" h="2171700">
                <a:moveTo>
                  <a:pt x="0" y="361950"/>
                </a:moveTo>
                <a:lnTo>
                  <a:pt x="3304" y="312835"/>
                </a:lnTo>
                <a:lnTo>
                  <a:pt x="12929" y="265729"/>
                </a:lnTo>
                <a:lnTo>
                  <a:pt x="28444" y="221063"/>
                </a:lnTo>
                <a:lnTo>
                  <a:pt x="49417" y="179267"/>
                </a:lnTo>
                <a:lnTo>
                  <a:pt x="75417" y="140773"/>
                </a:lnTo>
                <a:lnTo>
                  <a:pt x="106013" y="106013"/>
                </a:lnTo>
                <a:lnTo>
                  <a:pt x="140773" y="75417"/>
                </a:lnTo>
                <a:lnTo>
                  <a:pt x="179267" y="49417"/>
                </a:lnTo>
                <a:lnTo>
                  <a:pt x="221063" y="28444"/>
                </a:lnTo>
                <a:lnTo>
                  <a:pt x="265729" y="12929"/>
                </a:lnTo>
                <a:lnTo>
                  <a:pt x="312835" y="3304"/>
                </a:lnTo>
                <a:lnTo>
                  <a:pt x="361950" y="0"/>
                </a:lnTo>
                <a:lnTo>
                  <a:pt x="7587234" y="0"/>
                </a:lnTo>
                <a:lnTo>
                  <a:pt x="7636348" y="3304"/>
                </a:lnTo>
                <a:lnTo>
                  <a:pt x="7683454" y="12929"/>
                </a:lnTo>
                <a:lnTo>
                  <a:pt x="7728120" y="28444"/>
                </a:lnTo>
                <a:lnTo>
                  <a:pt x="7769916" y="49417"/>
                </a:lnTo>
                <a:lnTo>
                  <a:pt x="7808410" y="75417"/>
                </a:lnTo>
                <a:lnTo>
                  <a:pt x="7843170" y="106013"/>
                </a:lnTo>
                <a:lnTo>
                  <a:pt x="7873766" y="140773"/>
                </a:lnTo>
                <a:lnTo>
                  <a:pt x="7899766" y="179267"/>
                </a:lnTo>
                <a:lnTo>
                  <a:pt x="7920739" y="221063"/>
                </a:lnTo>
                <a:lnTo>
                  <a:pt x="7936254" y="265729"/>
                </a:lnTo>
                <a:lnTo>
                  <a:pt x="7945879" y="312835"/>
                </a:lnTo>
                <a:lnTo>
                  <a:pt x="7949184" y="361950"/>
                </a:lnTo>
                <a:lnTo>
                  <a:pt x="7949184" y="1809750"/>
                </a:lnTo>
                <a:lnTo>
                  <a:pt x="7945879" y="1858864"/>
                </a:lnTo>
                <a:lnTo>
                  <a:pt x="7936254" y="1905970"/>
                </a:lnTo>
                <a:lnTo>
                  <a:pt x="7920739" y="1950636"/>
                </a:lnTo>
                <a:lnTo>
                  <a:pt x="7899766" y="1992432"/>
                </a:lnTo>
                <a:lnTo>
                  <a:pt x="7873766" y="2030926"/>
                </a:lnTo>
                <a:lnTo>
                  <a:pt x="7843170" y="2065686"/>
                </a:lnTo>
                <a:lnTo>
                  <a:pt x="7808410" y="2096282"/>
                </a:lnTo>
                <a:lnTo>
                  <a:pt x="7769916" y="2122282"/>
                </a:lnTo>
                <a:lnTo>
                  <a:pt x="7728120" y="2143255"/>
                </a:lnTo>
                <a:lnTo>
                  <a:pt x="7683454" y="2158770"/>
                </a:lnTo>
                <a:lnTo>
                  <a:pt x="7636348" y="2168395"/>
                </a:lnTo>
                <a:lnTo>
                  <a:pt x="7587234" y="2171700"/>
                </a:lnTo>
                <a:lnTo>
                  <a:pt x="361950" y="2171700"/>
                </a:lnTo>
                <a:lnTo>
                  <a:pt x="312835" y="2168395"/>
                </a:lnTo>
                <a:lnTo>
                  <a:pt x="265729" y="2158770"/>
                </a:lnTo>
                <a:lnTo>
                  <a:pt x="221063" y="2143255"/>
                </a:lnTo>
                <a:lnTo>
                  <a:pt x="179267" y="2122282"/>
                </a:lnTo>
                <a:lnTo>
                  <a:pt x="140773" y="2096282"/>
                </a:lnTo>
                <a:lnTo>
                  <a:pt x="106013" y="2065686"/>
                </a:lnTo>
                <a:lnTo>
                  <a:pt x="75417" y="2030926"/>
                </a:lnTo>
                <a:lnTo>
                  <a:pt x="49417" y="1992432"/>
                </a:lnTo>
                <a:lnTo>
                  <a:pt x="28444" y="1950636"/>
                </a:lnTo>
                <a:lnTo>
                  <a:pt x="12929" y="1905970"/>
                </a:lnTo>
                <a:lnTo>
                  <a:pt x="3304" y="1858864"/>
                </a:lnTo>
                <a:lnTo>
                  <a:pt x="0" y="1809750"/>
                </a:lnTo>
                <a:lnTo>
                  <a:pt x="0" y="361950"/>
                </a:lnTo>
                <a:close/>
              </a:path>
            </a:pathLst>
          </a:custGeom>
          <a:ln w="12700">
            <a:solidFill>
              <a:srgbClr val="569E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99157" y="2967939"/>
            <a:ext cx="693610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" b="1">
                <a:latin typeface="微软雅黑"/>
                <a:cs typeface="微软雅黑"/>
              </a:rPr>
              <a:t>原理</a:t>
            </a:r>
            <a:r>
              <a:rPr dirty="0" sz="7200" spc="5" b="1">
                <a:latin typeface="Arial"/>
                <a:cs typeface="Arial"/>
              </a:rPr>
              <a:t>1</a:t>
            </a:r>
            <a:r>
              <a:rPr dirty="0" sz="7200" spc="-5" b="1">
                <a:latin typeface="微软雅黑"/>
                <a:cs typeface="微软雅黑"/>
              </a:rPr>
              <a:t>：聚焦问题</a:t>
            </a:r>
            <a:endParaRPr sz="72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15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0876" y="4143755"/>
            <a:ext cx="346710" cy="1062355"/>
          </a:xfrm>
          <a:custGeom>
            <a:avLst/>
            <a:gdLst/>
            <a:ahLst/>
            <a:cxnLst/>
            <a:rect l="l" t="t" r="r" b="b"/>
            <a:pathLst>
              <a:path w="346709" h="1062354">
                <a:moveTo>
                  <a:pt x="0" y="0"/>
                </a:moveTo>
                <a:lnTo>
                  <a:pt x="0" y="1061974"/>
                </a:lnTo>
                <a:lnTo>
                  <a:pt x="346328" y="10619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00928" y="2505455"/>
            <a:ext cx="2793365" cy="485140"/>
          </a:xfrm>
          <a:custGeom>
            <a:avLst/>
            <a:gdLst/>
            <a:ahLst/>
            <a:cxnLst/>
            <a:rect l="l" t="t" r="r" b="b"/>
            <a:pathLst>
              <a:path w="2793365" h="485139">
                <a:moveTo>
                  <a:pt x="0" y="0"/>
                </a:moveTo>
                <a:lnTo>
                  <a:pt x="0" y="242443"/>
                </a:lnTo>
                <a:lnTo>
                  <a:pt x="2793238" y="242443"/>
                </a:lnTo>
                <a:lnTo>
                  <a:pt x="2793238" y="4847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77384" y="4143755"/>
            <a:ext cx="346710" cy="1062355"/>
          </a:xfrm>
          <a:custGeom>
            <a:avLst/>
            <a:gdLst/>
            <a:ahLst/>
            <a:cxnLst/>
            <a:rect l="l" t="t" r="r" b="b"/>
            <a:pathLst>
              <a:path w="346710" h="1062354">
                <a:moveTo>
                  <a:pt x="0" y="0"/>
                </a:moveTo>
                <a:lnTo>
                  <a:pt x="0" y="1061974"/>
                </a:lnTo>
                <a:lnTo>
                  <a:pt x="346328" y="10619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00928" y="2505455"/>
            <a:ext cx="0" cy="485140"/>
          </a:xfrm>
          <a:custGeom>
            <a:avLst/>
            <a:gdLst/>
            <a:ahLst/>
            <a:cxnLst/>
            <a:rect l="l" t="t" r="r" b="b"/>
            <a:pathLst>
              <a:path w="0" h="485139">
                <a:moveTo>
                  <a:pt x="0" y="0"/>
                </a:moveTo>
                <a:lnTo>
                  <a:pt x="0" y="48475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85416" y="4143755"/>
            <a:ext cx="346710" cy="1062355"/>
          </a:xfrm>
          <a:custGeom>
            <a:avLst/>
            <a:gdLst/>
            <a:ahLst/>
            <a:cxnLst/>
            <a:rect l="l" t="t" r="r" b="b"/>
            <a:pathLst>
              <a:path w="346710" h="1062354">
                <a:moveTo>
                  <a:pt x="0" y="0"/>
                </a:moveTo>
                <a:lnTo>
                  <a:pt x="0" y="1061974"/>
                </a:lnTo>
                <a:lnTo>
                  <a:pt x="346328" y="10619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07435" y="2505455"/>
            <a:ext cx="2793365" cy="485140"/>
          </a:xfrm>
          <a:custGeom>
            <a:avLst/>
            <a:gdLst/>
            <a:ahLst/>
            <a:cxnLst/>
            <a:rect l="l" t="t" r="r" b="b"/>
            <a:pathLst>
              <a:path w="2793365" h="485139">
                <a:moveTo>
                  <a:pt x="2793238" y="0"/>
                </a:moveTo>
                <a:lnTo>
                  <a:pt x="2793238" y="242443"/>
                </a:lnTo>
                <a:lnTo>
                  <a:pt x="0" y="242443"/>
                </a:lnTo>
                <a:lnTo>
                  <a:pt x="0" y="48475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47259" y="1350263"/>
            <a:ext cx="2308860" cy="1155700"/>
          </a:xfrm>
          <a:prstGeom prst="rect"/>
          <a:ln w="12700">
            <a:solidFill>
              <a:srgbClr val="000000"/>
            </a:solidFill>
          </a:ln>
        </p:spPr>
        <p:txBody>
          <a:bodyPr wrap="square" lIns="0" tIns="332105" rIns="0" bIns="0" rtlCol="0" vert="horz">
            <a:spAutoFit/>
          </a:bodyPr>
          <a:lstStyle/>
          <a:p>
            <a:pPr marL="416559">
              <a:lnSpc>
                <a:spcPct val="100000"/>
              </a:lnSpc>
              <a:spcBef>
                <a:spcPts val="2615"/>
              </a:spcBef>
            </a:pPr>
            <a:r>
              <a:rPr dirty="0" u="none" sz="2900"/>
              <a:t>聚焦问题</a:t>
            </a:r>
            <a:endParaRPr sz="2900"/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15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1953767" y="2990088"/>
            <a:ext cx="2308860" cy="11537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31470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2610"/>
              </a:spcBef>
            </a:pPr>
            <a:r>
              <a:rPr dirty="0" sz="2900" b="1">
                <a:latin typeface="微软雅黑"/>
                <a:cs typeface="微软雅黑"/>
              </a:rPr>
              <a:t>意义的承载者</a:t>
            </a:r>
            <a:endParaRPr sz="29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1364" y="4628388"/>
            <a:ext cx="2308860" cy="11557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32740" rIns="0" bIns="0" rtlCol="0" vert="horz">
            <a:spAutoFit/>
          </a:bodyPr>
          <a:lstStyle/>
          <a:p>
            <a:pPr marL="600075">
              <a:lnSpc>
                <a:spcPct val="100000"/>
              </a:lnSpc>
              <a:spcBef>
                <a:spcPts val="2620"/>
              </a:spcBef>
            </a:pPr>
            <a:r>
              <a:rPr dirty="0" sz="2900" b="1">
                <a:latin typeface="微软雅黑"/>
                <a:cs typeface="微软雅黑"/>
              </a:rPr>
              <a:t>有啥用</a:t>
            </a:r>
            <a:endParaRPr sz="29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7259" y="2990088"/>
            <a:ext cx="2308860" cy="11537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31470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2610"/>
              </a:spcBef>
            </a:pPr>
            <a:r>
              <a:rPr dirty="0" sz="2900" b="1">
                <a:latin typeface="微软雅黑"/>
                <a:cs typeface="微软雅黑"/>
              </a:rPr>
              <a:t>情感的激活者</a:t>
            </a:r>
            <a:endParaRPr sz="29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24855" y="4628388"/>
            <a:ext cx="2307590" cy="11557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32740" rIns="0" bIns="0" rtlCol="0" vert="horz">
            <a:spAutoFit/>
          </a:bodyPr>
          <a:lstStyle/>
          <a:p>
            <a:pPr marL="600710">
              <a:lnSpc>
                <a:spcPct val="100000"/>
              </a:lnSpc>
              <a:spcBef>
                <a:spcPts val="2620"/>
              </a:spcBef>
            </a:pPr>
            <a:r>
              <a:rPr dirty="0" sz="2900" b="1">
                <a:latin typeface="微软雅黑"/>
                <a:cs typeface="微软雅黑"/>
              </a:rPr>
              <a:t>真激动</a:t>
            </a:r>
            <a:endParaRPr sz="29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0752" y="2990088"/>
            <a:ext cx="2308860" cy="11537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31470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2610"/>
              </a:spcBef>
            </a:pPr>
            <a:r>
              <a:rPr dirty="0" sz="2900" b="1">
                <a:latin typeface="微软雅黑"/>
                <a:cs typeface="微软雅黑"/>
              </a:rPr>
              <a:t>信息的组织者</a:t>
            </a:r>
            <a:endParaRPr sz="290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16823" y="4628388"/>
            <a:ext cx="2308860" cy="11557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32740" rIns="0" bIns="0" rtlCol="0" vert="horz">
            <a:spAutoFit/>
          </a:bodyPr>
          <a:lstStyle/>
          <a:p>
            <a:pPr marL="601980">
              <a:lnSpc>
                <a:spcPct val="100000"/>
              </a:lnSpc>
              <a:spcBef>
                <a:spcPts val="2620"/>
              </a:spcBef>
            </a:pPr>
            <a:r>
              <a:rPr dirty="0" sz="2900" b="1">
                <a:latin typeface="微软雅黑"/>
                <a:cs typeface="微软雅黑"/>
              </a:rPr>
              <a:t>咋解决</a:t>
            </a:r>
            <a:endParaRPr sz="2900">
              <a:latin typeface="微软雅黑"/>
              <a:cs typeface="微软雅黑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聚焦问题：牢记问题的三大价值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聚焦问题：牢记问题的三大抓手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15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72869" y="1830070"/>
          <a:ext cx="9934575" cy="3521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9070"/>
                <a:gridCol w="1449070"/>
                <a:gridCol w="609600"/>
                <a:gridCol w="1449069"/>
                <a:gridCol w="1449070"/>
                <a:gridCol w="609600"/>
                <a:gridCol w="1449070"/>
                <a:gridCol w="1449704"/>
              </a:tblGrid>
              <a:tr h="144932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  <a:spcBef>
                          <a:spcPts val="3379"/>
                        </a:spcBef>
                      </a:pPr>
                      <a:r>
                        <a:rPr dirty="0" sz="3500" b="1">
                          <a:latin typeface="微软雅黑"/>
                          <a:cs typeface="微软雅黑"/>
                        </a:rPr>
                        <a:t>三大抓手</a:t>
                      </a:r>
                      <a:endParaRPr sz="3500">
                        <a:latin typeface="微软雅黑"/>
                        <a:cs typeface="微软雅黑"/>
                      </a:endParaRPr>
                    </a:p>
                  </a:txBody>
                  <a:tcPr marL="0" marR="0" marB="0" marT="42925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4418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51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93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3500" spc="-5" b="1">
                          <a:latin typeface="微软雅黑"/>
                          <a:cs typeface="微软雅黑"/>
                        </a:rPr>
                        <a:t>真（情境）</a:t>
                      </a:r>
                      <a:endParaRPr sz="350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3500" b="1">
                          <a:latin typeface="微软雅黑"/>
                          <a:cs typeface="微软雅黑"/>
                        </a:rPr>
                        <a:t>案例导入</a:t>
                      </a:r>
                      <a:endParaRPr sz="3500">
                        <a:latin typeface="微软雅黑"/>
                        <a:cs typeface="微软雅黑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3500" spc="-5" b="1">
                          <a:latin typeface="微软雅黑"/>
                          <a:cs typeface="微软雅黑"/>
                        </a:rPr>
                        <a:t>问（情境）</a:t>
                      </a:r>
                      <a:endParaRPr sz="350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3500" b="1">
                          <a:latin typeface="微软雅黑"/>
                          <a:cs typeface="微软雅黑"/>
                        </a:rPr>
                        <a:t>问题提出</a:t>
                      </a:r>
                      <a:endParaRPr sz="3500">
                        <a:latin typeface="微软雅黑"/>
                        <a:cs typeface="微软雅黑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3500" spc="-5" b="1">
                          <a:latin typeface="微软雅黑"/>
                          <a:cs typeface="微软雅黑"/>
                        </a:rPr>
                        <a:t>责（交待）</a:t>
                      </a:r>
                      <a:endParaRPr sz="350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3500" b="1">
                          <a:latin typeface="微软雅黑"/>
                          <a:cs typeface="微软雅黑"/>
                        </a:rPr>
                        <a:t>学习任务</a:t>
                      </a:r>
                      <a:endParaRPr sz="3500">
                        <a:latin typeface="微软雅黑"/>
                        <a:cs typeface="微软雅黑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周付安：个人背景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5079" y="1240536"/>
            <a:ext cx="4788535" cy="4788535"/>
          </a:xfrm>
          <a:custGeom>
            <a:avLst/>
            <a:gdLst/>
            <a:ahLst/>
            <a:cxnLst/>
            <a:rect l="l" t="t" r="r" b="b"/>
            <a:pathLst>
              <a:path w="4788534" h="4788535">
                <a:moveTo>
                  <a:pt x="2585720" y="4548987"/>
                </a:moveTo>
                <a:lnTo>
                  <a:pt x="2202688" y="4548987"/>
                </a:lnTo>
                <a:lnTo>
                  <a:pt x="2394204" y="4788408"/>
                </a:lnTo>
                <a:lnTo>
                  <a:pt x="2585720" y="4548987"/>
                </a:lnTo>
                <a:close/>
              </a:path>
              <a:path w="4788534" h="4788535">
                <a:moveTo>
                  <a:pt x="2442083" y="2442083"/>
                </a:moveTo>
                <a:lnTo>
                  <a:pt x="2346325" y="2442083"/>
                </a:lnTo>
                <a:lnTo>
                  <a:pt x="2346325" y="4548987"/>
                </a:lnTo>
                <a:lnTo>
                  <a:pt x="2442083" y="4548987"/>
                </a:lnTo>
                <a:lnTo>
                  <a:pt x="2442083" y="2442083"/>
                </a:lnTo>
                <a:close/>
              </a:path>
              <a:path w="4788534" h="4788535">
                <a:moveTo>
                  <a:pt x="239395" y="2202688"/>
                </a:moveTo>
                <a:lnTo>
                  <a:pt x="0" y="2394204"/>
                </a:lnTo>
                <a:lnTo>
                  <a:pt x="239395" y="2585720"/>
                </a:lnTo>
                <a:lnTo>
                  <a:pt x="239395" y="2442083"/>
                </a:lnTo>
                <a:lnTo>
                  <a:pt x="4728559" y="2442083"/>
                </a:lnTo>
                <a:lnTo>
                  <a:pt x="4788408" y="2394204"/>
                </a:lnTo>
                <a:lnTo>
                  <a:pt x="4728559" y="2346325"/>
                </a:lnTo>
                <a:lnTo>
                  <a:pt x="239395" y="2346325"/>
                </a:lnTo>
                <a:lnTo>
                  <a:pt x="239395" y="2202688"/>
                </a:lnTo>
                <a:close/>
              </a:path>
              <a:path w="4788534" h="4788535">
                <a:moveTo>
                  <a:pt x="4728559" y="2442083"/>
                </a:moveTo>
                <a:lnTo>
                  <a:pt x="4549013" y="2442083"/>
                </a:lnTo>
                <a:lnTo>
                  <a:pt x="4549013" y="2585720"/>
                </a:lnTo>
                <a:lnTo>
                  <a:pt x="4728559" y="2442083"/>
                </a:lnTo>
                <a:close/>
              </a:path>
              <a:path w="4788534" h="4788535">
                <a:moveTo>
                  <a:pt x="2442083" y="239394"/>
                </a:moveTo>
                <a:lnTo>
                  <a:pt x="2346325" y="239394"/>
                </a:lnTo>
                <a:lnTo>
                  <a:pt x="2346325" y="2346325"/>
                </a:lnTo>
                <a:lnTo>
                  <a:pt x="2442083" y="2346325"/>
                </a:lnTo>
                <a:lnTo>
                  <a:pt x="2442083" y="239394"/>
                </a:lnTo>
                <a:close/>
              </a:path>
              <a:path w="4788534" h="4788535">
                <a:moveTo>
                  <a:pt x="4549013" y="2202688"/>
                </a:moveTo>
                <a:lnTo>
                  <a:pt x="4549013" y="2346325"/>
                </a:lnTo>
                <a:lnTo>
                  <a:pt x="4728559" y="2346325"/>
                </a:lnTo>
                <a:lnTo>
                  <a:pt x="4549013" y="2202688"/>
                </a:lnTo>
                <a:close/>
              </a:path>
              <a:path w="4788534" h="4788535">
                <a:moveTo>
                  <a:pt x="2394204" y="0"/>
                </a:moveTo>
                <a:lnTo>
                  <a:pt x="2202688" y="239394"/>
                </a:lnTo>
                <a:lnTo>
                  <a:pt x="2585720" y="239394"/>
                </a:lnTo>
                <a:lnTo>
                  <a:pt x="2394204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65976" y="1551432"/>
            <a:ext cx="1915795" cy="1915795"/>
          </a:xfrm>
          <a:custGeom>
            <a:avLst/>
            <a:gdLst/>
            <a:ahLst/>
            <a:cxnLst/>
            <a:rect l="l" t="t" r="r" b="b"/>
            <a:pathLst>
              <a:path w="1915795" h="1915795">
                <a:moveTo>
                  <a:pt x="1596390" y="0"/>
                </a:moveTo>
                <a:lnTo>
                  <a:pt x="319277" y="0"/>
                </a:lnTo>
                <a:lnTo>
                  <a:pt x="272110" y="3463"/>
                </a:lnTo>
                <a:lnTo>
                  <a:pt x="227086" y="13522"/>
                </a:lnTo>
                <a:lnTo>
                  <a:pt x="184702" y="29683"/>
                </a:lnTo>
                <a:lnTo>
                  <a:pt x="145452" y="51451"/>
                </a:lnTo>
                <a:lnTo>
                  <a:pt x="109831" y="78332"/>
                </a:lnTo>
                <a:lnTo>
                  <a:pt x="78332" y="109831"/>
                </a:lnTo>
                <a:lnTo>
                  <a:pt x="51451" y="145452"/>
                </a:lnTo>
                <a:lnTo>
                  <a:pt x="29683" y="184702"/>
                </a:lnTo>
                <a:lnTo>
                  <a:pt x="13522" y="227086"/>
                </a:lnTo>
                <a:lnTo>
                  <a:pt x="3463" y="272110"/>
                </a:lnTo>
                <a:lnTo>
                  <a:pt x="0" y="319277"/>
                </a:lnTo>
                <a:lnTo>
                  <a:pt x="0" y="1596389"/>
                </a:lnTo>
                <a:lnTo>
                  <a:pt x="3463" y="1643557"/>
                </a:lnTo>
                <a:lnTo>
                  <a:pt x="13522" y="1688581"/>
                </a:lnTo>
                <a:lnTo>
                  <a:pt x="29683" y="1730965"/>
                </a:lnTo>
                <a:lnTo>
                  <a:pt x="51451" y="1770215"/>
                </a:lnTo>
                <a:lnTo>
                  <a:pt x="78332" y="1805836"/>
                </a:lnTo>
                <a:lnTo>
                  <a:pt x="109831" y="1837335"/>
                </a:lnTo>
                <a:lnTo>
                  <a:pt x="145452" y="1864216"/>
                </a:lnTo>
                <a:lnTo>
                  <a:pt x="184702" y="1885984"/>
                </a:lnTo>
                <a:lnTo>
                  <a:pt x="227086" y="1902145"/>
                </a:lnTo>
                <a:lnTo>
                  <a:pt x="272110" y="1912204"/>
                </a:lnTo>
                <a:lnTo>
                  <a:pt x="319277" y="1915667"/>
                </a:lnTo>
                <a:lnTo>
                  <a:pt x="1596390" y="1915667"/>
                </a:lnTo>
                <a:lnTo>
                  <a:pt x="1643557" y="1912204"/>
                </a:lnTo>
                <a:lnTo>
                  <a:pt x="1688581" y="1902145"/>
                </a:lnTo>
                <a:lnTo>
                  <a:pt x="1730965" y="1885984"/>
                </a:lnTo>
                <a:lnTo>
                  <a:pt x="1770215" y="1864216"/>
                </a:lnTo>
                <a:lnTo>
                  <a:pt x="1805836" y="1837335"/>
                </a:lnTo>
                <a:lnTo>
                  <a:pt x="1837335" y="1805836"/>
                </a:lnTo>
                <a:lnTo>
                  <a:pt x="1864216" y="1770215"/>
                </a:lnTo>
                <a:lnTo>
                  <a:pt x="1885984" y="1730965"/>
                </a:lnTo>
                <a:lnTo>
                  <a:pt x="1902145" y="1688581"/>
                </a:lnTo>
                <a:lnTo>
                  <a:pt x="1912204" y="1643557"/>
                </a:lnTo>
                <a:lnTo>
                  <a:pt x="1915668" y="1596389"/>
                </a:lnTo>
                <a:lnTo>
                  <a:pt x="1915668" y="319277"/>
                </a:lnTo>
                <a:lnTo>
                  <a:pt x="1912204" y="272110"/>
                </a:lnTo>
                <a:lnTo>
                  <a:pt x="1902145" y="227086"/>
                </a:lnTo>
                <a:lnTo>
                  <a:pt x="1885984" y="184702"/>
                </a:lnTo>
                <a:lnTo>
                  <a:pt x="1864216" y="145452"/>
                </a:lnTo>
                <a:lnTo>
                  <a:pt x="1837335" y="109831"/>
                </a:lnTo>
                <a:lnTo>
                  <a:pt x="1805836" y="78332"/>
                </a:lnTo>
                <a:lnTo>
                  <a:pt x="1770215" y="51451"/>
                </a:lnTo>
                <a:lnTo>
                  <a:pt x="1730965" y="29683"/>
                </a:lnTo>
                <a:lnTo>
                  <a:pt x="1688581" y="13522"/>
                </a:lnTo>
                <a:lnTo>
                  <a:pt x="1643557" y="3463"/>
                </a:lnTo>
                <a:lnTo>
                  <a:pt x="1596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65976" y="1551432"/>
            <a:ext cx="1915795" cy="1915795"/>
          </a:xfrm>
          <a:custGeom>
            <a:avLst/>
            <a:gdLst/>
            <a:ahLst/>
            <a:cxnLst/>
            <a:rect l="l" t="t" r="r" b="b"/>
            <a:pathLst>
              <a:path w="1915795" h="1915795">
                <a:moveTo>
                  <a:pt x="0" y="319277"/>
                </a:moveTo>
                <a:lnTo>
                  <a:pt x="3463" y="272110"/>
                </a:lnTo>
                <a:lnTo>
                  <a:pt x="13522" y="227086"/>
                </a:lnTo>
                <a:lnTo>
                  <a:pt x="29683" y="184702"/>
                </a:lnTo>
                <a:lnTo>
                  <a:pt x="51451" y="145452"/>
                </a:lnTo>
                <a:lnTo>
                  <a:pt x="78332" y="109831"/>
                </a:lnTo>
                <a:lnTo>
                  <a:pt x="109831" y="78332"/>
                </a:lnTo>
                <a:lnTo>
                  <a:pt x="145452" y="51451"/>
                </a:lnTo>
                <a:lnTo>
                  <a:pt x="184702" y="29683"/>
                </a:lnTo>
                <a:lnTo>
                  <a:pt x="227086" y="13522"/>
                </a:lnTo>
                <a:lnTo>
                  <a:pt x="272110" y="3463"/>
                </a:lnTo>
                <a:lnTo>
                  <a:pt x="319277" y="0"/>
                </a:lnTo>
                <a:lnTo>
                  <a:pt x="1596390" y="0"/>
                </a:lnTo>
                <a:lnTo>
                  <a:pt x="1643557" y="3463"/>
                </a:lnTo>
                <a:lnTo>
                  <a:pt x="1688581" y="13522"/>
                </a:lnTo>
                <a:lnTo>
                  <a:pt x="1730965" y="29683"/>
                </a:lnTo>
                <a:lnTo>
                  <a:pt x="1770215" y="51451"/>
                </a:lnTo>
                <a:lnTo>
                  <a:pt x="1805836" y="78332"/>
                </a:lnTo>
                <a:lnTo>
                  <a:pt x="1837335" y="109831"/>
                </a:lnTo>
                <a:lnTo>
                  <a:pt x="1864216" y="145452"/>
                </a:lnTo>
                <a:lnTo>
                  <a:pt x="1885984" y="184702"/>
                </a:lnTo>
                <a:lnTo>
                  <a:pt x="1902145" y="227086"/>
                </a:lnTo>
                <a:lnTo>
                  <a:pt x="1912204" y="272110"/>
                </a:lnTo>
                <a:lnTo>
                  <a:pt x="1915668" y="319277"/>
                </a:lnTo>
                <a:lnTo>
                  <a:pt x="1915668" y="1596389"/>
                </a:lnTo>
                <a:lnTo>
                  <a:pt x="1912204" y="1643557"/>
                </a:lnTo>
                <a:lnTo>
                  <a:pt x="1902145" y="1688581"/>
                </a:lnTo>
                <a:lnTo>
                  <a:pt x="1885984" y="1730965"/>
                </a:lnTo>
                <a:lnTo>
                  <a:pt x="1864216" y="1770215"/>
                </a:lnTo>
                <a:lnTo>
                  <a:pt x="1837335" y="1805836"/>
                </a:lnTo>
                <a:lnTo>
                  <a:pt x="1805836" y="1837335"/>
                </a:lnTo>
                <a:lnTo>
                  <a:pt x="1770215" y="1864216"/>
                </a:lnTo>
                <a:lnTo>
                  <a:pt x="1730965" y="1885984"/>
                </a:lnTo>
                <a:lnTo>
                  <a:pt x="1688581" y="1902145"/>
                </a:lnTo>
                <a:lnTo>
                  <a:pt x="1643557" y="1912204"/>
                </a:lnTo>
                <a:lnTo>
                  <a:pt x="1596390" y="1915667"/>
                </a:lnTo>
                <a:lnTo>
                  <a:pt x="319277" y="1915667"/>
                </a:lnTo>
                <a:lnTo>
                  <a:pt x="272110" y="1912204"/>
                </a:lnTo>
                <a:lnTo>
                  <a:pt x="227086" y="1902145"/>
                </a:lnTo>
                <a:lnTo>
                  <a:pt x="184702" y="1885984"/>
                </a:lnTo>
                <a:lnTo>
                  <a:pt x="145452" y="1864216"/>
                </a:lnTo>
                <a:lnTo>
                  <a:pt x="109831" y="1837335"/>
                </a:lnTo>
                <a:lnTo>
                  <a:pt x="78332" y="1805836"/>
                </a:lnTo>
                <a:lnTo>
                  <a:pt x="51451" y="1770215"/>
                </a:lnTo>
                <a:lnTo>
                  <a:pt x="29683" y="1730965"/>
                </a:lnTo>
                <a:lnTo>
                  <a:pt x="13522" y="1688581"/>
                </a:lnTo>
                <a:lnTo>
                  <a:pt x="3463" y="1643557"/>
                </a:lnTo>
                <a:lnTo>
                  <a:pt x="0" y="1596389"/>
                </a:lnTo>
                <a:lnTo>
                  <a:pt x="0" y="31927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37907" y="1783544"/>
            <a:ext cx="974090" cy="1191260"/>
          </a:xfrm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u="none" sz="4400" spc="-5">
                <a:solidFill>
                  <a:srgbClr val="001F5F"/>
                </a:solidFill>
                <a:latin typeface="Arial"/>
                <a:cs typeface="Arial"/>
              </a:rPr>
              <a:t>30+</a:t>
            </a:r>
            <a:endParaRPr sz="44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359"/>
              </a:spcBef>
            </a:pPr>
            <a:r>
              <a:rPr dirty="0" u="none" sz="2400" b="0">
                <a:latin typeface="微软雅黑"/>
                <a:cs typeface="微软雅黑"/>
              </a:rPr>
              <a:t>商业班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16923" y="1551432"/>
            <a:ext cx="1915795" cy="1915795"/>
          </a:xfrm>
          <a:custGeom>
            <a:avLst/>
            <a:gdLst/>
            <a:ahLst/>
            <a:cxnLst/>
            <a:rect l="l" t="t" r="r" b="b"/>
            <a:pathLst>
              <a:path w="1915795" h="1915795">
                <a:moveTo>
                  <a:pt x="1596390" y="0"/>
                </a:moveTo>
                <a:lnTo>
                  <a:pt x="319277" y="0"/>
                </a:lnTo>
                <a:lnTo>
                  <a:pt x="272110" y="3463"/>
                </a:lnTo>
                <a:lnTo>
                  <a:pt x="227086" y="13522"/>
                </a:lnTo>
                <a:lnTo>
                  <a:pt x="184702" y="29683"/>
                </a:lnTo>
                <a:lnTo>
                  <a:pt x="145452" y="51451"/>
                </a:lnTo>
                <a:lnTo>
                  <a:pt x="109831" y="78332"/>
                </a:lnTo>
                <a:lnTo>
                  <a:pt x="78332" y="109831"/>
                </a:lnTo>
                <a:lnTo>
                  <a:pt x="51451" y="145452"/>
                </a:lnTo>
                <a:lnTo>
                  <a:pt x="29683" y="184702"/>
                </a:lnTo>
                <a:lnTo>
                  <a:pt x="13522" y="227086"/>
                </a:lnTo>
                <a:lnTo>
                  <a:pt x="3463" y="272110"/>
                </a:lnTo>
                <a:lnTo>
                  <a:pt x="0" y="319277"/>
                </a:lnTo>
                <a:lnTo>
                  <a:pt x="0" y="1596389"/>
                </a:lnTo>
                <a:lnTo>
                  <a:pt x="3463" y="1643557"/>
                </a:lnTo>
                <a:lnTo>
                  <a:pt x="13522" y="1688581"/>
                </a:lnTo>
                <a:lnTo>
                  <a:pt x="29683" y="1730965"/>
                </a:lnTo>
                <a:lnTo>
                  <a:pt x="51451" y="1770215"/>
                </a:lnTo>
                <a:lnTo>
                  <a:pt x="78332" y="1805836"/>
                </a:lnTo>
                <a:lnTo>
                  <a:pt x="109831" y="1837335"/>
                </a:lnTo>
                <a:lnTo>
                  <a:pt x="145452" y="1864216"/>
                </a:lnTo>
                <a:lnTo>
                  <a:pt x="184702" y="1885984"/>
                </a:lnTo>
                <a:lnTo>
                  <a:pt x="227086" y="1902145"/>
                </a:lnTo>
                <a:lnTo>
                  <a:pt x="272110" y="1912204"/>
                </a:lnTo>
                <a:lnTo>
                  <a:pt x="319277" y="1915667"/>
                </a:lnTo>
                <a:lnTo>
                  <a:pt x="1596390" y="1915667"/>
                </a:lnTo>
                <a:lnTo>
                  <a:pt x="1643557" y="1912204"/>
                </a:lnTo>
                <a:lnTo>
                  <a:pt x="1688581" y="1902145"/>
                </a:lnTo>
                <a:lnTo>
                  <a:pt x="1730965" y="1885984"/>
                </a:lnTo>
                <a:lnTo>
                  <a:pt x="1770215" y="1864216"/>
                </a:lnTo>
                <a:lnTo>
                  <a:pt x="1805836" y="1837335"/>
                </a:lnTo>
                <a:lnTo>
                  <a:pt x="1837335" y="1805836"/>
                </a:lnTo>
                <a:lnTo>
                  <a:pt x="1864216" y="1770215"/>
                </a:lnTo>
                <a:lnTo>
                  <a:pt x="1885984" y="1730965"/>
                </a:lnTo>
                <a:lnTo>
                  <a:pt x="1902145" y="1688581"/>
                </a:lnTo>
                <a:lnTo>
                  <a:pt x="1912204" y="1643557"/>
                </a:lnTo>
                <a:lnTo>
                  <a:pt x="1915668" y="1596389"/>
                </a:lnTo>
                <a:lnTo>
                  <a:pt x="1915668" y="319277"/>
                </a:lnTo>
                <a:lnTo>
                  <a:pt x="1912204" y="272110"/>
                </a:lnTo>
                <a:lnTo>
                  <a:pt x="1902145" y="227086"/>
                </a:lnTo>
                <a:lnTo>
                  <a:pt x="1885984" y="184702"/>
                </a:lnTo>
                <a:lnTo>
                  <a:pt x="1864216" y="145452"/>
                </a:lnTo>
                <a:lnTo>
                  <a:pt x="1837335" y="109831"/>
                </a:lnTo>
                <a:lnTo>
                  <a:pt x="1805836" y="78332"/>
                </a:lnTo>
                <a:lnTo>
                  <a:pt x="1770215" y="51451"/>
                </a:lnTo>
                <a:lnTo>
                  <a:pt x="1730965" y="29683"/>
                </a:lnTo>
                <a:lnTo>
                  <a:pt x="1688581" y="13522"/>
                </a:lnTo>
                <a:lnTo>
                  <a:pt x="1643557" y="3463"/>
                </a:lnTo>
                <a:lnTo>
                  <a:pt x="1596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16923" y="1551432"/>
            <a:ext cx="1915795" cy="1915795"/>
          </a:xfrm>
          <a:custGeom>
            <a:avLst/>
            <a:gdLst/>
            <a:ahLst/>
            <a:cxnLst/>
            <a:rect l="l" t="t" r="r" b="b"/>
            <a:pathLst>
              <a:path w="1915795" h="1915795">
                <a:moveTo>
                  <a:pt x="0" y="319277"/>
                </a:moveTo>
                <a:lnTo>
                  <a:pt x="3463" y="272110"/>
                </a:lnTo>
                <a:lnTo>
                  <a:pt x="13522" y="227086"/>
                </a:lnTo>
                <a:lnTo>
                  <a:pt x="29683" y="184702"/>
                </a:lnTo>
                <a:lnTo>
                  <a:pt x="51451" y="145452"/>
                </a:lnTo>
                <a:lnTo>
                  <a:pt x="78332" y="109831"/>
                </a:lnTo>
                <a:lnTo>
                  <a:pt x="109831" y="78332"/>
                </a:lnTo>
                <a:lnTo>
                  <a:pt x="145452" y="51451"/>
                </a:lnTo>
                <a:lnTo>
                  <a:pt x="184702" y="29683"/>
                </a:lnTo>
                <a:lnTo>
                  <a:pt x="227086" y="13522"/>
                </a:lnTo>
                <a:lnTo>
                  <a:pt x="272110" y="3463"/>
                </a:lnTo>
                <a:lnTo>
                  <a:pt x="319277" y="0"/>
                </a:lnTo>
                <a:lnTo>
                  <a:pt x="1596390" y="0"/>
                </a:lnTo>
                <a:lnTo>
                  <a:pt x="1643557" y="3463"/>
                </a:lnTo>
                <a:lnTo>
                  <a:pt x="1688581" y="13522"/>
                </a:lnTo>
                <a:lnTo>
                  <a:pt x="1730965" y="29683"/>
                </a:lnTo>
                <a:lnTo>
                  <a:pt x="1770215" y="51451"/>
                </a:lnTo>
                <a:lnTo>
                  <a:pt x="1805836" y="78332"/>
                </a:lnTo>
                <a:lnTo>
                  <a:pt x="1837335" y="109831"/>
                </a:lnTo>
                <a:lnTo>
                  <a:pt x="1864216" y="145452"/>
                </a:lnTo>
                <a:lnTo>
                  <a:pt x="1885984" y="184702"/>
                </a:lnTo>
                <a:lnTo>
                  <a:pt x="1902145" y="227086"/>
                </a:lnTo>
                <a:lnTo>
                  <a:pt x="1912204" y="272110"/>
                </a:lnTo>
                <a:lnTo>
                  <a:pt x="1915668" y="319277"/>
                </a:lnTo>
                <a:lnTo>
                  <a:pt x="1915668" y="1596389"/>
                </a:lnTo>
                <a:lnTo>
                  <a:pt x="1912204" y="1643557"/>
                </a:lnTo>
                <a:lnTo>
                  <a:pt x="1902145" y="1688581"/>
                </a:lnTo>
                <a:lnTo>
                  <a:pt x="1885984" y="1730965"/>
                </a:lnTo>
                <a:lnTo>
                  <a:pt x="1864216" y="1770215"/>
                </a:lnTo>
                <a:lnTo>
                  <a:pt x="1837335" y="1805836"/>
                </a:lnTo>
                <a:lnTo>
                  <a:pt x="1805836" y="1837335"/>
                </a:lnTo>
                <a:lnTo>
                  <a:pt x="1770215" y="1864216"/>
                </a:lnTo>
                <a:lnTo>
                  <a:pt x="1730965" y="1885984"/>
                </a:lnTo>
                <a:lnTo>
                  <a:pt x="1688581" y="1902145"/>
                </a:lnTo>
                <a:lnTo>
                  <a:pt x="1643557" y="1912204"/>
                </a:lnTo>
                <a:lnTo>
                  <a:pt x="1596390" y="1915667"/>
                </a:lnTo>
                <a:lnTo>
                  <a:pt x="319277" y="1915667"/>
                </a:lnTo>
                <a:lnTo>
                  <a:pt x="272110" y="1912204"/>
                </a:lnTo>
                <a:lnTo>
                  <a:pt x="227086" y="1902145"/>
                </a:lnTo>
                <a:lnTo>
                  <a:pt x="184702" y="1885984"/>
                </a:lnTo>
                <a:lnTo>
                  <a:pt x="145452" y="1864216"/>
                </a:lnTo>
                <a:lnTo>
                  <a:pt x="109831" y="1837335"/>
                </a:lnTo>
                <a:lnTo>
                  <a:pt x="78332" y="1805836"/>
                </a:lnTo>
                <a:lnTo>
                  <a:pt x="51451" y="1770215"/>
                </a:lnTo>
                <a:lnTo>
                  <a:pt x="29683" y="1730965"/>
                </a:lnTo>
                <a:lnTo>
                  <a:pt x="13522" y="1688581"/>
                </a:lnTo>
                <a:lnTo>
                  <a:pt x="3463" y="1643557"/>
                </a:lnTo>
                <a:lnTo>
                  <a:pt x="0" y="1596389"/>
                </a:lnTo>
                <a:lnTo>
                  <a:pt x="0" y="31927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233407" y="1783544"/>
            <a:ext cx="1285240" cy="119126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4400" spc="-5" b="1">
                <a:solidFill>
                  <a:srgbClr val="001F5F"/>
                </a:solidFill>
                <a:latin typeface="Arial"/>
                <a:cs typeface="Arial"/>
              </a:rPr>
              <a:t>100+</a:t>
            </a:r>
            <a:endParaRPr sz="44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359"/>
              </a:spcBef>
            </a:pPr>
            <a:r>
              <a:rPr dirty="0" sz="2400">
                <a:latin typeface="微软雅黑"/>
                <a:cs typeface="微软雅黑"/>
              </a:rPr>
              <a:t>所院校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65976" y="3802379"/>
            <a:ext cx="1915795" cy="1915795"/>
          </a:xfrm>
          <a:custGeom>
            <a:avLst/>
            <a:gdLst/>
            <a:ahLst/>
            <a:cxnLst/>
            <a:rect l="l" t="t" r="r" b="b"/>
            <a:pathLst>
              <a:path w="1915795" h="1915795">
                <a:moveTo>
                  <a:pt x="1596390" y="0"/>
                </a:moveTo>
                <a:lnTo>
                  <a:pt x="319277" y="0"/>
                </a:lnTo>
                <a:lnTo>
                  <a:pt x="272110" y="3463"/>
                </a:lnTo>
                <a:lnTo>
                  <a:pt x="227086" y="13522"/>
                </a:lnTo>
                <a:lnTo>
                  <a:pt x="184702" y="29683"/>
                </a:lnTo>
                <a:lnTo>
                  <a:pt x="145452" y="51451"/>
                </a:lnTo>
                <a:lnTo>
                  <a:pt x="109831" y="78332"/>
                </a:lnTo>
                <a:lnTo>
                  <a:pt x="78332" y="109831"/>
                </a:lnTo>
                <a:lnTo>
                  <a:pt x="51451" y="145452"/>
                </a:lnTo>
                <a:lnTo>
                  <a:pt x="29683" y="184702"/>
                </a:lnTo>
                <a:lnTo>
                  <a:pt x="13522" y="227086"/>
                </a:lnTo>
                <a:lnTo>
                  <a:pt x="3463" y="272110"/>
                </a:lnTo>
                <a:lnTo>
                  <a:pt x="0" y="319278"/>
                </a:lnTo>
                <a:lnTo>
                  <a:pt x="0" y="1596390"/>
                </a:lnTo>
                <a:lnTo>
                  <a:pt x="3463" y="1643557"/>
                </a:lnTo>
                <a:lnTo>
                  <a:pt x="13522" y="1688581"/>
                </a:lnTo>
                <a:lnTo>
                  <a:pt x="29683" y="1730965"/>
                </a:lnTo>
                <a:lnTo>
                  <a:pt x="51451" y="1770215"/>
                </a:lnTo>
                <a:lnTo>
                  <a:pt x="78332" y="1805836"/>
                </a:lnTo>
                <a:lnTo>
                  <a:pt x="109831" y="1837335"/>
                </a:lnTo>
                <a:lnTo>
                  <a:pt x="145452" y="1864216"/>
                </a:lnTo>
                <a:lnTo>
                  <a:pt x="184702" y="1885984"/>
                </a:lnTo>
                <a:lnTo>
                  <a:pt x="227086" y="1902145"/>
                </a:lnTo>
                <a:lnTo>
                  <a:pt x="272110" y="1912204"/>
                </a:lnTo>
                <a:lnTo>
                  <a:pt x="319277" y="1915668"/>
                </a:lnTo>
                <a:lnTo>
                  <a:pt x="1596390" y="1915668"/>
                </a:lnTo>
                <a:lnTo>
                  <a:pt x="1643557" y="1912204"/>
                </a:lnTo>
                <a:lnTo>
                  <a:pt x="1688581" y="1902145"/>
                </a:lnTo>
                <a:lnTo>
                  <a:pt x="1730965" y="1885984"/>
                </a:lnTo>
                <a:lnTo>
                  <a:pt x="1770215" y="1864216"/>
                </a:lnTo>
                <a:lnTo>
                  <a:pt x="1805836" y="1837335"/>
                </a:lnTo>
                <a:lnTo>
                  <a:pt x="1837335" y="1805836"/>
                </a:lnTo>
                <a:lnTo>
                  <a:pt x="1864216" y="1770215"/>
                </a:lnTo>
                <a:lnTo>
                  <a:pt x="1885984" y="1730965"/>
                </a:lnTo>
                <a:lnTo>
                  <a:pt x="1902145" y="1688581"/>
                </a:lnTo>
                <a:lnTo>
                  <a:pt x="1912204" y="1643557"/>
                </a:lnTo>
                <a:lnTo>
                  <a:pt x="1915668" y="1596390"/>
                </a:lnTo>
                <a:lnTo>
                  <a:pt x="1915668" y="319278"/>
                </a:lnTo>
                <a:lnTo>
                  <a:pt x="1912204" y="272110"/>
                </a:lnTo>
                <a:lnTo>
                  <a:pt x="1902145" y="227086"/>
                </a:lnTo>
                <a:lnTo>
                  <a:pt x="1885984" y="184702"/>
                </a:lnTo>
                <a:lnTo>
                  <a:pt x="1864216" y="145452"/>
                </a:lnTo>
                <a:lnTo>
                  <a:pt x="1837335" y="109831"/>
                </a:lnTo>
                <a:lnTo>
                  <a:pt x="1805836" y="78332"/>
                </a:lnTo>
                <a:lnTo>
                  <a:pt x="1770215" y="51451"/>
                </a:lnTo>
                <a:lnTo>
                  <a:pt x="1730965" y="29683"/>
                </a:lnTo>
                <a:lnTo>
                  <a:pt x="1688581" y="13522"/>
                </a:lnTo>
                <a:lnTo>
                  <a:pt x="1643557" y="3463"/>
                </a:lnTo>
                <a:lnTo>
                  <a:pt x="1596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65976" y="3802379"/>
            <a:ext cx="1915795" cy="1915795"/>
          </a:xfrm>
          <a:custGeom>
            <a:avLst/>
            <a:gdLst/>
            <a:ahLst/>
            <a:cxnLst/>
            <a:rect l="l" t="t" r="r" b="b"/>
            <a:pathLst>
              <a:path w="1915795" h="1915795">
                <a:moveTo>
                  <a:pt x="0" y="319278"/>
                </a:moveTo>
                <a:lnTo>
                  <a:pt x="3463" y="272110"/>
                </a:lnTo>
                <a:lnTo>
                  <a:pt x="13522" y="227086"/>
                </a:lnTo>
                <a:lnTo>
                  <a:pt x="29683" y="184702"/>
                </a:lnTo>
                <a:lnTo>
                  <a:pt x="51451" y="145452"/>
                </a:lnTo>
                <a:lnTo>
                  <a:pt x="78332" y="109831"/>
                </a:lnTo>
                <a:lnTo>
                  <a:pt x="109831" y="78332"/>
                </a:lnTo>
                <a:lnTo>
                  <a:pt x="145452" y="51451"/>
                </a:lnTo>
                <a:lnTo>
                  <a:pt x="184702" y="29683"/>
                </a:lnTo>
                <a:lnTo>
                  <a:pt x="227086" y="13522"/>
                </a:lnTo>
                <a:lnTo>
                  <a:pt x="272110" y="3463"/>
                </a:lnTo>
                <a:lnTo>
                  <a:pt x="319277" y="0"/>
                </a:lnTo>
                <a:lnTo>
                  <a:pt x="1596390" y="0"/>
                </a:lnTo>
                <a:lnTo>
                  <a:pt x="1643557" y="3463"/>
                </a:lnTo>
                <a:lnTo>
                  <a:pt x="1688581" y="13522"/>
                </a:lnTo>
                <a:lnTo>
                  <a:pt x="1730965" y="29683"/>
                </a:lnTo>
                <a:lnTo>
                  <a:pt x="1770215" y="51451"/>
                </a:lnTo>
                <a:lnTo>
                  <a:pt x="1805836" y="78332"/>
                </a:lnTo>
                <a:lnTo>
                  <a:pt x="1837335" y="109831"/>
                </a:lnTo>
                <a:lnTo>
                  <a:pt x="1864216" y="145452"/>
                </a:lnTo>
                <a:lnTo>
                  <a:pt x="1885984" y="184702"/>
                </a:lnTo>
                <a:lnTo>
                  <a:pt x="1902145" y="227086"/>
                </a:lnTo>
                <a:lnTo>
                  <a:pt x="1912204" y="272110"/>
                </a:lnTo>
                <a:lnTo>
                  <a:pt x="1915668" y="319278"/>
                </a:lnTo>
                <a:lnTo>
                  <a:pt x="1915668" y="1596390"/>
                </a:lnTo>
                <a:lnTo>
                  <a:pt x="1912204" y="1643557"/>
                </a:lnTo>
                <a:lnTo>
                  <a:pt x="1902145" y="1688581"/>
                </a:lnTo>
                <a:lnTo>
                  <a:pt x="1885984" y="1730965"/>
                </a:lnTo>
                <a:lnTo>
                  <a:pt x="1864216" y="1770215"/>
                </a:lnTo>
                <a:lnTo>
                  <a:pt x="1837335" y="1805836"/>
                </a:lnTo>
                <a:lnTo>
                  <a:pt x="1805836" y="1837335"/>
                </a:lnTo>
                <a:lnTo>
                  <a:pt x="1770215" y="1864216"/>
                </a:lnTo>
                <a:lnTo>
                  <a:pt x="1730965" y="1885984"/>
                </a:lnTo>
                <a:lnTo>
                  <a:pt x="1688581" y="1902145"/>
                </a:lnTo>
                <a:lnTo>
                  <a:pt x="1643557" y="1912204"/>
                </a:lnTo>
                <a:lnTo>
                  <a:pt x="1596390" y="1915668"/>
                </a:lnTo>
                <a:lnTo>
                  <a:pt x="319277" y="1915668"/>
                </a:lnTo>
                <a:lnTo>
                  <a:pt x="272110" y="1912204"/>
                </a:lnTo>
                <a:lnTo>
                  <a:pt x="227086" y="1902145"/>
                </a:lnTo>
                <a:lnTo>
                  <a:pt x="184702" y="1885984"/>
                </a:lnTo>
                <a:lnTo>
                  <a:pt x="145452" y="1864216"/>
                </a:lnTo>
                <a:lnTo>
                  <a:pt x="109831" y="1837335"/>
                </a:lnTo>
                <a:lnTo>
                  <a:pt x="78332" y="1805836"/>
                </a:lnTo>
                <a:lnTo>
                  <a:pt x="51451" y="1770215"/>
                </a:lnTo>
                <a:lnTo>
                  <a:pt x="29683" y="1730965"/>
                </a:lnTo>
                <a:lnTo>
                  <a:pt x="13522" y="1688581"/>
                </a:lnTo>
                <a:lnTo>
                  <a:pt x="3463" y="1643557"/>
                </a:lnTo>
                <a:lnTo>
                  <a:pt x="0" y="1596390"/>
                </a:lnTo>
                <a:lnTo>
                  <a:pt x="0" y="31927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962647" y="3932675"/>
            <a:ext cx="1322705" cy="1396365"/>
          </a:xfrm>
          <a:prstGeom prst="rect">
            <a:avLst/>
          </a:prstGeom>
        </p:spPr>
        <p:txBody>
          <a:bodyPr wrap="square" lIns="0" tIns="2590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dirty="0" sz="4000" spc="-10" b="1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dirty="0" sz="4000" spc="-5" b="1">
                <a:solidFill>
                  <a:srgbClr val="001F5F"/>
                </a:solidFill>
                <a:latin typeface="微软雅黑"/>
                <a:cs typeface="微软雅黑"/>
              </a:rPr>
              <a:t>万多</a:t>
            </a:r>
            <a:endParaRPr sz="4000">
              <a:latin typeface="微软雅黑"/>
              <a:cs typeface="微软雅黑"/>
            </a:endParaRPr>
          </a:p>
          <a:p>
            <a:pPr marL="52069">
              <a:lnSpc>
                <a:spcPct val="100000"/>
              </a:lnSpc>
              <a:spcBef>
                <a:spcPts val="1170"/>
              </a:spcBef>
            </a:pPr>
            <a:r>
              <a:rPr dirty="0" sz="2400">
                <a:latin typeface="微软雅黑"/>
                <a:cs typeface="微软雅黑"/>
              </a:rPr>
              <a:t>订阅粉丝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16923" y="3802379"/>
            <a:ext cx="1915795" cy="1915795"/>
          </a:xfrm>
          <a:custGeom>
            <a:avLst/>
            <a:gdLst/>
            <a:ahLst/>
            <a:cxnLst/>
            <a:rect l="l" t="t" r="r" b="b"/>
            <a:pathLst>
              <a:path w="1915795" h="1915795">
                <a:moveTo>
                  <a:pt x="1596390" y="0"/>
                </a:moveTo>
                <a:lnTo>
                  <a:pt x="319277" y="0"/>
                </a:lnTo>
                <a:lnTo>
                  <a:pt x="272110" y="3463"/>
                </a:lnTo>
                <a:lnTo>
                  <a:pt x="227086" y="13522"/>
                </a:lnTo>
                <a:lnTo>
                  <a:pt x="184702" y="29683"/>
                </a:lnTo>
                <a:lnTo>
                  <a:pt x="145452" y="51451"/>
                </a:lnTo>
                <a:lnTo>
                  <a:pt x="109831" y="78332"/>
                </a:lnTo>
                <a:lnTo>
                  <a:pt x="78332" y="109831"/>
                </a:lnTo>
                <a:lnTo>
                  <a:pt x="51451" y="145452"/>
                </a:lnTo>
                <a:lnTo>
                  <a:pt x="29683" y="184702"/>
                </a:lnTo>
                <a:lnTo>
                  <a:pt x="13522" y="227086"/>
                </a:lnTo>
                <a:lnTo>
                  <a:pt x="3463" y="272110"/>
                </a:lnTo>
                <a:lnTo>
                  <a:pt x="0" y="319278"/>
                </a:lnTo>
                <a:lnTo>
                  <a:pt x="0" y="1596390"/>
                </a:lnTo>
                <a:lnTo>
                  <a:pt x="3463" y="1643557"/>
                </a:lnTo>
                <a:lnTo>
                  <a:pt x="13522" y="1688581"/>
                </a:lnTo>
                <a:lnTo>
                  <a:pt x="29683" y="1730965"/>
                </a:lnTo>
                <a:lnTo>
                  <a:pt x="51451" y="1770215"/>
                </a:lnTo>
                <a:lnTo>
                  <a:pt x="78332" y="1805836"/>
                </a:lnTo>
                <a:lnTo>
                  <a:pt x="109831" y="1837335"/>
                </a:lnTo>
                <a:lnTo>
                  <a:pt x="145452" y="1864216"/>
                </a:lnTo>
                <a:lnTo>
                  <a:pt x="184702" y="1885984"/>
                </a:lnTo>
                <a:lnTo>
                  <a:pt x="227086" y="1902145"/>
                </a:lnTo>
                <a:lnTo>
                  <a:pt x="272110" y="1912204"/>
                </a:lnTo>
                <a:lnTo>
                  <a:pt x="319277" y="1915668"/>
                </a:lnTo>
                <a:lnTo>
                  <a:pt x="1596390" y="1915668"/>
                </a:lnTo>
                <a:lnTo>
                  <a:pt x="1643557" y="1912204"/>
                </a:lnTo>
                <a:lnTo>
                  <a:pt x="1688581" y="1902145"/>
                </a:lnTo>
                <a:lnTo>
                  <a:pt x="1730965" y="1885984"/>
                </a:lnTo>
                <a:lnTo>
                  <a:pt x="1770215" y="1864216"/>
                </a:lnTo>
                <a:lnTo>
                  <a:pt x="1805836" y="1837335"/>
                </a:lnTo>
                <a:lnTo>
                  <a:pt x="1837335" y="1805836"/>
                </a:lnTo>
                <a:lnTo>
                  <a:pt x="1864216" y="1770215"/>
                </a:lnTo>
                <a:lnTo>
                  <a:pt x="1885984" y="1730965"/>
                </a:lnTo>
                <a:lnTo>
                  <a:pt x="1902145" y="1688581"/>
                </a:lnTo>
                <a:lnTo>
                  <a:pt x="1912204" y="1643557"/>
                </a:lnTo>
                <a:lnTo>
                  <a:pt x="1915668" y="1596390"/>
                </a:lnTo>
                <a:lnTo>
                  <a:pt x="1915668" y="319278"/>
                </a:lnTo>
                <a:lnTo>
                  <a:pt x="1912204" y="272110"/>
                </a:lnTo>
                <a:lnTo>
                  <a:pt x="1902145" y="227086"/>
                </a:lnTo>
                <a:lnTo>
                  <a:pt x="1885984" y="184702"/>
                </a:lnTo>
                <a:lnTo>
                  <a:pt x="1864216" y="145452"/>
                </a:lnTo>
                <a:lnTo>
                  <a:pt x="1837335" y="109831"/>
                </a:lnTo>
                <a:lnTo>
                  <a:pt x="1805836" y="78332"/>
                </a:lnTo>
                <a:lnTo>
                  <a:pt x="1770215" y="51451"/>
                </a:lnTo>
                <a:lnTo>
                  <a:pt x="1730965" y="29683"/>
                </a:lnTo>
                <a:lnTo>
                  <a:pt x="1688581" y="13522"/>
                </a:lnTo>
                <a:lnTo>
                  <a:pt x="1643557" y="3463"/>
                </a:lnTo>
                <a:lnTo>
                  <a:pt x="1596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916923" y="3802379"/>
            <a:ext cx="1915795" cy="1915795"/>
          </a:xfrm>
          <a:custGeom>
            <a:avLst/>
            <a:gdLst/>
            <a:ahLst/>
            <a:cxnLst/>
            <a:rect l="l" t="t" r="r" b="b"/>
            <a:pathLst>
              <a:path w="1915795" h="1915795">
                <a:moveTo>
                  <a:pt x="0" y="319278"/>
                </a:moveTo>
                <a:lnTo>
                  <a:pt x="3463" y="272110"/>
                </a:lnTo>
                <a:lnTo>
                  <a:pt x="13522" y="227086"/>
                </a:lnTo>
                <a:lnTo>
                  <a:pt x="29683" y="184702"/>
                </a:lnTo>
                <a:lnTo>
                  <a:pt x="51451" y="145452"/>
                </a:lnTo>
                <a:lnTo>
                  <a:pt x="78332" y="109831"/>
                </a:lnTo>
                <a:lnTo>
                  <a:pt x="109831" y="78332"/>
                </a:lnTo>
                <a:lnTo>
                  <a:pt x="145452" y="51451"/>
                </a:lnTo>
                <a:lnTo>
                  <a:pt x="184702" y="29683"/>
                </a:lnTo>
                <a:lnTo>
                  <a:pt x="227086" y="13522"/>
                </a:lnTo>
                <a:lnTo>
                  <a:pt x="272110" y="3463"/>
                </a:lnTo>
                <a:lnTo>
                  <a:pt x="319277" y="0"/>
                </a:lnTo>
                <a:lnTo>
                  <a:pt x="1596390" y="0"/>
                </a:lnTo>
                <a:lnTo>
                  <a:pt x="1643557" y="3463"/>
                </a:lnTo>
                <a:lnTo>
                  <a:pt x="1688581" y="13522"/>
                </a:lnTo>
                <a:lnTo>
                  <a:pt x="1730965" y="29683"/>
                </a:lnTo>
                <a:lnTo>
                  <a:pt x="1770215" y="51451"/>
                </a:lnTo>
                <a:lnTo>
                  <a:pt x="1805836" y="78332"/>
                </a:lnTo>
                <a:lnTo>
                  <a:pt x="1837335" y="109831"/>
                </a:lnTo>
                <a:lnTo>
                  <a:pt x="1864216" y="145452"/>
                </a:lnTo>
                <a:lnTo>
                  <a:pt x="1885984" y="184702"/>
                </a:lnTo>
                <a:lnTo>
                  <a:pt x="1902145" y="227086"/>
                </a:lnTo>
                <a:lnTo>
                  <a:pt x="1912204" y="272110"/>
                </a:lnTo>
                <a:lnTo>
                  <a:pt x="1915668" y="319278"/>
                </a:lnTo>
                <a:lnTo>
                  <a:pt x="1915668" y="1596390"/>
                </a:lnTo>
                <a:lnTo>
                  <a:pt x="1912204" y="1643557"/>
                </a:lnTo>
                <a:lnTo>
                  <a:pt x="1902145" y="1688581"/>
                </a:lnTo>
                <a:lnTo>
                  <a:pt x="1885984" y="1730965"/>
                </a:lnTo>
                <a:lnTo>
                  <a:pt x="1864216" y="1770215"/>
                </a:lnTo>
                <a:lnTo>
                  <a:pt x="1837335" y="1805836"/>
                </a:lnTo>
                <a:lnTo>
                  <a:pt x="1805836" y="1837335"/>
                </a:lnTo>
                <a:lnTo>
                  <a:pt x="1770215" y="1864216"/>
                </a:lnTo>
                <a:lnTo>
                  <a:pt x="1730965" y="1885984"/>
                </a:lnTo>
                <a:lnTo>
                  <a:pt x="1688581" y="1902145"/>
                </a:lnTo>
                <a:lnTo>
                  <a:pt x="1643557" y="1912204"/>
                </a:lnTo>
                <a:lnTo>
                  <a:pt x="1596390" y="1915668"/>
                </a:lnTo>
                <a:lnTo>
                  <a:pt x="319277" y="1915668"/>
                </a:lnTo>
                <a:lnTo>
                  <a:pt x="272110" y="1912204"/>
                </a:lnTo>
                <a:lnTo>
                  <a:pt x="227086" y="1902145"/>
                </a:lnTo>
                <a:lnTo>
                  <a:pt x="184702" y="1885984"/>
                </a:lnTo>
                <a:lnTo>
                  <a:pt x="145452" y="1864216"/>
                </a:lnTo>
                <a:lnTo>
                  <a:pt x="109831" y="1837335"/>
                </a:lnTo>
                <a:lnTo>
                  <a:pt x="78332" y="1805836"/>
                </a:lnTo>
                <a:lnTo>
                  <a:pt x="51451" y="1770215"/>
                </a:lnTo>
                <a:lnTo>
                  <a:pt x="29683" y="1730965"/>
                </a:lnTo>
                <a:lnTo>
                  <a:pt x="13522" y="1688581"/>
                </a:lnTo>
                <a:lnTo>
                  <a:pt x="3463" y="1643557"/>
                </a:lnTo>
                <a:lnTo>
                  <a:pt x="0" y="1596390"/>
                </a:lnTo>
                <a:lnTo>
                  <a:pt x="0" y="31927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405619" y="3848658"/>
            <a:ext cx="939800" cy="1520190"/>
          </a:xfrm>
          <a:prstGeom prst="rect">
            <a:avLst/>
          </a:prstGeom>
        </p:spPr>
        <p:txBody>
          <a:bodyPr wrap="square" lIns="0" tIns="309245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2435"/>
              </a:spcBef>
            </a:pPr>
            <a:r>
              <a:rPr dirty="0" sz="4400" spc="-5" b="1">
                <a:solidFill>
                  <a:srgbClr val="001F5F"/>
                </a:solidFill>
                <a:latin typeface="Arial"/>
                <a:cs typeface="Arial"/>
              </a:rPr>
              <a:t>8</a:t>
            </a:r>
            <a:r>
              <a:rPr dirty="0" sz="4400" spc="5" b="1">
                <a:solidFill>
                  <a:srgbClr val="001F5F"/>
                </a:solidFill>
                <a:latin typeface="微软雅黑"/>
                <a:cs typeface="微软雅黑"/>
              </a:rPr>
              <a:t>年</a:t>
            </a:r>
            <a:endParaRPr sz="4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400">
                <a:latin typeface="微软雅黑"/>
                <a:cs typeface="微软雅黑"/>
              </a:rPr>
              <a:t>教学法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334242" y="6265055"/>
            <a:ext cx="1212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8690" y="2097735"/>
            <a:ext cx="18542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微软雅黑"/>
                <a:cs typeface="微软雅黑"/>
              </a:rPr>
              <a:t>北京工商大学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62120" y="2097735"/>
            <a:ext cx="6350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微软雅黑"/>
                <a:cs typeface="微软雅黑"/>
              </a:rPr>
              <a:t>教师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8690" y="2860294"/>
            <a:ext cx="2159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微软雅黑"/>
                <a:cs typeface="微软雅黑"/>
              </a:rPr>
              <a:t>教育部网培中心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0115" y="2860294"/>
            <a:ext cx="1244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微软雅黑"/>
                <a:cs typeface="微软雅黑"/>
              </a:rPr>
              <a:t>特邀专家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8690" y="3622675"/>
            <a:ext cx="2159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微软雅黑"/>
                <a:cs typeface="微软雅黑"/>
              </a:rPr>
              <a:t>教育部规建中心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30115" y="3622675"/>
            <a:ext cx="1244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微软雅黑"/>
                <a:cs typeface="微软雅黑"/>
              </a:rPr>
              <a:t>特邀专家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8690" y="4384675"/>
            <a:ext cx="41046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81704" algn="l"/>
              </a:tabLst>
            </a:pPr>
            <a:r>
              <a:rPr dirty="0" sz="2400">
                <a:latin typeface="微软雅黑"/>
                <a:cs typeface="微软雅黑"/>
              </a:rPr>
              <a:t>蓝墨智启科技有限公司	专家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8690" y="5146928"/>
            <a:ext cx="2159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微软雅黑"/>
                <a:cs typeface="微软雅黑"/>
              </a:rPr>
              <a:t>老周教法工作室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13935" y="5146928"/>
            <a:ext cx="939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微软雅黑"/>
                <a:cs typeface="微软雅黑"/>
              </a:rPr>
              <a:t>创建人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聚焦问题：牢记问题的三大抓手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76838" y="625307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2728" y="1708404"/>
            <a:ext cx="2644139" cy="3268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57902" y="1703577"/>
            <a:ext cx="2653665" cy="3278504"/>
          </a:xfrm>
          <a:custGeom>
            <a:avLst/>
            <a:gdLst/>
            <a:ahLst/>
            <a:cxnLst/>
            <a:rect l="l" t="t" r="r" b="b"/>
            <a:pathLst>
              <a:path w="2653665" h="3278504">
                <a:moveTo>
                  <a:pt x="0" y="3278504"/>
                </a:moveTo>
                <a:lnTo>
                  <a:pt x="2653665" y="3278504"/>
                </a:lnTo>
                <a:lnTo>
                  <a:pt x="2653665" y="0"/>
                </a:lnTo>
                <a:lnTo>
                  <a:pt x="0" y="0"/>
                </a:lnTo>
                <a:lnTo>
                  <a:pt x="0" y="3278504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59" y="1708404"/>
            <a:ext cx="4002024" cy="324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5797" y="1703577"/>
            <a:ext cx="4011929" cy="3249930"/>
          </a:xfrm>
          <a:custGeom>
            <a:avLst/>
            <a:gdLst/>
            <a:ahLst/>
            <a:cxnLst/>
            <a:rect l="l" t="t" r="r" b="b"/>
            <a:pathLst>
              <a:path w="4011929" h="3249929">
                <a:moveTo>
                  <a:pt x="0" y="3249549"/>
                </a:moveTo>
                <a:lnTo>
                  <a:pt x="4011549" y="3249549"/>
                </a:lnTo>
                <a:lnTo>
                  <a:pt x="4011549" y="0"/>
                </a:lnTo>
                <a:lnTo>
                  <a:pt x="0" y="0"/>
                </a:lnTo>
                <a:lnTo>
                  <a:pt x="0" y="3249549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702435" y="5335904"/>
            <a:ext cx="142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1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案例导入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4953" y="5335904"/>
            <a:ext cx="142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2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问题提出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59594" y="5335904"/>
            <a:ext cx="1423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934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3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交代任务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0740" y="1707642"/>
            <a:ext cx="2910205" cy="32696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2923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805"/>
              </a:spcBef>
            </a:pPr>
            <a:r>
              <a:rPr dirty="0" sz="1800" spc="-5">
                <a:latin typeface="微软雅黑"/>
                <a:cs typeface="微软雅黑"/>
              </a:rPr>
              <a:t>学习任务：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01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02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03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851" y="6232575"/>
            <a:ext cx="7973695" cy="55308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401955">
              <a:lnSpc>
                <a:spcPct val="100000"/>
              </a:lnSpc>
              <a:spcBef>
                <a:spcPts val="245"/>
              </a:spcBef>
              <a:tabLst>
                <a:tab pos="1466215" algn="l"/>
              </a:tabLst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	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100">
                <a:latin typeface="微软雅黑"/>
                <a:cs typeface="微软雅黑"/>
              </a:rPr>
              <a:t>图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>
                <a:latin typeface="微软雅黑"/>
                <a:cs typeface="微软雅黑"/>
              </a:rPr>
              <a:t>：截图自</a:t>
            </a:r>
            <a:r>
              <a:rPr dirty="0" sz="1100" spc="-5">
                <a:latin typeface="Arial"/>
                <a:cs typeface="Arial"/>
              </a:rPr>
              <a:t>https://list.youku.com/show/id_z7754904c7bca11e2a19e.html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微软雅黑"/>
                <a:cs typeface="微软雅黑"/>
              </a:rPr>
              <a:t>，浏览时间</a:t>
            </a:r>
            <a:r>
              <a:rPr dirty="0" sz="1100" spc="-5">
                <a:latin typeface="微软雅黑"/>
                <a:cs typeface="微软雅黑"/>
              </a:rPr>
              <a:t>：</a:t>
            </a:r>
            <a:r>
              <a:rPr dirty="0" sz="1100" spc="-5">
                <a:latin typeface="Arial"/>
                <a:cs typeface="Arial"/>
              </a:rPr>
              <a:t>2020</a:t>
            </a:r>
            <a:r>
              <a:rPr dirty="0" sz="1100">
                <a:latin typeface="微软雅黑"/>
                <a:cs typeface="微软雅黑"/>
              </a:rPr>
              <a:t>年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>
                <a:latin typeface="微软雅黑"/>
                <a:cs typeface="微软雅黑"/>
              </a:rPr>
              <a:t>月</a:t>
            </a:r>
            <a:r>
              <a:rPr dirty="0" sz="1100" spc="-5">
                <a:latin typeface="Arial"/>
                <a:cs typeface="Arial"/>
              </a:rPr>
              <a:t>22</a:t>
            </a:r>
            <a:r>
              <a:rPr dirty="0" sz="1100">
                <a:latin typeface="微软雅黑"/>
                <a:cs typeface="微软雅黑"/>
              </a:rPr>
              <a:t>日</a:t>
            </a:r>
            <a:endParaRPr sz="11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微软雅黑"/>
                <a:cs typeface="微软雅黑"/>
              </a:rPr>
              <a:t>图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>
                <a:latin typeface="微软雅黑"/>
                <a:cs typeface="微软雅黑"/>
              </a:rPr>
              <a:t>：图片来自</a:t>
            </a:r>
            <a:r>
              <a:rPr dirty="0" sz="1100" spc="-5">
                <a:latin typeface="Arial"/>
                <a:cs typeface="Arial"/>
                <a:hlinkClick r:id="rId4"/>
              </a:rPr>
              <a:t>http://mall.bandao.cn/news_html/201605/20160510/news_20160510_2631581.shtml</a:t>
            </a:r>
            <a:r>
              <a:rPr dirty="0" sz="1100" spc="-5">
                <a:latin typeface="微软雅黑"/>
                <a:cs typeface="微软雅黑"/>
              </a:rPr>
              <a:t>，</a:t>
            </a:r>
            <a:r>
              <a:rPr dirty="0" sz="1100">
                <a:latin typeface="微软雅黑"/>
                <a:cs typeface="微软雅黑"/>
              </a:rPr>
              <a:t>浏览时间</a:t>
            </a:r>
            <a:r>
              <a:rPr dirty="0" sz="1100" spc="-5">
                <a:latin typeface="微软雅黑"/>
                <a:cs typeface="微软雅黑"/>
              </a:rPr>
              <a:t>：</a:t>
            </a:r>
            <a:r>
              <a:rPr dirty="0" sz="1100" spc="-5">
                <a:latin typeface="Arial"/>
                <a:cs typeface="Arial"/>
              </a:rPr>
              <a:t>2020</a:t>
            </a:r>
            <a:r>
              <a:rPr dirty="0" sz="1100">
                <a:latin typeface="微软雅黑"/>
                <a:cs typeface="微软雅黑"/>
              </a:rPr>
              <a:t>年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>
                <a:latin typeface="微软雅黑"/>
                <a:cs typeface="微软雅黑"/>
              </a:rPr>
              <a:t>月</a:t>
            </a:r>
            <a:r>
              <a:rPr dirty="0" sz="1100" spc="-5">
                <a:latin typeface="Arial"/>
                <a:cs typeface="Arial"/>
              </a:rPr>
              <a:t>22</a:t>
            </a:r>
            <a:r>
              <a:rPr dirty="0" sz="1100">
                <a:latin typeface="微软雅黑"/>
                <a:cs typeface="微软雅黑"/>
              </a:rPr>
              <a:t>日</a:t>
            </a:r>
            <a:endParaRPr sz="11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一定要重视情境（情绪）的力量：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76838" y="625307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7236" y="1139951"/>
            <a:ext cx="2345308" cy="4578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79207" y="1139951"/>
            <a:ext cx="2112264" cy="4578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48690" y="5754762"/>
            <a:ext cx="4095115" cy="67437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247650">
              <a:lnSpc>
                <a:spcPct val="100000"/>
              </a:lnSpc>
              <a:spcBef>
                <a:spcPts val="1225"/>
              </a:spcBef>
              <a:tabLst>
                <a:tab pos="73025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1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Arial"/>
                <a:cs typeface="Arial"/>
              </a:rPr>
              <a:t>1</a:t>
            </a:r>
            <a:r>
              <a:rPr dirty="0" sz="1800" spc="-15">
                <a:latin typeface="Arial"/>
                <a:cs typeface="Arial"/>
              </a:rPr>
              <a:t>0</a:t>
            </a:r>
            <a:r>
              <a:rPr dirty="0" sz="1800" spc="-10">
                <a:latin typeface="Arial"/>
                <a:cs typeface="Arial"/>
              </a:rPr>
              <a:t>7</a:t>
            </a:r>
            <a:r>
              <a:rPr dirty="0" sz="1800">
                <a:latin typeface="微软雅黑"/>
                <a:cs typeface="微软雅黑"/>
              </a:rPr>
              <a:t>公斤的大爷通过锻炼消除三高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1076325" algn="l"/>
              </a:tabLst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	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5443" y="5897981"/>
            <a:ext cx="2108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2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年轻网友脑出血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764" y="6409740"/>
            <a:ext cx="29375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微软雅黑"/>
                <a:cs typeface="微软雅黑"/>
              </a:rPr>
              <a:t>图</a:t>
            </a:r>
            <a:r>
              <a:rPr dirty="0" sz="1200" spc="-5">
                <a:latin typeface="Arial"/>
                <a:cs typeface="Arial"/>
              </a:rPr>
              <a:t>1</a:t>
            </a:r>
            <a:r>
              <a:rPr dirty="0" sz="1200" spc="-5">
                <a:latin typeface="微软雅黑"/>
                <a:cs typeface="微软雅黑"/>
              </a:rPr>
              <a:t>：</a:t>
            </a:r>
            <a:r>
              <a:rPr dirty="0" sz="1200">
                <a:latin typeface="微软雅黑"/>
                <a:cs typeface="微软雅黑"/>
              </a:rPr>
              <a:t>截图自抖音用户，抖音</a:t>
            </a:r>
            <a:r>
              <a:rPr dirty="0" sz="1200" spc="-5">
                <a:latin typeface="微软雅黑"/>
                <a:cs typeface="微软雅黑"/>
              </a:rPr>
              <a:t>号</a:t>
            </a:r>
            <a:r>
              <a:rPr dirty="0" sz="1200" spc="-5">
                <a:latin typeface="Arial"/>
                <a:cs typeface="Arial"/>
              </a:rPr>
              <a:t>367102280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微软雅黑"/>
                <a:cs typeface="微软雅黑"/>
              </a:rPr>
              <a:t>图</a:t>
            </a:r>
            <a:r>
              <a:rPr dirty="0" sz="1200" spc="-5">
                <a:latin typeface="Arial"/>
                <a:cs typeface="Arial"/>
              </a:rPr>
              <a:t>2</a:t>
            </a:r>
            <a:r>
              <a:rPr dirty="0" sz="1200" spc="-5">
                <a:latin typeface="微软雅黑"/>
                <a:cs typeface="微软雅黑"/>
              </a:rPr>
              <a:t>：截图自抖音用户，抖音号</a:t>
            </a:r>
            <a:r>
              <a:rPr dirty="0" sz="1200" spc="-5">
                <a:latin typeface="Arial"/>
                <a:cs typeface="Arial"/>
              </a:rPr>
              <a:t>2171905016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聚焦问题：教师要根据内容做具象</a:t>
            </a:r>
            <a:r>
              <a:rPr dirty="0"/>
              <a:t>加</a:t>
            </a:r>
            <a:r>
              <a:rPr dirty="0" spc="-5"/>
              <a:t>工，</a:t>
            </a:r>
            <a:r>
              <a:rPr dirty="0"/>
              <a:t>让</a:t>
            </a:r>
            <a:r>
              <a:rPr dirty="0" spc="-5"/>
              <a:t>概念</a:t>
            </a:r>
            <a:r>
              <a:rPr dirty="0"/>
              <a:t>有</a:t>
            </a:r>
            <a:r>
              <a:rPr dirty="0" spc="-5"/>
              <a:t>血有肉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690" y="6251549"/>
            <a:ext cx="9112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2798" y="6251549"/>
            <a:ext cx="11760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76838" y="625307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690" y="1669161"/>
            <a:ext cx="4370070" cy="41179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0"/>
              </a:spcBef>
            </a:pPr>
            <a:r>
              <a:rPr dirty="0" sz="2800" spc="-5">
                <a:latin typeface="微软雅黑"/>
                <a:cs typeface="微软雅黑"/>
              </a:rPr>
              <a:t>泰坦尼克号，是英国白星航 </a:t>
            </a:r>
            <a:r>
              <a:rPr dirty="0" sz="2800" spc="-10">
                <a:latin typeface="微软雅黑"/>
                <a:cs typeface="微软雅黑"/>
              </a:rPr>
              <a:t>运公司下辖的一艘奥林匹克 </a:t>
            </a:r>
            <a:r>
              <a:rPr dirty="0" sz="2800" spc="-5">
                <a:latin typeface="微软雅黑"/>
                <a:cs typeface="微软雅黑"/>
              </a:rPr>
              <a:t>级游轮。</a:t>
            </a:r>
            <a:r>
              <a:rPr dirty="0" sz="2800">
                <a:latin typeface="Arial"/>
                <a:cs typeface="Arial"/>
              </a:rPr>
              <a:t>1912</a:t>
            </a:r>
            <a:r>
              <a:rPr dirty="0" sz="2800" spc="-5">
                <a:latin typeface="微软雅黑"/>
                <a:cs typeface="微软雅黑"/>
              </a:rPr>
              <a:t>年</a:t>
            </a:r>
            <a:r>
              <a:rPr dirty="0" sz="2800">
                <a:latin typeface="Arial"/>
                <a:cs typeface="Arial"/>
              </a:rPr>
              <a:t>4</a:t>
            </a:r>
            <a:r>
              <a:rPr dirty="0" sz="2800" spc="-5">
                <a:latin typeface="微软雅黑"/>
                <a:cs typeface="微软雅黑"/>
              </a:rPr>
              <a:t>月</a:t>
            </a:r>
            <a:r>
              <a:rPr dirty="0" sz="2800">
                <a:latin typeface="Arial"/>
                <a:cs typeface="Arial"/>
              </a:rPr>
              <a:t>14</a:t>
            </a:r>
            <a:r>
              <a:rPr dirty="0" sz="2800" spc="-5">
                <a:latin typeface="微软雅黑"/>
                <a:cs typeface="微软雅黑"/>
              </a:rPr>
              <a:t>日</a:t>
            </a:r>
            <a:r>
              <a:rPr dirty="0" sz="2800">
                <a:latin typeface="Arial"/>
                <a:cs typeface="Arial"/>
              </a:rPr>
              <a:t>23  </a:t>
            </a:r>
            <a:r>
              <a:rPr dirty="0" sz="2800" spc="-5">
                <a:latin typeface="微软雅黑"/>
                <a:cs typeface="微软雅黑"/>
              </a:rPr>
              <a:t>时</a:t>
            </a:r>
            <a:r>
              <a:rPr dirty="0" sz="2800">
                <a:latin typeface="Arial"/>
                <a:cs typeface="Arial"/>
              </a:rPr>
              <a:t>40</a:t>
            </a:r>
            <a:r>
              <a:rPr dirty="0" sz="2800" spc="-5">
                <a:latin typeface="微软雅黑"/>
                <a:cs typeface="微软雅黑"/>
              </a:rPr>
              <a:t>分左右，泰坦尼克号与 </a:t>
            </a:r>
            <a:r>
              <a:rPr dirty="0" sz="2800" spc="-10">
                <a:latin typeface="微软雅黑"/>
                <a:cs typeface="微软雅黑"/>
              </a:rPr>
              <a:t>一座冰山相撞，造</a:t>
            </a:r>
            <a:r>
              <a:rPr dirty="0" sz="2800" spc="-5">
                <a:latin typeface="微软雅黑"/>
                <a:cs typeface="微软雅黑"/>
              </a:rPr>
              <a:t>成</a:t>
            </a:r>
            <a:r>
              <a:rPr dirty="0" sz="2800" spc="-5">
                <a:latin typeface="Arial"/>
                <a:cs typeface="Arial"/>
              </a:rPr>
              <a:t>151</a:t>
            </a:r>
            <a:r>
              <a:rPr dirty="0" sz="2800">
                <a:latin typeface="Arial"/>
                <a:cs typeface="Arial"/>
              </a:rPr>
              <a:t>7</a:t>
            </a:r>
            <a:r>
              <a:rPr dirty="0" sz="2800" spc="-5">
                <a:latin typeface="微软雅黑"/>
                <a:cs typeface="微软雅黑"/>
              </a:rPr>
              <a:t>人 </a:t>
            </a:r>
            <a:r>
              <a:rPr dirty="0" sz="2800" spc="-5">
                <a:latin typeface="微软雅黑"/>
                <a:cs typeface="微软雅黑"/>
              </a:rPr>
              <a:t>丧生，其中仅</a:t>
            </a:r>
            <a:r>
              <a:rPr dirty="0" sz="2800">
                <a:latin typeface="Arial"/>
                <a:cs typeface="Arial"/>
              </a:rPr>
              <a:t>333</a:t>
            </a:r>
            <a:r>
              <a:rPr dirty="0" sz="2800" spc="-5">
                <a:latin typeface="微软雅黑"/>
                <a:cs typeface="微软雅黑"/>
              </a:rPr>
              <a:t>具罹难者 遗体被寻回。泰坦尼克号沉 </a:t>
            </a:r>
            <a:r>
              <a:rPr dirty="0" sz="2800" spc="-10">
                <a:latin typeface="微软雅黑"/>
                <a:cs typeface="微软雅黑"/>
              </a:rPr>
              <a:t>没事故为和平时期死伤人数 </a:t>
            </a:r>
            <a:r>
              <a:rPr dirty="0" sz="2800" spc="-5">
                <a:latin typeface="微软雅黑"/>
                <a:cs typeface="微软雅黑"/>
              </a:rPr>
              <a:t>最为惨重的一次海难。</a:t>
            </a:r>
            <a:endParaRPr sz="2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600" spc="-5">
                <a:latin typeface="微软雅黑"/>
                <a:cs typeface="微软雅黑"/>
              </a:rPr>
              <a:t>（百度百科）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9364" y="1882139"/>
            <a:ext cx="5714999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6489708"/>
            <a:ext cx="9859645" cy="29337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600" spc="-5">
                <a:latin typeface="微软雅黑"/>
                <a:cs typeface="微软雅黑"/>
              </a:rPr>
              <a:t>图</a:t>
            </a:r>
            <a:r>
              <a:rPr dirty="0" sz="1600" spc="-5">
                <a:latin typeface="Arial"/>
                <a:cs typeface="Arial"/>
              </a:rPr>
              <a:t>1</a:t>
            </a:r>
            <a:r>
              <a:rPr dirty="0" sz="1600" spc="-5">
                <a:latin typeface="微软雅黑"/>
                <a:cs typeface="微软雅黑"/>
              </a:rPr>
              <a:t>：</a:t>
            </a:r>
            <a:r>
              <a:rPr dirty="0" u="sng" sz="16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http://baijiahao.baidu.com/s?id=1658236614740751950&amp;wfr=spider&amp;for=pc</a:t>
            </a:r>
            <a:r>
              <a:rPr dirty="0" sz="1600" spc="165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dirty="0" sz="1600" spc="-5">
                <a:latin typeface="微软雅黑"/>
                <a:cs typeface="微软雅黑"/>
              </a:rPr>
              <a:t>浏览时间：</a:t>
            </a:r>
            <a:r>
              <a:rPr dirty="0" sz="1600" spc="-5">
                <a:latin typeface="Arial"/>
                <a:cs typeface="Arial"/>
              </a:rPr>
              <a:t>2020</a:t>
            </a:r>
            <a:r>
              <a:rPr dirty="0" sz="1600" spc="-5">
                <a:latin typeface="微软雅黑"/>
                <a:cs typeface="微软雅黑"/>
              </a:rPr>
              <a:t>年</a:t>
            </a:r>
            <a:r>
              <a:rPr dirty="0" sz="1600" spc="-5">
                <a:latin typeface="Arial"/>
                <a:cs typeface="Arial"/>
              </a:rPr>
              <a:t>3</a:t>
            </a:r>
            <a:r>
              <a:rPr dirty="0" sz="1600" spc="-5">
                <a:latin typeface="微软雅黑"/>
                <a:cs typeface="微软雅黑"/>
              </a:rPr>
              <a:t>月</a:t>
            </a:r>
            <a:r>
              <a:rPr dirty="0" sz="1600" spc="-5">
                <a:latin typeface="Arial"/>
                <a:cs typeface="Arial"/>
              </a:rPr>
              <a:t>22</a:t>
            </a:r>
            <a:r>
              <a:rPr dirty="0" sz="1600" spc="-5">
                <a:latin typeface="微软雅黑"/>
                <a:cs typeface="微软雅黑"/>
              </a:rPr>
              <a:t>日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激活旧知：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1892807" y="2476500"/>
            <a:ext cx="7949565" cy="2171700"/>
          </a:xfrm>
          <a:custGeom>
            <a:avLst/>
            <a:gdLst/>
            <a:ahLst/>
            <a:cxnLst/>
            <a:rect l="l" t="t" r="r" b="b"/>
            <a:pathLst>
              <a:path w="7949565" h="2171700">
                <a:moveTo>
                  <a:pt x="0" y="361950"/>
                </a:moveTo>
                <a:lnTo>
                  <a:pt x="3304" y="312835"/>
                </a:lnTo>
                <a:lnTo>
                  <a:pt x="12929" y="265729"/>
                </a:lnTo>
                <a:lnTo>
                  <a:pt x="28444" y="221063"/>
                </a:lnTo>
                <a:lnTo>
                  <a:pt x="49417" y="179267"/>
                </a:lnTo>
                <a:lnTo>
                  <a:pt x="75417" y="140773"/>
                </a:lnTo>
                <a:lnTo>
                  <a:pt x="106013" y="106013"/>
                </a:lnTo>
                <a:lnTo>
                  <a:pt x="140773" y="75417"/>
                </a:lnTo>
                <a:lnTo>
                  <a:pt x="179267" y="49417"/>
                </a:lnTo>
                <a:lnTo>
                  <a:pt x="221063" y="28444"/>
                </a:lnTo>
                <a:lnTo>
                  <a:pt x="265729" y="12929"/>
                </a:lnTo>
                <a:lnTo>
                  <a:pt x="312835" y="3304"/>
                </a:lnTo>
                <a:lnTo>
                  <a:pt x="361950" y="0"/>
                </a:lnTo>
                <a:lnTo>
                  <a:pt x="7587234" y="0"/>
                </a:lnTo>
                <a:lnTo>
                  <a:pt x="7636348" y="3304"/>
                </a:lnTo>
                <a:lnTo>
                  <a:pt x="7683454" y="12929"/>
                </a:lnTo>
                <a:lnTo>
                  <a:pt x="7728120" y="28444"/>
                </a:lnTo>
                <a:lnTo>
                  <a:pt x="7769916" y="49417"/>
                </a:lnTo>
                <a:lnTo>
                  <a:pt x="7808410" y="75417"/>
                </a:lnTo>
                <a:lnTo>
                  <a:pt x="7843170" y="106013"/>
                </a:lnTo>
                <a:lnTo>
                  <a:pt x="7873766" y="140773"/>
                </a:lnTo>
                <a:lnTo>
                  <a:pt x="7899766" y="179267"/>
                </a:lnTo>
                <a:lnTo>
                  <a:pt x="7920739" y="221063"/>
                </a:lnTo>
                <a:lnTo>
                  <a:pt x="7936254" y="265729"/>
                </a:lnTo>
                <a:lnTo>
                  <a:pt x="7945879" y="312835"/>
                </a:lnTo>
                <a:lnTo>
                  <a:pt x="7949184" y="361950"/>
                </a:lnTo>
                <a:lnTo>
                  <a:pt x="7949184" y="1809750"/>
                </a:lnTo>
                <a:lnTo>
                  <a:pt x="7945879" y="1858864"/>
                </a:lnTo>
                <a:lnTo>
                  <a:pt x="7936254" y="1905970"/>
                </a:lnTo>
                <a:lnTo>
                  <a:pt x="7920739" y="1950636"/>
                </a:lnTo>
                <a:lnTo>
                  <a:pt x="7899766" y="1992432"/>
                </a:lnTo>
                <a:lnTo>
                  <a:pt x="7873766" y="2030926"/>
                </a:lnTo>
                <a:lnTo>
                  <a:pt x="7843170" y="2065686"/>
                </a:lnTo>
                <a:lnTo>
                  <a:pt x="7808410" y="2096282"/>
                </a:lnTo>
                <a:lnTo>
                  <a:pt x="7769916" y="2122282"/>
                </a:lnTo>
                <a:lnTo>
                  <a:pt x="7728120" y="2143255"/>
                </a:lnTo>
                <a:lnTo>
                  <a:pt x="7683454" y="2158770"/>
                </a:lnTo>
                <a:lnTo>
                  <a:pt x="7636348" y="2168395"/>
                </a:lnTo>
                <a:lnTo>
                  <a:pt x="7587234" y="2171700"/>
                </a:lnTo>
                <a:lnTo>
                  <a:pt x="361950" y="2171700"/>
                </a:lnTo>
                <a:lnTo>
                  <a:pt x="312835" y="2168395"/>
                </a:lnTo>
                <a:lnTo>
                  <a:pt x="265729" y="2158770"/>
                </a:lnTo>
                <a:lnTo>
                  <a:pt x="221063" y="2143255"/>
                </a:lnTo>
                <a:lnTo>
                  <a:pt x="179267" y="2122282"/>
                </a:lnTo>
                <a:lnTo>
                  <a:pt x="140773" y="2096282"/>
                </a:lnTo>
                <a:lnTo>
                  <a:pt x="106013" y="2065686"/>
                </a:lnTo>
                <a:lnTo>
                  <a:pt x="75417" y="2030926"/>
                </a:lnTo>
                <a:lnTo>
                  <a:pt x="49417" y="1992432"/>
                </a:lnTo>
                <a:lnTo>
                  <a:pt x="28444" y="1950636"/>
                </a:lnTo>
                <a:lnTo>
                  <a:pt x="12929" y="1905970"/>
                </a:lnTo>
                <a:lnTo>
                  <a:pt x="3304" y="1858864"/>
                </a:lnTo>
                <a:lnTo>
                  <a:pt x="0" y="1809750"/>
                </a:lnTo>
                <a:lnTo>
                  <a:pt x="0" y="361950"/>
                </a:lnTo>
                <a:close/>
              </a:path>
            </a:pathLst>
          </a:custGeom>
          <a:ln w="12700">
            <a:solidFill>
              <a:srgbClr val="569E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99157" y="2967939"/>
            <a:ext cx="693610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" b="1">
                <a:latin typeface="微软雅黑"/>
                <a:cs typeface="微软雅黑"/>
              </a:rPr>
              <a:t>原理</a:t>
            </a:r>
            <a:r>
              <a:rPr dirty="0" sz="7200" spc="5" b="1">
                <a:latin typeface="Arial"/>
                <a:cs typeface="Arial"/>
              </a:rPr>
              <a:t>2</a:t>
            </a:r>
            <a:r>
              <a:rPr dirty="0" sz="7200" spc="-5" b="1">
                <a:latin typeface="微软雅黑"/>
                <a:cs typeface="微软雅黑"/>
              </a:rPr>
              <a:t>：激活旧知</a:t>
            </a:r>
            <a:endParaRPr sz="72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激活旧知：一定要明白为何要激活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旧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知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82340" y="1252727"/>
            <a:ext cx="7051675" cy="1347470"/>
          </a:xfrm>
          <a:custGeom>
            <a:avLst/>
            <a:gdLst/>
            <a:ahLst/>
            <a:cxnLst/>
            <a:rect l="l" t="t" r="r" b="b"/>
            <a:pathLst>
              <a:path w="7051675" h="1347470">
                <a:moveTo>
                  <a:pt x="0" y="224536"/>
                </a:moveTo>
                <a:lnTo>
                  <a:pt x="4564" y="179300"/>
                </a:lnTo>
                <a:lnTo>
                  <a:pt x="17652" y="137160"/>
                </a:lnTo>
                <a:lnTo>
                  <a:pt x="38361" y="99020"/>
                </a:lnTo>
                <a:lnTo>
                  <a:pt x="65786" y="65786"/>
                </a:lnTo>
                <a:lnTo>
                  <a:pt x="99020" y="38361"/>
                </a:lnTo>
                <a:lnTo>
                  <a:pt x="137160" y="17652"/>
                </a:lnTo>
                <a:lnTo>
                  <a:pt x="179300" y="4564"/>
                </a:lnTo>
                <a:lnTo>
                  <a:pt x="224536" y="0"/>
                </a:lnTo>
                <a:lnTo>
                  <a:pt x="6827011" y="0"/>
                </a:lnTo>
                <a:lnTo>
                  <a:pt x="6872247" y="4564"/>
                </a:lnTo>
                <a:lnTo>
                  <a:pt x="6914388" y="17652"/>
                </a:lnTo>
                <a:lnTo>
                  <a:pt x="6952527" y="38361"/>
                </a:lnTo>
                <a:lnTo>
                  <a:pt x="6985761" y="65786"/>
                </a:lnTo>
                <a:lnTo>
                  <a:pt x="7013186" y="99020"/>
                </a:lnTo>
                <a:lnTo>
                  <a:pt x="7033895" y="137160"/>
                </a:lnTo>
                <a:lnTo>
                  <a:pt x="7046983" y="179300"/>
                </a:lnTo>
                <a:lnTo>
                  <a:pt x="7051548" y="224536"/>
                </a:lnTo>
                <a:lnTo>
                  <a:pt x="7051548" y="1122680"/>
                </a:lnTo>
                <a:lnTo>
                  <a:pt x="7046983" y="1167915"/>
                </a:lnTo>
                <a:lnTo>
                  <a:pt x="7033895" y="1210056"/>
                </a:lnTo>
                <a:lnTo>
                  <a:pt x="7013186" y="1248195"/>
                </a:lnTo>
                <a:lnTo>
                  <a:pt x="6985761" y="1281430"/>
                </a:lnTo>
                <a:lnTo>
                  <a:pt x="6952527" y="1308854"/>
                </a:lnTo>
                <a:lnTo>
                  <a:pt x="6914388" y="1329563"/>
                </a:lnTo>
                <a:lnTo>
                  <a:pt x="6872247" y="1342651"/>
                </a:lnTo>
                <a:lnTo>
                  <a:pt x="6827011" y="1347216"/>
                </a:lnTo>
                <a:lnTo>
                  <a:pt x="224536" y="1347216"/>
                </a:lnTo>
                <a:lnTo>
                  <a:pt x="179300" y="1342651"/>
                </a:lnTo>
                <a:lnTo>
                  <a:pt x="137160" y="1329563"/>
                </a:lnTo>
                <a:lnTo>
                  <a:pt x="99020" y="1308854"/>
                </a:lnTo>
                <a:lnTo>
                  <a:pt x="65786" y="1281430"/>
                </a:lnTo>
                <a:lnTo>
                  <a:pt x="38361" y="1248195"/>
                </a:lnTo>
                <a:lnTo>
                  <a:pt x="17652" y="1210056"/>
                </a:lnTo>
                <a:lnTo>
                  <a:pt x="4564" y="1167915"/>
                </a:lnTo>
                <a:lnTo>
                  <a:pt x="0" y="1122680"/>
                </a:lnTo>
                <a:lnTo>
                  <a:pt x="0" y="224536"/>
                </a:lnTo>
                <a:close/>
              </a:path>
            </a:pathLst>
          </a:custGeom>
          <a:ln w="12699">
            <a:solidFill>
              <a:srgbClr val="CF93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80940" y="1623440"/>
            <a:ext cx="50546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微软雅黑"/>
                <a:cs typeface="微软雅黑"/>
              </a:rPr>
              <a:t>我们用旧知来理解新知！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82340" y="4258055"/>
            <a:ext cx="7051675" cy="1347470"/>
          </a:xfrm>
          <a:custGeom>
            <a:avLst/>
            <a:gdLst/>
            <a:ahLst/>
            <a:cxnLst/>
            <a:rect l="l" t="t" r="r" b="b"/>
            <a:pathLst>
              <a:path w="7051675" h="1347470">
                <a:moveTo>
                  <a:pt x="0" y="224536"/>
                </a:moveTo>
                <a:lnTo>
                  <a:pt x="4564" y="179300"/>
                </a:lnTo>
                <a:lnTo>
                  <a:pt x="17652" y="137160"/>
                </a:lnTo>
                <a:lnTo>
                  <a:pt x="38361" y="99020"/>
                </a:lnTo>
                <a:lnTo>
                  <a:pt x="65786" y="65786"/>
                </a:lnTo>
                <a:lnTo>
                  <a:pt x="99020" y="38361"/>
                </a:lnTo>
                <a:lnTo>
                  <a:pt x="137160" y="17652"/>
                </a:lnTo>
                <a:lnTo>
                  <a:pt x="179300" y="4564"/>
                </a:lnTo>
                <a:lnTo>
                  <a:pt x="224536" y="0"/>
                </a:lnTo>
                <a:lnTo>
                  <a:pt x="6827011" y="0"/>
                </a:lnTo>
                <a:lnTo>
                  <a:pt x="6872247" y="4564"/>
                </a:lnTo>
                <a:lnTo>
                  <a:pt x="6914388" y="17653"/>
                </a:lnTo>
                <a:lnTo>
                  <a:pt x="6952527" y="38361"/>
                </a:lnTo>
                <a:lnTo>
                  <a:pt x="6985761" y="65786"/>
                </a:lnTo>
                <a:lnTo>
                  <a:pt x="7013186" y="99020"/>
                </a:lnTo>
                <a:lnTo>
                  <a:pt x="7033895" y="137160"/>
                </a:lnTo>
                <a:lnTo>
                  <a:pt x="7046983" y="179300"/>
                </a:lnTo>
                <a:lnTo>
                  <a:pt x="7051548" y="224536"/>
                </a:lnTo>
                <a:lnTo>
                  <a:pt x="7051548" y="1122680"/>
                </a:lnTo>
                <a:lnTo>
                  <a:pt x="7046983" y="1167915"/>
                </a:lnTo>
                <a:lnTo>
                  <a:pt x="7033895" y="1210056"/>
                </a:lnTo>
                <a:lnTo>
                  <a:pt x="7013186" y="1248195"/>
                </a:lnTo>
                <a:lnTo>
                  <a:pt x="6985761" y="1281430"/>
                </a:lnTo>
                <a:lnTo>
                  <a:pt x="6952527" y="1308854"/>
                </a:lnTo>
                <a:lnTo>
                  <a:pt x="6914388" y="1329563"/>
                </a:lnTo>
                <a:lnTo>
                  <a:pt x="6872247" y="1342651"/>
                </a:lnTo>
                <a:lnTo>
                  <a:pt x="6827011" y="1347216"/>
                </a:lnTo>
                <a:lnTo>
                  <a:pt x="224536" y="1347216"/>
                </a:lnTo>
                <a:lnTo>
                  <a:pt x="179300" y="1342651"/>
                </a:lnTo>
                <a:lnTo>
                  <a:pt x="137160" y="1329563"/>
                </a:lnTo>
                <a:lnTo>
                  <a:pt x="99020" y="1308854"/>
                </a:lnTo>
                <a:lnTo>
                  <a:pt x="65786" y="1281430"/>
                </a:lnTo>
                <a:lnTo>
                  <a:pt x="38361" y="1248195"/>
                </a:lnTo>
                <a:lnTo>
                  <a:pt x="17652" y="1210056"/>
                </a:lnTo>
                <a:lnTo>
                  <a:pt x="4564" y="1167915"/>
                </a:lnTo>
                <a:lnTo>
                  <a:pt x="0" y="1122680"/>
                </a:lnTo>
                <a:lnTo>
                  <a:pt x="0" y="224536"/>
                </a:lnTo>
                <a:close/>
              </a:path>
            </a:pathLst>
          </a:custGeom>
          <a:ln w="12700">
            <a:solidFill>
              <a:srgbClr val="CF93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23740" y="4628210"/>
            <a:ext cx="59690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latin typeface="微软雅黑"/>
                <a:cs typeface="微软雅黑"/>
              </a:rPr>
              <a:t>新知长什么样呢？怎么判断？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82340" y="2755392"/>
            <a:ext cx="7051675" cy="1347470"/>
          </a:xfrm>
          <a:custGeom>
            <a:avLst/>
            <a:gdLst/>
            <a:ahLst/>
            <a:cxnLst/>
            <a:rect l="l" t="t" r="r" b="b"/>
            <a:pathLst>
              <a:path w="7051675" h="1347470">
                <a:moveTo>
                  <a:pt x="0" y="224536"/>
                </a:moveTo>
                <a:lnTo>
                  <a:pt x="4564" y="179300"/>
                </a:lnTo>
                <a:lnTo>
                  <a:pt x="17652" y="137160"/>
                </a:lnTo>
                <a:lnTo>
                  <a:pt x="38361" y="99020"/>
                </a:lnTo>
                <a:lnTo>
                  <a:pt x="65786" y="65786"/>
                </a:lnTo>
                <a:lnTo>
                  <a:pt x="99020" y="38361"/>
                </a:lnTo>
                <a:lnTo>
                  <a:pt x="137160" y="17652"/>
                </a:lnTo>
                <a:lnTo>
                  <a:pt x="179300" y="4564"/>
                </a:lnTo>
                <a:lnTo>
                  <a:pt x="224536" y="0"/>
                </a:lnTo>
                <a:lnTo>
                  <a:pt x="6827011" y="0"/>
                </a:lnTo>
                <a:lnTo>
                  <a:pt x="6872247" y="4564"/>
                </a:lnTo>
                <a:lnTo>
                  <a:pt x="6914388" y="17652"/>
                </a:lnTo>
                <a:lnTo>
                  <a:pt x="6952527" y="38361"/>
                </a:lnTo>
                <a:lnTo>
                  <a:pt x="6985761" y="65786"/>
                </a:lnTo>
                <a:lnTo>
                  <a:pt x="7013186" y="99020"/>
                </a:lnTo>
                <a:lnTo>
                  <a:pt x="7033895" y="137160"/>
                </a:lnTo>
                <a:lnTo>
                  <a:pt x="7046983" y="179300"/>
                </a:lnTo>
                <a:lnTo>
                  <a:pt x="7051548" y="224536"/>
                </a:lnTo>
                <a:lnTo>
                  <a:pt x="7051548" y="1122680"/>
                </a:lnTo>
                <a:lnTo>
                  <a:pt x="7046983" y="1167915"/>
                </a:lnTo>
                <a:lnTo>
                  <a:pt x="7033895" y="1210056"/>
                </a:lnTo>
                <a:lnTo>
                  <a:pt x="7013186" y="1248195"/>
                </a:lnTo>
                <a:lnTo>
                  <a:pt x="6985761" y="1281430"/>
                </a:lnTo>
                <a:lnTo>
                  <a:pt x="6952527" y="1308854"/>
                </a:lnTo>
                <a:lnTo>
                  <a:pt x="6914388" y="1329563"/>
                </a:lnTo>
                <a:lnTo>
                  <a:pt x="6872247" y="1342651"/>
                </a:lnTo>
                <a:lnTo>
                  <a:pt x="6827011" y="1347216"/>
                </a:lnTo>
                <a:lnTo>
                  <a:pt x="224536" y="1347216"/>
                </a:lnTo>
                <a:lnTo>
                  <a:pt x="179300" y="1342651"/>
                </a:lnTo>
                <a:lnTo>
                  <a:pt x="137160" y="1329563"/>
                </a:lnTo>
                <a:lnTo>
                  <a:pt x="99020" y="1308854"/>
                </a:lnTo>
                <a:lnTo>
                  <a:pt x="65786" y="1281430"/>
                </a:lnTo>
                <a:lnTo>
                  <a:pt x="38361" y="1248195"/>
                </a:lnTo>
                <a:lnTo>
                  <a:pt x="17652" y="1210056"/>
                </a:lnTo>
                <a:lnTo>
                  <a:pt x="4564" y="1167915"/>
                </a:lnTo>
                <a:lnTo>
                  <a:pt x="0" y="1122680"/>
                </a:lnTo>
                <a:lnTo>
                  <a:pt x="0" y="224536"/>
                </a:lnTo>
                <a:close/>
              </a:path>
            </a:pathLst>
          </a:custGeom>
          <a:ln w="12700">
            <a:solidFill>
              <a:srgbClr val="CF93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567176" y="2851784"/>
            <a:ext cx="68834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9139" marR="5080" indent="-1996439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微软雅黑"/>
                <a:cs typeface="微软雅黑"/>
              </a:rPr>
              <a:t>我们该激活什么旧知，怎么激活？ 那得看新知！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0139" y="1455419"/>
            <a:ext cx="1865376" cy="941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20139" y="1455419"/>
            <a:ext cx="1865630" cy="942340"/>
          </a:xfrm>
          <a:prstGeom prst="rect">
            <a:avLst/>
          </a:prstGeom>
          <a:ln w="6350">
            <a:solidFill>
              <a:srgbClr val="009AC4"/>
            </a:solidFill>
          </a:ln>
        </p:spPr>
        <p:txBody>
          <a:bodyPr wrap="square" lIns="0" tIns="147955" rIns="0" bIns="0" rtlCol="0" vert="horz">
            <a:spAutoFit/>
          </a:bodyPr>
          <a:lstStyle/>
          <a:p>
            <a:pPr marL="424815">
              <a:lnSpc>
                <a:spcPct val="100000"/>
              </a:lnSpc>
              <a:spcBef>
                <a:spcPts val="1165"/>
              </a:spcBef>
            </a:pPr>
            <a:r>
              <a:rPr dirty="0" sz="4000" spc="-5">
                <a:solidFill>
                  <a:srgbClr val="FFFFFF"/>
                </a:solidFill>
                <a:latin typeface="微软雅黑"/>
                <a:cs typeface="微软雅黑"/>
              </a:rPr>
              <a:t>已知</a:t>
            </a:r>
            <a:endParaRPr sz="40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20139" y="2891027"/>
            <a:ext cx="1865376" cy="943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20139" y="2891027"/>
            <a:ext cx="1865630" cy="943610"/>
          </a:xfrm>
          <a:prstGeom prst="rect">
            <a:avLst/>
          </a:prstGeom>
          <a:ln w="6350">
            <a:solidFill>
              <a:srgbClr val="009AC4"/>
            </a:solidFill>
          </a:ln>
        </p:spPr>
        <p:txBody>
          <a:bodyPr wrap="square" lIns="0" tIns="148590" rIns="0" bIns="0" rtlCol="0" vert="horz">
            <a:spAutoFit/>
          </a:bodyPr>
          <a:lstStyle/>
          <a:p>
            <a:pPr marL="424815">
              <a:lnSpc>
                <a:spcPct val="100000"/>
              </a:lnSpc>
              <a:spcBef>
                <a:spcPts val="1170"/>
              </a:spcBef>
            </a:pPr>
            <a:r>
              <a:rPr dirty="0" sz="4000" spc="-10">
                <a:solidFill>
                  <a:srgbClr val="FFFFFF"/>
                </a:solidFill>
                <a:latin typeface="微软雅黑"/>
                <a:cs typeface="微软雅黑"/>
              </a:rPr>
              <a:t>于是</a:t>
            </a:r>
            <a:endParaRPr sz="40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0139" y="4437888"/>
            <a:ext cx="1865376" cy="941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20139" y="4437888"/>
            <a:ext cx="1865630" cy="942340"/>
          </a:xfrm>
          <a:prstGeom prst="rect">
            <a:avLst/>
          </a:prstGeom>
          <a:ln w="6350">
            <a:solidFill>
              <a:srgbClr val="009AC4"/>
            </a:solidFill>
          </a:ln>
        </p:spPr>
        <p:txBody>
          <a:bodyPr wrap="square" lIns="0" tIns="148590" rIns="0" bIns="0" rtlCol="0" vert="horz">
            <a:spAutoFit/>
          </a:bodyPr>
          <a:lstStyle/>
          <a:p>
            <a:pPr marL="424815">
              <a:lnSpc>
                <a:spcPct val="100000"/>
              </a:lnSpc>
              <a:spcBef>
                <a:spcPts val="1170"/>
              </a:spcBef>
            </a:pPr>
            <a:r>
              <a:rPr dirty="0" sz="4000" spc="-10">
                <a:solidFill>
                  <a:srgbClr val="FFFFFF"/>
                </a:solidFill>
                <a:latin typeface="微软雅黑"/>
                <a:cs typeface="微软雅黑"/>
              </a:rPr>
              <a:t>那么</a:t>
            </a:r>
            <a:endParaRPr sz="4000">
              <a:latin typeface="微软雅黑"/>
              <a:cs typeface="微软雅黑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23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激活旧知：根据新知的特点来确定</a:t>
            </a:r>
            <a:r>
              <a:rPr dirty="0"/>
              <a:t>旧</a:t>
            </a:r>
            <a:r>
              <a:rPr dirty="0" spc="-5"/>
              <a:t>知该</a:t>
            </a:r>
            <a:r>
              <a:rPr dirty="0"/>
              <a:t>如</a:t>
            </a:r>
            <a:r>
              <a:rPr dirty="0" spc="-5"/>
              <a:t>何激活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76838" y="625307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" y="1860804"/>
            <a:ext cx="3090672" cy="3090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8137" y="1855977"/>
            <a:ext cx="3100705" cy="3100705"/>
          </a:xfrm>
          <a:custGeom>
            <a:avLst/>
            <a:gdLst/>
            <a:ahLst/>
            <a:cxnLst/>
            <a:rect l="l" t="t" r="r" b="b"/>
            <a:pathLst>
              <a:path w="3100704" h="3100704">
                <a:moveTo>
                  <a:pt x="0" y="3100197"/>
                </a:moveTo>
                <a:lnTo>
                  <a:pt x="3100197" y="3100197"/>
                </a:lnTo>
                <a:lnTo>
                  <a:pt x="3100197" y="0"/>
                </a:lnTo>
                <a:lnTo>
                  <a:pt x="0" y="0"/>
                </a:lnTo>
                <a:lnTo>
                  <a:pt x="0" y="310019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6251549"/>
            <a:ext cx="6328410" cy="628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82625">
              <a:lnSpc>
                <a:spcPts val="1085"/>
              </a:lnSpc>
              <a:spcBef>
                <a:spcPts val="95"/>
              </a:spcBef>
              <a:tabLst>
                <a:tab pos="1746250" algn="l"/>
              </a:tabLst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	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5"/>
              </a:lnSpc>
            </a:pPr>
            <a:r>
              <a:rPr dirty="0" sz="1050">
                <a:latin typeface="微软雅黑"/>
                <a:cs typeface="微软雅黑"/>
              </a:rPr>
              <a:t>图</a:t>
            </a:r>
            <a:r>
              <a:rPr dirty="0" sz="1050">
                <a:latin typeface="Arial"/>
                <a:cs typeface="Arial"/>
              </a:rPr>
              <a:t>1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u="sng" sz="10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https://www.zhuanzhuan.com/?fullCate=5,508&amp;fullLocal=10285&amp;from=pc</a:t>
            </a:r>
            <a:r>
              <a:rPr dirty="0" u="sng" sz="10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微软雅黑"/>
                <a:cs typeface="微软雅黑"/>
                <a:hlinkClick r:id="rId3"/>
              </a:rPr>
              <a:t>，</a:t>
            </a:r>
            <a:r>
              <a:rPr dirty="0" u="sng" sz="1050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微软雅黑"/>
                <a:cs typeface="微软雅黑"/>
                <a:hlinkClick r:id="rId3"/>
              </a:rPr>
              <a:t>浏</a:t>
            </a:r>
            <a:r>
              <a:rPr dirty="0" u="sng" sz="105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微软雅黑"/>
                <a:cs typeface="微软雅黑"/>
                <a:hlinkClick r:id="rId3"/>
              </a:rPr>
              <a:t>览</a:t>
            </a:r>
            <a:r>
              <a:rPr dirty="0" u="sng" sz="1050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微软雅黑"/>
                <a:cs typeface="微软雅黑"/>
                <a:hlinkClick r:id="rId3"/>
              </a:rPr>
              <a:t>时</a:t>
            </a:r>
            <a:r>
              <a:rPr dirty="0" u="sng" sz="105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微软雅黑"/>
                <a:cs typeface="微软雅黑"/>
                <a:hlinkClick r:id="rId3"/>
              </a:rPr>
              <a:t>间</a:t>
            </a:r>
            <a:r>
              <a:rPr dirty="0" u="sng" sz="105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微软雅黑"/>
                <a:cs typeface="微软雅黑"/>
                <a:hlinkClick r:id="rId3"/>
              </a:rPr>
              <a:t>：</a:t>
            </a:r>
            <a:r>
              <a:rPr dirty="0" u="sng" sz="105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2020</a:t>
            </a:r>
            <a:r>
              <a:rPr dirty="0" sz="1050" spc="-10">
                <a:latin typeface="微软雅黑"/>
                <a:cs typeface="微软雅黑"/>
              </a:rPr>
              <a:t>年</a:t>
            </a:r>
            <a:r>
              <a:rPr dirty="0" sz="1050" spc="-5">
                <a:latin typeface="Arial"/>
                <a:cs typeface="Arial"/>
              </a:rPr>
              <a:t>3</a:t>
            </a:r>
            <a:r>
              <a:rPr dirty="0" sz="1050">
                <a:latin typeface="微软雅黑"/>
                <a:cs typeface="微软雅黑"/>
              </a:rPr>
              <a:t>月</a:t>
            </a:r>
            <a:r>
              <a:rPr dirty="0" sz="1050" spc="-5">
                <a:latin typeface="Arial"/>
                <a:cs typeface="Arial"/>
              </a:rPr>
              <a:t>22</a:t>
            </a:r>
            <a:r>
              <a:rPr dirty="0" sz="1050" spc="5">
                <a:latin typeface="微软雅黑"/>
                <a:cs typeface="微软雅黑"/>
              </a:rPr>
              <a:t>日</a:t>
            </a:r>
            <a:endParaRPr sz="1050">
              <a:latin typeface="微软雅黑"/>
              <a:cs typeface="微软雅黑"/>
            </a:endParaRPr>
          </a:p>
          <a:p>
            <a:pPr marL="12700" marR="1356995">
              <a:lnSpc>
                <a:spcPct val="100000"/>
              </a:lnSpc>
            </a:pPr>
            <a:r>
              <a:rPr dirty="0" sz="1050" spc="5">
                <a:latin typeface="微软雅黑"/>
                <a:cs typeface="微软雅黑"/>
              </a:rPr>
              <a:t>图</a:t>
            </a:r>
            <a:r>
              <a:rPr dirty="0" sz="1050">
                <a:latin typeface="Arial"/>
                <a:cs typeface="Arial"/>
              </a:rPr>
              <a:t>2</a:t>
            </a:r>
            <a:r>
              <a:rPr dirty="0" sz="1050" spc="-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  <a:hlinkClick r:id="rId4"/>
              </a:rPr>
              <a:t>http://sc.tuxi.com.cn/viewb-48561-485615544.html</a:t>
            </a:r>
            <a:r>
              <a:rPr dirty="0" sz="1050">
                <a:latin typeface="微软雅黑"/>
                <a:cs typeface="微软雅黑"/>
              </a:rPr>
              <a:t>，</a:t>
            </a:r>
            <a:r>
              <a:rPr dirty="0" sz="1050" spc="5">
                <a:latin typeface="微软雅黑"/>
                <a:cs typeface="微软雅黑"/>
              </a:rPr>
              <a:t>浏</a:t>
            </a:r>
            <a:r>
              <a:rPr dirty="0" sz="1050" spc="-10">
                <a:latin typeface="微软雅黑"/>
                <a:cs typeface="微软雅黑"/>
              </a:rPr>
              <a:t>览</a:t>
            </a:r>
            <a:r>
              <a:rPr dirty="0" sz="1050" spc="5">
                <a:latin typeface="微软雅黑"/>
                <a:cs typeface="微软雅黑"/>
              </a:rPr>
              <a:t>时</a:t>
            </a:r>
            <a:r>
              <a:rPr dirty="0" sz="1050" spc="-10">
                <a:latin typeface="微软雅黑"/>
                <a:cs typeface="微软雅黑"/>
              </a:rPr>
              <a:t>间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</a:rPr>
              <a:t>2020</a:t>
            </a:r>
            <a:r>
              <a:rPr dirty="0" sz="1050" spc="5">
                <a:latin typeface="微软雅黑"/>
                <a:cs typeface="微软雅黑"/>
              </a:rPr>
              <a:t>年</a:t>
            </a:r>
            <a:r>
              <a:rPr dirty="0" sz="1050">
                <a:latin typeface="Arial"/>
                <a:cs typeface="Arial"/>
              </a:rPr>
              <a:t>3</a:t>
            </a:r>
            <a:r>
              <a:rPr dirty="0" sz="1050" spc="-10">
                <a:latin typeface="微软雅黑"/>
                <a:cs typeface="微软雅黑"/>
              </a:rPr>
              <a:t>月</a:t>
            </a:r>
            <a:r>
              <a:rPr dirty="0" sz="1050">
                <a:latin typeface="Arial"/>
                <a:cs typeface="Arial"/>
              </a:rPr>
              <a:t>22</a:t>
            </a:r>
            <a:r>
              <a:rPr dirty="0" sz="1050" spc="5">
                <a:latin typeface="微软雅黑"/>
                <a:cs typeface="微软雅黑"/>
              </a:rPr>
              <a:t>日 图</a:t>
            </a:r>
            <a:r>
              <a:rPr dirty="0" sz="1050">
                <a:latin typeface="Arial"/>
                <a:cs typeface="Arial"/>
              </a:rPr>
              <a:t>3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  <a:hlinkClick r:id="rId5"/>
              </a:rPr>
              <a:t>http://www.62a.net/m/s.php?id=41121221949</a:t>
            </a:r>
            <a:r>
              <a:rPr dirty="0" sz="1050">
                <a:latin typeface="微软雅黑"/>
                <a:cs typeface="微软雅黑"/>
              </a:rPr>
              <a:t>，</a:t>
            </a:r>
            <a:r>
              <a:rPr dirty="0" sz="1050" spc="5">
                <a:latin typeface="微软雅黑"/>
                <a:cs typeface="微软雅黑"/>
              </a:rPr>
              <a:t>浏览时间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</a:rPr>
              <a:t>2020</a:t>
            </a:r>
            <a:r>
              <a:rPr dirty="0" sz="1050" spc="-10">
                <a:latin typeface="微软雅黑"/>
                <a:cs typeface="微软雅黑"/>
              </a:rPr>
              <a:t>年</a:t>
            </a:r>
            <a:r>
              <a:rPr dirty="0" sz="1050">
                <a:latin typeface="Arial"/>
                <a:cs typeface="Arial"/>
              </a:rPr>
              <a:t>3</a:t>
            </a:r>
            <a:r>
              <a:rPr dirty="0" sz="1050" spc="5">
                <a:latin typeface="微软雅黑"/>
                <a:cs typeface="微软雅黑"/>
              </a:rPr>
              <a:t>月</a:t>
            </a:r>
            <a:r>
              <a:rPr dirty="0" sz="1050">
                <a:latin typeface="Arial"/>
                <a:cs typeface="Arial"/>
              </a:rPr>
              <a:t>22</a:t>
            </a:r>
            <a:r>
              <a:rPr dirty="0" sz="1050" spc="5">
                <a:latin typeface="微软雅黑"/>
                <a:cs typeface="微软雅黑"/>
              </a:rPr>
              <a:t>日</a:t>
            </a:r>
            <a:endParaRPr sz="105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6011" y="1860804"/>
            <a:ext cx="3800855" cy="3090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01185" y="1855977"/>
            <a:ext cx="3810635" cy="3100705"/>
          </a:xfrm>
          <a:custGeom>
            <a:avLst/>
            <a:gdLst/>
            <a:ahLst/>
            <a:cxnLst/>
            <a:rect l="l" t="t" r="r" b="b"/>
            <a:pathLst>
              <a:path w="3810634" h="3100704">
                <a:moveTo>
                  <a:pt x="0" y="3100197"/>
                </a:moveTo>
                <a:lnTo>
                  <a:pt x="3810381" y="3100197"/>
                </a:lnTo>
                <a:lnTo>
                  <a:pt x="3810381" y="0"/>
                </a:lnTo>
                <a:lnTo>
                  <a:pt x="0" y="0"/>
                </a:lnTo>
                <a:lnTo>
                  <a:pt x="0" y="310019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98535" y="1860804"/>
            <a:ext cx="3550920" cy="3090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93709" y="1855977"/>
            <a:ext cx="3560445" cy="3100705"/>
          </a:xfrm>
          <a:custGeom>
            <a:avLst/>
            <a:gdLst/>
            <a:ahLst/>
            <a:cxnLst/>
            <a:rect l="l" t="t" r="r" b="b"/>
            <a:pathLst>
              <a:path w="3560445" h="3100704">
                <a:moveTo>
                  <a:pt x="0" y="3100197"/>
                </a:moveTo>
                <a:lnTo>
                  <a:pt x="3560445" y="3100197"/>
                </a:lnTo>
                <a:lnTo>
                  <a:pt x="3560445" y="0"/>
                </a:lnTo>
                <a:lnTo>
                  <a:pt x="0" y="0"/>
                </a:lnTo>
                <a:lnTo>
                  <a:pt x="0" y="310019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702435" y="5335904"/>
            <a:ext cx="1194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1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首饰盒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3032" y="5335904"/>
            <a:ext cx="9664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934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2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书架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59594" y="5335904"/>
            <a:ext cx="9664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934" algn="l"/>
              </a:tabLst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3</a:t>
            </a:r>
            <a:r>
              <a:rPr dirty="0" sz="1800" spc="-5">
                <a:latin typeface="Arial"/>
                <a:cs typeface="Arial"/>
              </a:rPr>
              <a:t>	</a:t>
            </a:r>
            <a:r>
              <a:rPr dirty="0" sz="1800" spc="-5">
                <a:latin typeface="微软雅黑"/>
                <a:cs typeface="微软雅黑"/>
              </a:rPr>
              <a:t>鞋架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激活旧知：新知的特点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16340" y="4035552"/>
            <a:ext cx="0" cy="508634"/>
          </a:xfrm>
          <a:custGeom>
            <a:avLst/>
            <a:gdLst/>
            <a:ahLst/>
            <a:cxnLst/>
            <a:rect l="l" t="t" r="r" b="b"/>
            <a:pathLst>
              <a:path w="0" h="508635">
                <a:moveTo>
                  <a:pt x="0" y="0"/>
                </a:moveTo>
                <a:lnTo>
                  <a:pt x="0" y="50812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90844" y="2193035"/>
            <a:ext cx="2826385" cy="630555"/>
          </a:xfrm>
          <a:custGeom>
            <a:avLst/>
            <a:gdLst/>
            <a:ahLst/>
            <a:cxnLst/>
            <a:rect l="l" t="t" r="r" b="b"/>
            <a:pathLst>
              <a:path w="2826384" h="630555">
                <a:moveTo>
                  <a:pt x="0" y="0"/>
                </a:moveTo>
                <a:lnTo>
                  <a:pt x="0" y="375665"/>
                </a:lnTo>
                <a:lnTo>
                  <a:pt x="2825877" y="375665"/>
                </a:lnTo>
                <a:lnTo>
                  <a:pt x="2825877" y="63004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90844" y="4035552"/>
            <a:ext cx="0" cy="508634"/>
          </a:xfrm>
          <a:custGeom>
            <a:avLst/>
            <a:gdLst/>
            <a:ahLst/>
            <a:cxnLst/>
            <a:rect l="l" t="t" r="r" b="b"/>
            <a:pathLst>
              <a:path w="0" h="508635">
                <a:moveTo>
                  <a:pt x="0" y="0"/>
                </a:moveTo>
                <a:lnTo>
                  <a:pt x="0" y="50812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90844" y="2314955"/>
            <a:ext cx="0" cy="508634"/>
          </a:xfrm>
          <a:custGeom>
            <a:avLst/>
            <a:gdLst/>
            <a:ahLst/>
            <a:cxnLst/>
            <a:rect l="l" t="t" r="r" b="b"/>
            <a:pathLst>
              <a:path w="0" h="508635">
                <a:moveTo>
                  <a:pt x="0" y="0"/>
                </a:moveTo>
                <a:lnTo>
                  <a:pt x="0" y="50812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65348" y="4035552"/>
            <a:ext cx="0" cy="508634"/>
          </a:xfrm>
          <a:custGeom>
            <a:avLst/>
            <a:gdLst/>
            <a:ahLst/>
            <a:cxnLst/>
            <a:rect l="l" t="t" r="r" b="b"/>
            <a:pathLst>
              <a:path w="0" h="508635">
                <a:moveTo>
                  <a:pt x="0" y="0"/>
                </a:moveTo>
                <a:lnTo>
                  <a:pt x="0" y="50812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65348" y="2193035"/>
            <a:ext cx="2826385" cy="630555"/>
          </a:xfrm>
          <a:custGeom>
            <a:avLst/>
            <a:gdLst/>
            <a:ahLst/>
            <a:cxnLst/>
            <a:rect l="l" t="t" r="r" b="b"/>
            <a:pathLst>
              <a:path w="2826385" h="630555">
                <a:moveTo>
                  <a:pt x="2825877" y="0"/>
                </a:moveTo>
                <a:lnTo>
                  <a:pt x="2825877" y="375665"/>
                </a:lnTo>
                <a:lnTo>
                  <a:pt x="0" y="375665"/>
                </a:lnTo>
                <a:lnTo>
                  <a:pt x="0" y="63004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37759" y="1101852"/>
            <a:ext cx="2106295" cy="1091565"/>
          </a:xfrm>
          <a:custGeom>
            <a:avLst/>
            <a:gdLst/>
            <a:ahLst/>
            <a:cxnLst/>
            <a:rect l="l" t="t" r="r" b="b"/>
            <a:pathLst>
              <a:path w="2106295" h="1091564">
                <a:moveTo>
                  <a:pt x="0" y="1091184"/>
                </a:moveTo>
                <a:lnTo>
                  <a:pt x="2106167" y="1091184"/>
                </a:lnTo>
                <a:lnTo>
                  <a:pt x="2106167" y="0"/>
                </a:lnTo>
                <a:lnTo>
                  <a:pt x="0" y="0"/>
                </a:lnTo>
                <a:lnTo>
                  <a:pt x="0" y="109118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937759" y="1101852"/>
            <a:ext cx="2106295" cy="84899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545465">
              <a:lnSpc>
                <a:spcPct val="100000"/>
              </a:lnSpc>
              <a:spcBef>
                <a:spcPts val="1135"/>
              </a:spcBef>
            </a:pPr>
            <a:r>
              <a:rPr dirty="0" sz="4000" spc="-5">
                <a:latin typeface="微软雅黑"/>
                <a:cs typeface="微软雅黑"/>
              </a:rPr>
              <a:t>新知</a:t>
            </a:r>
            <a:endParaRPr sz="40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58384" y="1950720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09" h="364489">
                <a:moveTo>
                  <a:pt x="0" y="364236"/>
                </a:moveTo>
                <a:lnTo>
                  <a:pt x="1895856" y="364236"/>
                </a:lnTo>
                <a:lnTo>
                  <a:pt x="1895856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58384" y="1950720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09" h="364489">
                <a:moveTo>
                  <a:pt x="0" y="364236"/>
                </a:moveTo>
                <a:lnTo>
                  <a:pt x="1895856" y="364236"/>
                </a:lnTo>
                <a:lnTo>
                  <a:pt x="1895856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12264" y="2822448"/>
            <a:ext cx="2106295" cy="1091565"/>
          </a:xfrm>
          <a:custGeom>
            <a:avLst/>
            <a:gdLst/>
            <a:ahLst/>
            <a:cxnLst/>
            <a:rect l="l" t="t" r="r" b="b"/>
            <a:pathLst>
              <a:path w="2106295" h="1091564">
                <a:moveTo>
                  <a:pt x="0" y="1091183"/>
                </a:moveTo>
                <a:lnTo>
                  <a:pt x="2106167" y="1091183"/>
                </a:lnTo>
                <a:lnTo>
                  <a:pt x="2106167" y="0"/>
                </a:lnTo>
                <a:lnTo>
                  <a:pt x="0" y="0"/>
                </a:lnTo>
                <a:lnTo>
                  <a:pt x="0" y="10911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112264" y="2822448"/>
            <a:ext cx="2106295" cy="84899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544830">
              <a:lnSpc>
                <a:spcPct val="100000"/>
              </a:lnSpc>
              <a:spcBef>
                <a:spcPts val="1135"/>
              </a:spcBef>
            </a:pPr>
            <a:r>
              <a:rPr dirty="0" sz="4000" spc="-10">
                <a:latin typeface="微软雅黑"/>
                <a:cs typeface="微软雅黑"/>
              </a:rPr>
              <a:t>概念</a:t>
            </a:r>
            <a:endParaRPr sz="40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2888" y="3671315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10" h="364489">
                <a:moveTo>
                  <a:pt x="0" y="364236"/>
                </a:moveTo>
                <a:lnTo>
                  <a:pt x="1895856" y="364236"/>
                </a:lnTo>
                <a:lnTo>
                  <a:pt x="1895856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32888" y="3671315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10" h="364489">
                <a:moveTo>
                  <a:pt x="0" y="364236"/>
                </a:moveTo>
                <a:lnTo>
                  <a:pt x="1895856" y="364236"/>
                </a:lnTo>
                <a:lnTo>
                  <a:pt x="1895856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12264" y="4543044"/>
            <a:ext cx="2106295" cy="1091565"/>
          </a:xfrm>
          <a:custGeom>
            <a:avLst/>
            <a:gdLst/>
            <a:ahLst/>
            <a:cxnLst/>
            <a:rect l="l" t="t" r="r" b="b"/>
            <a:pathLst>
              <a:path w="2106295" h="1091564">
                <a:moveTo>
                  <a:pt x="0" y="1091183"/>
                </a:moveTo>
                <a:lnTo>
                  <a:pt x="2106167" y="1091183"/>
                </a:lnTo>
                <a:lnTo>
                  <a:pt x="2106167" y="0"/>
                </a:lnTo>
                <a:lnTo>
                  <a:pt x="0" y="0"/>
                </a:lnTo>
                <a:lnTo>
                  <a:pt x="0" y="10911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112264" y="4543044"/>
            <a:ext cx="2106295" cy="84899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44780" rIns="0" bIns="0" rtlCol="0" vert="horz">
            <a:spAutoFit/>
          </a:bodyPr>
          <a:lstStyle/>
          <a:p>
            <a:pPr marL="291465">
              <a:lnSpc>
                <a:spcPct val="100000"/>
              </a:lnSpc>
              <a:spcBef>
                <a:spcPts val="1140"/>
              </a:spcBef>
            </a:pPr>
            <a:r>
              <a:rPr dirty="0" sz="4000" spc="-5">
                <a:latin typeface="微软雅黑"/>
                <a:cs typeface="微软雅黑"/>
              </a:rPr>
              <a:t>是啥？</a:t>
            </a:r>
            <a:endParaRPr sz="4000">
              <a:latin typeface="微软雅黑"/>
              <a:cs typeface="微软雅黑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32888" y="5391911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10" h="364489">
                <a:moveTo>
                  <a:pt x="0" y="364235"/>
                </a:moveTo>
                <a:lnTo>
                  <a:pt x="1895856" y="364235"/>
                </a:lnTo>
                <a:lnTo>
                  <a:pt x="1895856" y="0"/>
                </a:lnTo>
                <a:lnTo>
                  <a:pt x="0" y="0"/>
                </a:lnTo>
                <a:lnTo>
                  <a:pt x="0" y="364235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32888" y="5391911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10" h="364489">
                <a:moveTo>
                  <a:pt x="0" y="364235"/>
                </a:moveTo>
                <a:lnTo>
                  <a:pt x="1895856" y="364235"/>
                </a:lnTo>
                <a:lnTo>
                  <a:pt x="1895856" y="0"/>
                </a:lnTo>
                <a:lnTo>
                  <a:pt x="0" y="0"/>
                </a:lnTo>
                <a:lnTo>
                  <a:pt x="0" y="3642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37759" y="2822448"/>
            <a:ext cx="2106295" cy="1091565"/>
          </a:xfrm>
          <a:custGeom>
            <a:avLst/>
            <a:gdLst/>
            <a:ahLst/>
            <a:cxnLst/>
            <a:rect l="l" t="t" r="r" b="b"/>
            <a:pathLst>
              <a:path w="2106295" h="1091564">
                <a:moveTo>
                  <a:pt x="0" y="1091183"/>
                </a:moveTo>
                <a:lnTo>
                  <a:pt x="2106167" y="1091183"/>
                </a:lnTo>
                <a:lnTo>
                  <a:pt x="2106167" y="0"/>
                </a:lnTo>
                <a:lnTo>
                  <a:pt x="0" y="0"/>
                </a:lnTo>
                <a:lnTo>
                  <a:pt x="0" y="10911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937759" y="2822448"/>
            <a:ext cx="2106295" cy="84899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545465">
              <a:lnSpc>
                <a:spcPct val="100000"/>
              </a:lnSpc>
              <a:spcBef>
                <a:spcPts val="1135"/>
              </a:spcBef>
            </a:pPr>
            <a:r>
              <a:rPr dirty="0" sz="4000" spc="-10">
                <a:latin typeface="微软雅黑"/>
                <a:cs typeface="微软雅黑"/>
              </a:rPr>
              <a:t>技能</a:t>
            </a:r>
            <a:endParaRPr sz="4000">
              <a:latin typeface="微软雅黑"/>
              <a:cs typeface="微软雅黑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58384" y="3671315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09" h="364489">
                <a:moveTo>
                  <a:pt x="0" y="364236"/>
                </a:moveTo>
                <a:lnTo>
                  <a:pt x="1895856" y="364236"/>
                </a:lnTo>
                <a:lnTo>
                  <a:pt x="1895856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58384" y="3671315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09" h="364489">
                <a:moveTo>
                  <a:pt x="0" y="364236"/>
                </a:moveTo>
                <a:lnTo>
                  <a:pt x="1895856" y="364236"/>
                </a:lnTo>
                <a:lnTo>
                  <a:pt x="1895856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37759" y="4543044"/>
            <a:ext cx="2106295" cy="1091565"/>
          </a:xfrm>
          <a:custGeom>
            <a:avLst/>
            <a:gdLst/>
            <a:ahLst/>
            <a:cxnLst/>
            <a:rect l="l" t="t" r="r" b="b"/>
            <a:pathLst>
              <a:path w="2106295" h="1091564">
                <a:moveTo>
                  <a:pt x="0" y="1091183"/>
                </a:moveTo>
                <a:lnTo>
                  <a:pt x="2106167" y="1091183"/>
                </a:lnTo>
                <a:lnTo>
                  <a:pt x="2106167" y="0"/>
                </a:lnTo>
                <a:lnTo>
                  <a:pt x="0" y="0"/>
                </a:lnTo>
                <a:lnTo>
                  <a:pt x="0" y="10911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937759" y="4543044"/>
            <a:ext cx="2106295" cy="84899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44780" rIns="0" bIns="0" rtlCol="0" vert="horz">
            <a:spAutoFit/>
          </a:bodyPr>
          <a:lstStyle/>
          <a:p>
            <a:pPr marL="292100">
              <a:lnSpc>
                <a:spcPct val="100000"/>
              </a:lnSpc>
              <a:spcBef>
                <a:spcPts val="1140"/>
              </a:spcBef>
            </a:pPr>
            <a:r>
              <a:rPr dirty="0" sz="4000" spc="-5">
                <a:latin typeface="微软雅黑"/>
                <a:cs typeface="微软雅黑"/>
              </a:rPr>
              <a:t>咋做？</a:t>
            </a:r>
            <a:endParaRPr sz="4000">
              <a:latin typeface="微软雅黑"/>
              <a:cs typeface="微软雅黑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58384" y="5391911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09" h="364489">
                <a:moveTo>
                  <a:pt x="0" y="364235"/>
                </a:moveTo>
                <a:lnTo>
                  <a:pt x="1895856" y="364235"/>
                </a:lnTo>
                <a:lnTo>
                  <a:pt x="1895856" y="0"/>
                </a:lnTo>
                <a:lnTo>
                  <a:pt x="0" y="0"/>
                </a:lnTo>
                <a:lnTo>
                  <a:pt x="0" y="364235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358384" y="5391911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09" h="364489">
                <a:moveTo>
                  <a:pt x="0" y="364235"/>
                </a:moveTo>
                <a:lnTo>
                  <a:pt x="1895856" y="364235"/>
                </a:lnTo>
                <a:lnTo>
                  <a:pt x="1895856" y="0"/>
                </a:lnTo>
                <a:lnTo>
                  <a:pt x="0" y="0"/>
                </a:lnTo>
                <a:lnTo>
                  <a:pt x="0" y="3642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763256" y="2822448"/>
            <a:ext cx="2106295" cy="1091565"/>
          </a:xfrm>
          <a:custGeom>
            <a:avLst/>
            <a:gdLst/>
            <a:ahLst/>
            <a:cxnLst/>
            <a:rect l="l" t="t" r="r" b="b"/>
            <a:pathLst>
              <a:path w="2106295" h="1091564">
                <a:moveTo>
                  <a:pt x="0" y="1091183"/>
                </a:moveTo>
                <a:lnTo>
                  <a:pt x="2106168" y="1091183"/>
                </a:lnTo>
                <a:lnTo>
                  <a:pt x="2106168" y="0"/>
                </a:lnTo>
                <a:lnTo>
                  <a:pt x="0" y="0"/>
                </a:lnTo>
                <a:lnTo>
                  <a:pt x="0" y="10911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7763256" y="2822448"/>
            <a:ext cx="2106295" cy="848994"/>
          </a:xfrm>
          <a:prstGeom prst="rect"/>
          <a:ln w="12700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135"/>
              </a:spcBef>
            </a:pPr>
            <a:r>
              <a:rPr dirty="0" u="none" sz="4000" spc="-10" b="0">
                <a:latin typeface="微软雅黑"/>
                <a:cs typeface="微软雅黑"/>
              </a:rPr>
              <a:t>情感态度</a:t>
            </a:r>
            <a:endParaRPr sz="4000">
              <a:latin typeface="微软雅黑"/>
              <a:cs typeface="微软雅黑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183880" y="3671315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09" h="364489">
                <a:moveTo>
                  <a:pt x="0" y="364236"/>
                </a:moveTo>
                <a:lnTo>
                  <a:pt x="1895855" y="364236"/>
                </a:lnTo>
                <a:lnTo>
                  <a:pt x="1895855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183880" y="3671315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09" h="364489">
                <a:moveTo>
                  <a:pt x="0" y="364236"/>
                </a:moveTo>
                <a:lnTo>
                  <a:pt x="1895855" y="364236"/>
                </a:lnTo>
                <a:lnTo>
                  <a:pt x="1895855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763256" y="4543044"/>
            <a:ext cx="2106295" cy="1091565"/>
          </a:xfrm>
          <a:custGeom>
            <a:avLst/>
            <a:gdLst/>
            <a:ahLst/>
            <a:cxnLst/>
            <a:rect l="l" t="t" r="r" b="b"/>
            <a:pathLst>
              <a:path w="2106295" h="1091564">
                <a:moveTo>
                  <a:pt x="0" y="1091183"/>
                </a:moveTo>
                <a:lnTo>
                  <a:pt x="2106168" y="1091183"/>
                </a:lnTo>
                <a:lnTo>
                  <a:pt x="2106168" y="0"/>
                </a:lnTo>
                <a:lnTo>
                  <a:pt x="0" y="0"/>
                </a:lnTo>
                <a:lnTo>
                  <a:pt x="0" y="10911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763256" y="4543044"/>
            <a:ext cx="2106295" cy="84899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44780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1140"/>
              </a:spcBef>
            </a:pPr>
            <a:r>
              <a:rPr dirty="0" sz="4000" spc="-5">
                <a:latin typeface="微软雅黑"/>
                <a:cs typeface="微软雅黑"/>
              </a:rPr>
              <a:t>咋看？</a:t>
            </a:r>
            <a:endParaRPr sz="4000">
              <a:latin typeface="微软雅黑"/>
              <a:cs typeface="微软雅黑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183880" y="5391911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09" h="364489">
                <a:moveTo>
                  <a:pt x="0" y="364235"/>
                </a:moveTo>
                <a:lnTo>
                  <a:pt x="1895855" y="364235"/>
                </a:lnTo>
                <a:lnTo>
                  <a:pt x="1895855" y="0"/>
                </a:lnTo>
                <a:lnTo>
                  <a:pt x="0" y="0"/>
                </a:lnTo>
                <a:lnTo>
                  <a:pt x="0" y="364235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183880" y="5391911"/>
            <a:ext cx="1896110" cy="364490"/>
          </a:xfrm>
          <a:custGeom>
            <a:avLst/>
            <a:gdLst/>
            <a:ahLst/>
            <a:cxnLst/>
            <a:rect l="l" t="t" r="r" b="b"/>
            <a:pathLst>
              <a:path w="1896109" h="364489">
                <a:moveTo>
                  <a:pt x="0" y="364235"/>
                </a:moveTo>
                <a:lnTo>
                  <a:pt x="1895855" y="364235"/>
                </a:lnTo>
                <a:lnTo>
                  <a:pt x="1895855" y="0"/>
                </a:lnTo>
                <a:lnTo>
                  <a:pt x="0" y="0"/>
                </a:lnTo>
                <a:lnTo>
                  <a:pt x="0" y="3642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26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激活旧知：新知的特点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7757159" y="4666488"/>
            <a:ext cx="0" cy="374650"/>
          </a:xfrm>
          <a:custGeom>
            <a:avLst/>
            <a:gdLst/>
            <a:ahLst/>
            <a:cxnLst/>
            <a:rect l="l" t="t" r="r" b="b"/>
            <a:pathLst>
              <a:path w="0" h="374650">
                <a:moveTo>
                  <a:pt x="0" y="0"/>
                </a:moveTo>
                <a:lnTo>
                  <a:pt x="0" y="3741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57159" y="3403091"/>
            <a:ext cx="0" cy="374650"/>
          </a:xfrm>
          <a:custGeom>
            <a:avLst/>
            <a:gdLst/>
            <a:ahLst/>
            <a:cxnLst/>
            <a:rect l="l" t="t" r="r" b="b"/>
            <a:pathLst>
              <a:path w="0" h="374650">
                <a:moveTo>
                  <a:pt x="0" y="0"/>
                </a:moveTo>
                <a:lnTo>
                  <a:pt x="0" y="3741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82996" y="2051304"/>
            <a:ext cx="2074545" cy="462915"/>
          </a:xfrm>
          <a:custGeom>
            <a:avLst/>
            <a:gdLst/>
            <a:ahLst/>
            <a:cxnLst/>
            <a:rect l="l" t="t" r="r" b="b"/>
            <a:pathLst>
              <a:path w="2074545" h="462914">
                <a:moveTo>
                  <a:pt x="0" y="0"/>
                </a:moveTo>
                <a:lnTo>
                  <a:pt x="0" y="275717"/>
                </a:lnTo>
                <a:lnTo>
                  <a:pt x="2074545" y="275717"/>
                </a:lnTo>
                <a:lnTo>
                  <a:pt x="2074545" y="46253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82996" y="4666488"/>
            <a:ext cx="0" cy="374650"/>
          </a:xfrm>
          <a:custGeom>
            <a:avLst/>
            <a:gdLst/>
            <a:ahLst/>
            <a:cxnLst/>
            <a:rect l="l" t="t" r="r" b="b"/>
            <a:pathLst>
              <a:path w="0" h="374650">
                <a:moveTo>
                  <a:pt x="0" y="0"/>
                </a:moveTo>
                <a:lnTo>
                  <a:pt x="0" y="3741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82996" y="3403091"/>
            <a:ext cx="0" cy="374650"/>
          </a:xfrm>
          <a:custGeom>
            <a:avLst/>
            <a:gdLst/>
            <a:ahLst/>
            <a:cxnLst/>
            <a:rect l="l" t="t" r="r" b="b"/>
            <a:pathLst>
              <a:path w="0" h="374650">
                <a:moveTo>
                  <a:pt x="0" y="0"/>
                </a:moveTo>
                <a:lnTo>
                  <a:pt x="0" y="3741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82996" y="2141220"/>
            <a:ext cx="0" cy="372745"/>
          </a:xfrm>
          <a:custGeom>
            <a:avLst/>
            <a:gdLst/>
            <a:ahLst/>
            <a:cxnLst/>
            <a:rect l="l" t="t" r="r" b="b"/>
            <a:pathLst>
              <a:path w="0" h="372744">
                <a:moveTo>
                  <a:pt x="0" y="0"/>
                </a:moveTo>
                <a:lnTo>
                  <a:pt x="0" y="37261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08832" y="4666488"/>
            <a:ext cx="0" cy="374650"/>
          </a:xfrm>
          <a:custGeom>
            <a:avLst/>
            <a:gdLst/>
            <a:ahLst/>
            <a:cxnLst/>
            <a:rect l="l" t="t" r="r" b="b"/>
            <a:pathLst>
              <a:path w="0" h="374650">
                <a:moveTo>
                  <a:pt x="0" y="0"/>
                </a:moveTo>
                <a:lnTo>
                  <a:pt x="0" y="3741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08832" y="3403091"/>
            <a:ext cx="0" cy="374650"/>
          </a:xfrm>
          <a:custGeom>
            <a:avLst/>
            <a:gdLst/>
            <a:ahLst/>
            <a:cxnLst/>
            <a:rect l="l" t="t" r="r" b="b"/>
            <a:pathLst>
              <a:path w="0" h="374650">
                <a:moveTo>
                  <a:pt x="0" y="0"/>
                </a:moveTo>
                <a:lnTo>
                  <a:pt x="0" y="3741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08832" y="2051304"/>
            <a:ext cx="2074545" cy="462915"/>
          </a:xfrm>
          <a:custGeom>
            <a:avLst/>
            <a:gdLst/>
            <a:ahLst/>
            <a:cxnLst/>
            <a:rect l="l" t="t" r="r" b="b"/>
            <a:pathLst>
              <a:path w="2074545" h="462914">
                <a:moveTo>
                  <a:pt x="2074544" y="0"/>
                </a:moveTo>
                <a:lnTo>
                  <a:pt x="2074544" y="275717"/>
                </a:lnTo>
                <a:lnTo>
                  <a:pt x="0" y="275717"/>
                </a:lnTo>
                <a:lnTo>
                  <a:pt x="0" y="46253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10328" y="1251203"/>
            <a:ext cx="1546860" cy="800100"/>
          </a:xfrm>
          <a:custGeom>
            <a:avLst/>
            <a:gdLst/>
            <a:ahLst/>
            <a:cxnLst/>
            <a:rect l="l" t="t" r="r" b="b"/>
            <a:pathLst>
              <a:path w="1546860" h="800100">
                <a:moveTo>
                  <a:pt x="0" y="800100"/>
                </a:moveTo>
                <a:lnTo>
                  <a:pt x="1546860" y="800100"/>
                </a:lnTo>
                <a:lnTo>
                  <a:pt x="154686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377434" y="1394587"/>
            <a:ext cx="611505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latin typeface="微软雅黑"/>
                <a:cs typeface="微软雅黑"/>
              </a:rPr>
              <a:t>新知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19700" y="1872995"/>
            <a:ext cx="1391920" cy="268605"/>
          </a:xfrm>
          <a:custGeom>
            <a:avLst/>
            <a:gdLst/>
            <a:ahLst/>
            <a:cxnLst/>
            <a:rect l="l" t="t" r="r" b="b"/>
            <a:pathLst>
              <a:path w="1391920" h="268605">
                <a:moveTo>
                  <a:pt x="0" y="268224"/>
                </a:moveTo>
                <a:lnTo>
                  <a:pt x="1391411" y="268224"/>
                </a:lnTo>
                <a:lnTo>
                  <a:pt x="1391411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19700" y="1872995"/>
            <a:ext cx="1391920" cy="268605"/>
          </a:xfrm>
          <a:custGeom>
            <a:avLst/>
            <a:gdLst/>
            <a:ahLst/>
            <a:cxnLst/>
            <a:rect l="l" t="t" r="r" b="b"/>
            <a:pathLst>
              <a:path w="1391920" h="268605">
                <a:moveTo>
                  <a:pt x="0" y="268224"/>
                </a:moveTo>
                <a:lnTo>
                  <a:pt x="1391411" y="268224"/>
                </a:lnTo>
                <a:lnTo>
                  <a:pt x="1391411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36164" y="2514600"/>
            <a:ext cx="1545590" cy="800100"/>
          </a:xfrm>
          <a:custGeom>
            <a:avLst/>
            <a:gdLst/>
            <a:ahLst/>
            <a:cxnLst/>
            <a:rect l="l" t="t" r="r" b="b"/>
            <a:pathLst>
              <a:path w="1545589" h="800100">
                <a:moveTo>
                  <a:pt x="0" y="800100"/>
                </a:moveTo>
                <a:lnTo>
                  <a:pt x="1545336" y="800100"/>
                </a:lnTo>
                <a:lnTo>
                  <a:pt x="1545336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302889" y="2657678"/>
            <a:ext cx="610870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latin typeface="微软雅黑"/>
                <a:cs typeface="微软雅黑"/>
              </a:rPr>
              <a:t>概念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45535" y="3136392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700"/>
                </a:moveTo>
                <a:lnTo>
                  <a:pt x="1391412" y="266700"/>
                </a:lnTo>
                <a:lnTo>
                  <a:pt x="1391412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45535" y="3136392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700"/>
                </a:moveTo>
                <a:lnTo>
                  <a:pt x="1391412" y="266700"/>
                </a:lnTo>
                <a:lnTo>
                  <a:pt x="1391412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36164" y="3777996"/>
            <a:ext cx="1545590" cy="800100"/>
          </a:xfrm>
          <a:custGeom>
            <a:avLst/>
            <a:gdLst/>
            <a:ahLst/>
            <a:cxnLst/>
            <a:rect l="l" t="t" r="r" b="b"/>
            <a:pathLst>
              <a:path w="1545589" h="800100">
                <a:moveTo>
                  <a:pt x="0" y="800099"/>
                </a:moveTo>
                <a:lnTo>
                  <a:pt x="1545336" y="800099"/>
                </a:lnTo>
                <a:lnTo>
                  <a:pt x="1545336" y="0"/>
                </a:lnTo>
                <a:lnTo>
                  <a:pt x="0" y="0"/>
                </a:lnTo>
                <a:lnTo>
                  <a:pt x="0" y="8000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156585" y="3921633"/>
            <a:ext cx="90360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微软雅黑"/>
                <a:cs typeface="微软雅黑"/>
              </a:rPr>
              <a:t>是啥？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45535" y="4399788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700"/>
                </a:moveTo>
                <a:lnTo>
                  <a:pt x="1391412" y="266700"/>
                </a:lnTo>
                <a:lnTo>
                  <a:pt x="1391412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145535" y="4399788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700"/>
                </a:moveTo>
                <a:lnTo>
                  <a:pt x="1391412" y="266700"/>
                </a:lnTo>
                <a:lnTo>
                  <a:pt x="1391412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36164" y="5039867"/>
            <a:ext cx="1545590" cy="802005"/>
          </a:xfrm>
          <a:custGeom>
            <a:avLst/>
            <a:gdLst/>
            <a:ahLst/>
            <a:cxnLst/>
            <a:rect l="l" t="t" r="r" b="b"/>
            <a:pathLst>
              <a:path w="1545589" h="802004">
                <a:moveTo>
                  <a:pt x="0" y="801623"/>
                </a:moveTo>
                <a:lnTo>
                  <a:pt x="1545336" y="801623"/>
                </a:lnTo>
                <a:lnTo>
                  <a:pt x="1545336" y="0"/>
                </a:lnTo>
                <a:lnTo>
                  <a:pt x="0" y="0"/>
                </a:lnTo>
                <a:lnTo>
                  <a:pt x="0" y="80162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302889" y="5185028"/>
            <a:ext cx="61087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微软雅黑"/>
                <a:cs typeface="微软雅黑"/>
              </a:rPr>
              <a:t>网状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45535" y="5663184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699"/>
                </a:moveTo>
                <a:lnTo>
                  <a:pt x="1391412" y="266699"/>
                </a:lnTo>
                <a:lnTo>
                  <a:pt x="1391412" y="0"/>
                </a:lnTo>
                <a:lnTo>
                  <a:pt x="0" y="0"/>
                </a:lnTo>
                <a:lnTo>
                  <a:pt x="0" y="266699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45535" y="5663184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699"/>
                </a:moveTo>
                <a:lnTo>
                  <a:pt x="1391412" y="266699"/>
                </a:lnTo>
                <a:lnTo>
                  <a:pt x="1391412" y="0"/>
                </a:lnTo>
                <a:lnTo>
                  <a:pt x="0" y="0"/>
                </a:lnTo>
                <a:lnTo>
                  <a:pt x="0" y="2666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910328" y="2514600"/>
            <a:ext cx="1546860" cy="800100"/>
          </a:xfrm>
          <a:custGeom>
            <a:avLst/>
            <a:gdLst/>
            <a:ahLst/>
            <a:cxnLst/>
            <a:rect l="l" t="t" r="r" b="b"/>
            <a:pathLst>
              <a:path w="1546860" h="800100">
                <a:moveTo>
                  <a:pt x="0" y="800100"/>
                </a:moveTo>
                <a:lnTo>
                  <a:pt x="1546860" y="800100"/>
                </a:lnTo>
                <a:lnTo>
                  <a:pt x="154686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377434" y="2657678"/>
            <a:ext cx="61150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5">
                <a:latin typeface="微软雅黑"/>
                <a:cs typeface="微软雅黑"/>
              </a:rPr>
              <a:t>技能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19700" y="3136392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700"/>
                </a:moveTo>
                <a:lnTo>
                  <a:pt x="1391411" y="266700"/>
                </a:lnTo>
                <a:lnTo>
                  <a:pt x="1391411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19700" y="3136392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700"/>
                </a:moveTo>
                <a:lnTo>
                  <a:pt x="1391411" y="266700"/>
                </a:lnTo>
                <a:lnTo>
                  <a:pt x="1391411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10328" y="3777996"/>
            <a:ext cx="1546860" cy="800100"/>
          </a:xfrm>
          <a:custGeom>
            <a:avLst/>
            <a:gdLst/>
            <a:ahLst/>
            <a:cxnLst/>
            <a:rect l="l" t="t" r="r" b="b"/>
            <a:pathLst>
              <a:path w="1546860" h="800100">
                <a:moveTo>
                  <a:pt x="0" y="800099"/>
                </a:moveTo>
                <a:lnTo>
                  <a:pt x="1546860" y="800099"/>
                </a:lnTo>
                <a:lnTo>
                  <a:pt x="1546860" y="0"/>
                </a:lnTo>
                <a:lnTo>
                  <a:pt x="0" y="0"/>
                </a:lnTo>
                <a:lnTo>
                  <a:pt x="0" y="8000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231129" y="3921633"/>
            <a:ext cx="90424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微软雅黑"/>
                <a:cs typeface="微软雅黑"/>
              </a:rPr>
              <a:t>咋做？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19700" y="4399788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700"/>
                </a:moveTo>
                <a:lnTo>
                  <a:pt x="1391411" y="266700"/>
                </a:lnTo>
                <a:lnTo>
                  <a:pt x="1391411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219700" y="4399788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700"/>
                </a:moveTo>
                <a:lnTo>
                  <a:pt x="1391411" y="266700"/>
                </a:lnTo>
                <a:lnTo>
                  <a:pt x="1391411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10328" y="5039867"/>
            <a:ext cx="1546860" cy="802005"/>
          </a:xfrm>
          <a:custGeom>
            <a:avLst/>
            <a:gdLst/>
            <a:ahLst/>
            <a:cxnLst/>
            <a:rect l="l" t="t" r="r" b="b"/>
            <a:pathLst>
              <a:path w="1546860" h="802004">
                <a:moveTo>
                  <a:pt x="0" y="801623"/>
                </a:moveTo>
                <a:lnTo>
                  <a:pt x="1546860" y="801623"/>
                </a:lnTo>
                <a:lnTo>
                  <a:pt x="1546860" y="0"/>
                </a:lnTo>
                <a:lnTo>
                  <a:pt x="0" y="0"/>
                </a:lnTo>
                <a:lnTo>
                  <a:pt x="0" y="80162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938521" y="5185028"/>
            <a:ext cx="148844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微软雅黑"/>
                <a:cs typeface="微软雅黑"/>
              </a:rPr>
              <a:t>你会怎么做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219700" y="5663184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699"/>
                </a:moveTo>
                <a:lnTo>
                  <a:pt x="1391411" y="266699"/>
                </a:lnTo>
                <a:lnTo>
                  <a:pt x="1391411" y="0"/>
                </a:lnTo>
                <a:lnTo>
                  <a:pt x="0" y="0"/>
                </a:lnTo>
                <a:lnTo>
                  <a:pt x="0" y="266699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219700" y="5663184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699"/>
                </a:moveTo>
                <a:lnTo>
                  <a:pt x="1391411" y="266699"/>
                </a:lnTo>
                <a:lnTo>
                  <a:pt x="1391411" y="0"/>
                </a:lnTo>
                <a:lnTo>
                  <a:pt x="0" y="0"/>
                </a:lnTo>
                <a:lnTo>
                  <a:pt x="0" y="2666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984492" y="2514600"/>
            <a:ext cx="1546860" cy="800100"/>
          </a:xfrm>
          <a:custGeom>
            <a:avLst/>
            <a:gdLst/>
            <a:ahLst/>
            <a:cxnLst/>
            <a:rect l="l" t="t" r="r" b="b"/>
            <a:pathLst>
              <a:path w="1546859" h="800100">
                <a:moveTo>
                  <a:pt x="0" y="800100"/>
                </a:moveTo>
                <a:lnTo>
                  <a:pt x="1546859" y="800100"/>
                </a:lnTo>
                <a:lnTo>
                  <a:pt x="1546859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7159497" y="2657678"/>
            <a:ext cx="1196340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latin typeface="微软雅黑"/>
                <a:cs typeface="微软雅黑"/>
              </a:rPr>
              <a:t>情感态度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293864" y="3136392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700"/>
                </a:moveTo>
                <a:lnTo>
                  <a:pt x="1391412" y="266700"/>
                </a:lnTo>
                <a:lnTo>
                  <a:pt x="1391412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293864" y="3136392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700"/>
                </a:moveTo>
                <a:lnTo>
                  <a:pt x="1391412" y="266700"/>
                </a:lnTo>
                <a:lnTo>
                  <a:pt x="1391412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984492" y="3777996"/>
            <a:ext cx="1546860" cy="800100"/>
          </a:xfrm>
          <a:custGeom>
            <a:avLst/>
            <a:gdLst/>
            <a:ahLst/>
            <a:cxnLst/>
            <a:rect l="l" t="t" r="r" b="b"/>
            <a:pathLst>
              <a:path w="1546859" h="800100">
                <a:moveTo>
                  <a:pt x="0" y="800099"/>
                </a:moveTo>
                <a:lnTo>
                  <a:pt x="1546859" y="800099"/>
                </a:lnTo>
                <a:lnTo>
                  <a:pt x="1546859" y="0"/>
                </a:lnTo>
                <a:lnTo>
                  <a:pt x="0" y="0"/>
                </a:lnTo>
                <a:lnTo>
                  <a:pt x="0" y="8000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305802" y="3921633"/>
            <a:ext cx="90360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微软雅黑"/>
                <a:cs typeface="微软雅黑"/>
              </a:rPr>
              <a:t>咋看？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293864" y="4399788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700"/>
                </a:moveTo>
                <a:lnTo>
                  <a:pt x="1391412" y="266700"/>
                </a:lnTo>
                <a:lnTo>
                  <a:pt x="1391412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293864" y="4399788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700"/>
                </a:moveTo>
                <a:lnTo>
                  <a:pt x="1391412" y="266700"/>
                </a:lnTo>
                <a:lnTo>
                  <a:pt x="1391412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984492" y="5039867"/>
            <a:ext cx="1546860" cy="802005"/>
          </a:xfrm>
          <a:custGeom>
            <a:avLst/>
            <a:gdLst/>
            <a:ahLst/>
            <a:cxnLst/>
            <a:rect l="l" t="t" r="r" b="b"/>
            <a:pathLst>
              <a:path w="1546859" h="802004">
                <a:moveTo>
                  <a:pt x="0" y="801623"/>
                </a:moveTo>
                <a:lnTo>
                  <a:pt x="1546859" y="801623"/>
                </a:lnTo>
                <a:lnTo>
                  <a:pt x="1546859" y="0"/>
                </a:lnTo>
                <a:lnTo>
                  <a:pt x="0" y="0"/>
                </a:lnTo>
                <a:lnTo>
                  <a:pt x="0" y="80162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7159497" y="5185028"/>
            <a:ext cx="119634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微软雅黑"/>
                <a:cs typeface="微软雅黑"/>
              </a:rPr>
              <a:t>你怎么看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293864" y="5663184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699"/>
                </a:moveTo>
                <a:lnTo>
                  <a:pt x="1391412" y="266699"/>
                </a:lnTo>
                <a:lnTo>
                  <a:pt x="1391412" y="0"/>
                </a:lnTo>
                <a:lnTo>
                  <a:pt x="0" y="0"/>
                </a:lnTo>
                <a:lnTo>
                  <a:pt x="0" y="266699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293864" y="5663184"/>
            <a:ext cx="1391920" cy="266700"/>
          </a:xfrm>
          <a:custGeom>
            <a:avLst/>
            <a:gdLst/>
            <a:ahLst/>
            <a:cxnLst/>
            <a:rect l="l" t="t" r="r" b="b"/>
            <a:pathLst>
              <a:path w="1391920" h="266700">
                <a:moveTo>
                  <a:pt x="0" y="266699"/>
                </a:moveTo>
                <a:lnTo>
                  <a:pt x="1391412" y="266699"/>
                </a:lnTo>
                <a:lnTo>
                  <a:pt x="1391412" y="0"/>
                </a:lnTo>
                <a:lnTo>
                  <a:pt x="0" y="0"/>
                </a:lnTo>
                <a:lnTo>
                  <a:pt x="0" y="2666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26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6750" y="1415033"/>
          <a:ext cx="11112500" cy="515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7795"/>
                <a:gridCol w="2574289"/>
                <a:gridCol w="3206750"/>
                <a:gridCol w="2642234"/>
              </a:tblGrid>
              <a:tr h="796798">
                <a:tc>
                  <a:txBody>
                    <a:bodyPr/>
                    <a:lstStyle/>
                    <a:p>
                      <a:pPr algn="ctr" marR="260985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新知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54000">
                    <a:solidFill>
                      <a:srgbClr val="569E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3820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类型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54000">
                    <a:solidFill>
                      <a:srgbClr val="569EB5"/>
                    </a:solidFill>
                  </a:tcPr>
                </a:tc>
                <a:tc>
                  <a:txBody>
                    <a:bodyPr/>
                    <a:lstStyle/>
                    <a:p>
                      <a:pPr marL="829310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激活神经元的重点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54000">
                    <a:solidFill>
                      <a:srgbClr val="569E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4135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结构化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54000">
                    <a:solidFill>
                      <a:srgbClr val="569EB5"/>
                    </a:solidFill>
                  </a:tcPr>
                </a:tc>
              </a:tr>
              <a:tr h="1745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 marR="521334">
                        <a:lnSpc>
                          <a:spcPct val="100600"/>
                        </a:lnSpc>
                        <a:spcBef>
                          <a:spcPts val="186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认识到掌控自由时间 的重要性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0">
                    <a:lnL w="6350">
                      <a:solidFill>
                        <a:srgbClr val="569EB5"/>
                      </a:solidFill>
                      <a:prstDash val="solid"/>
                    </a:lnL>
                    <a:lnB w="6350">
                      <a:solidFill>
                        <a:srgbClr val="569E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algn="ctr" marL="8318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情感态度价值观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0">
                    <a:lnB w="6350">
                      <a:solidFill>
                        <a:srgbClr val="569E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445134" marR="239395">
                        <a:lnSpc>
                          <a:spcPct val="100299"/>
                        </a:lnSpc>
                        <a:spcBef>
                          <a:spcPts val="138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你觉着你有没有陷入穷忙 和时间不够用的状况？带 来了什么影响？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marL="445134">
                        <a:lnSpc>
                          <a:spcPts val="215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你知道哪些擅长时间管理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marL="44513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 spc="-5">
                          <a:latin typeface="微软雅黑"/>
                          <a:cs typeface="微软雅黑"/>
                        </a:rPr>
                        <a:t>的人？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75895">
                    <a:lnB w="6350">
                      <a:solidFill>
                        <a:srgbClr val="569E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人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行为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结果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0">
                    <a:lnR w="6350">
                      <a:solidFill>
                        <a:srgbClr val="569EB5"/>
                      </a:solidFill>
                      <a:prstDash val="solid"/>
                    </a:lnR>
                    <a:lnB w="6350">
                      <a:solidFill>
                        <a:srgbClr val="569EB5"/>
                      </a:solidFill>
                      <a:prstDash val="solid"/>
                    </a:lnB>
                  </a:tcPr>
                </a:tc>
              </a:tr>
              <a:tr h="11416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能够按照方法完成时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spc="-5">
                          <a:latin typeface="微软雅黑"/>
                          <a:cs typeface="微软雅黑"/>
                        </a:rPr>
                        <a:t>间计划和管理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175">
                    <a:lnL w="6350">
                      <a:solidFill>
                        <a:srgbClr val="569EB5"/>
                      </a:solidFill>
                      <a:prstDash val="solid"/>
                    </a:lnL>
                    <a:lnT w="6350">
                      <a:solidFill>
                        <a:srgbClr val="569EB5"/>
                      </a:solidFill>
                      <a:prstDash val="solid"/>
                    </a:lnT>
                    <a:lnB w="6350">
                      <a:solidFill>
                        <a:srgbClr val="569E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 marL="8382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技能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175">
                    <a:lnT w="6350">
                      <a:solidFill>
                        <a:srgbClr val="569EB5"/>
                      </a:solidFill>
                      <a:prstDash val="solid"/>
                    </a:lnT>
                    <a:lnB w="6350">
                      <a:solidFill>
                        <a:srgbClr val="569E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134" marR="1079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你每天有没有做日程规划？ 怎么做的？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marL="445134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微软雅黑"/>
                          <a:cs typeface="微软雅黑"/>
                        </a:rPr>
                        <a:t>执行得如何？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52400">
                    <a:lnT w="6350">
                      <a:solidFill>
                        <a:srgbClr val="569EB5"/>
                      </a:solidFill>
                      <a:prstDash val="solid"/>
                    </a:lnT>
                    <a:lnB w="6350">
                      <a:solidFill>
                        <a:srgbClr val="569E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步骤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175">
                    <a:lnR w="6350">
                      <a:solidFill>
                        <a:srgbClr val="569EB5"/>
                      </a:solidFill>
                      <a:prstDash val="solid"/>
                    </a:lnR>
                    <a:lnT w="6350">
                      <a:solidFill>
                        <a:srgbClr val="569EB5"/>
                      </a:solidFill>
                      <a:prstDash val="solid"/>
                    </a:lnT>
                    <a:lnB w="6350">
                      <a:solidFill>
                        <a:srgbClr val="569EB5"/>
                      </a:solidFill>
                      <a:prstDash val="solid"/>
                    </a:lnB>
                  </a:tcPr>
                </a:tc>
              </a:tr>
              <a:tr h="1463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91440" marR="521334">
                        <a:lnSpc>
                          <a:spcPct val="1006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没有计划的时间都跑 哪里去了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300"/>
                        </a:spcBef>
                        <a:tabLst>
                          <a:tab pos="1155065" algn="l"/>
                        </a:tabLst>
                      </a:pPr>
                      <a:r>
                        <a:rPr dirty="0" sz="1000" spc="-5">
                          <a:solidFill>
                            <a:srgbClr val="888888"/>
                          </a:solidFill>
                          <a:latin typeface="微软雅黑"/>
                          <a:cs typeface="微软雅黑"/>
                        </a:rPr>
                        <a:t>老周教法工作室	电话</a:t>
                      </a:r>
                      <a:r>
                        <a:rPr dirty="0" sz="1000" spc="-10">
                          <a:solidFill>
                            <a:srgbClr val="888888"/>
                          </a:solidFill>
                          <a:latin typeface="微软雅黑"/>
                          <a:cs typeface="微软雅黑"/>
                        </a:rPr>
                        <a:t>：</a:t>
                      </a:r>
                      <a:r>
                        <a:rPr dirty="0" sz="1000" spc="-1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13521706351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569EB5"/>
                      </a:solidFill>
                      <a:prstDash val="solid"/>
                    </a:lnL>
                    <a:lnT w="6350">
                      <a:solidFill>
                        <a:srgbClr val="569EB5"/>
                      </a:solidFill>
                      <a:prstDash val="solid"/>
                    </a:lnT>
                    <a:lnB w="6350">
                      <a:solidFill>
                        <a:srgbClr val="569E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83820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概念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0">
                    <a:lnT w="6350">
                      <a:solidFill>
                        <a:srgbClr val="569EB5"/>
                      </a:solidFill>
                      <a:prstDash val="solid"/>
                    </a:lnT>
                    <a:lnB w="6350">
                      <a:solidFill>
                        <a:srgbClr val="569E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445134" marR="239395">
                        <a:lnSpc>
                          <a:spcPct val="100299"/>
                        </a:lnSpc>
                        <a:spcBef>
                          <a:spcPts val="29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你每天的时间多少比例是 计划内的？多少比例是计 划外的？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marL="445134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你每天玩手机时间多久？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6830">
                    <a:lnT w="6350">
                      <a:solidFill>
                        <a:srgbClr val="569EB5"/>
                      </a:solidFill>
                      <a:prstDash val="solid"/>
                    </a:lnT>
                    <a:lnB w="6350">
                      <a:solidFill>
                        <a:srgbClr val="569E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关联（网络化）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r" marR="335280">
                        <a:lnSpc>
                          <a:spcPct val="100000"/>
                        </a:lnSpc>
                      </a:pPr>
                      <a:r>
                        <a:rPr dirty="0" sz="1000" spc="-5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569EB5"/>
                      </a:solidFill>
                      <a:prstDash val="solid"/>
                    </a:lnR>
                    <a:lnT w="6350">
                      <a:solidFill>
                        <a:srgbClr val="569EB5"/>
                      </a:solidFill>
                      <a:prstDash val="solid"/>
                    </a:lnT>
                    <a:lnB w="6350">
                      <a:solidFill>
                        <a:srgbClr val="569EB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激活旧知：激活神经元</a:t>
            </a:r>
            <a:r>
              <a:rPr dirty="0" spc="-10">
                <a:latin typeface="Arial"/>
                <a:cs typeface="Arial"/>
              </a:rPr>
              <a:t>+</a:t>
            </a:r>
            <a:r>
              <a:rPr dirty="0" spc="-5"/>
              <a:t>结构化</a:t>
            </a:r>
            <a:r>
              <a:rPr dirty="0"/>
              <a:t>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激活旧知：教师们一定要有激活的</a:t>
            </a:r>
            <a:r>
              <a:rPr dirty="0"/>
              <a:t>意</a:t>
            </a:r>
            <a:r>
              <a:rPr dirty="0" spc="-5"/>
              <a:t>识，</a:t>
            </a:r>
            <a:r>
              <a:rPr dirty="0"/>
              <a:t>降</a:t>
            </a:r>
            <a:r>
              <a:rPr dirty="0" spc="-5"/>
              <a:t>低认</a:t>
            </a:r>
            <a:r>
              <a:rPr dirty="0"/>
              <a:t>知</a:t>
            </a:r>
            <a:r>
              <a:rPr dirty="0" spc="-5"/>
              <a:t>负荷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76838" y="625307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29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004" y="1642872"/>
            <a:ext cx="5600700" cy="343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85594" y="5489549"/>
            <a:ext cx="8388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图</a:t>
            </a:r>
            <a:r>
              <a:rPr dirty="0" sz="1800" spc="-10">
                <a:latin typeface="Arial"/>
                <a:cs typeface="Arial"/>
              </a:rPr>
              <a:t>1</a:t>
            </a:r>
            <a:r>
              <a:rPr dirty="0" sz="1800">
                <a:latin typeface="微软雅黑"/>
                <a:cs typeface="微软雅黑"/>
              </a:rPr>
              <a:t>：盐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925" y="6191845"/>
            <a:ext cx="6563359" cy="67500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645160">
              <a:lnSpc>
                <a:spcPct val="100000"/>
              </a:lnSpc>
              <a:spcBef>
                <a:spcPts val="565"/>
              </a:spcBef>
              <a:tabLst>
                <a:tab pos="1709420" algn="l"/>
              </a:tabLst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	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dirty="0" sz="1200">
                <a:latin typeface="微软雅黑"/>
                <a:cs typeface="微软雅黑"/>
              </a:rPr>
              <a:t>图</a:t>
            </a:r>
            <a:r>
              <a:rPr dirty="0" sz="1200" spc="-5">
                <a:latin typeface="Arial"/>
                <a:cs typeface="Arial"/>
              </a:rPr>
              <a:t>1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微软雅黑"/>
                <a:cs typeface="微软雅黑"/>
              </a:rPr>
              <a:t>来自</a:t>
            </a:r>
            <a:r>
              <a:rPr dirty="0" sz="1200" spc="335">
                <a:latin typeface="微软雅黑"/>
                <a:cs typeface="微软雅黑"/>
              </a:rPr>
              <a:t> </a:t>
            </a:r>
            <a:r>
              <a:rPr dirty="0" sz="1200" spc="-5">
                <a:latin typeface="Arial"/>
                <a:cs typeface="Arial"/>
                <a:hlinkClick r:id="rId3"/>
              </a:rPr>
              <a:t>http://news.youth.cn/jsxw/201705/t20170502_9638377.htm</a:t>
            </a:r>
            <a:r>
              <a:rPr dirty="0" sz="1200" spc="-5">
                <a:latin typeface="微软雅黑"/>
                <a:cs typeface="微软雅黑"/>
              </a:rPr>
              <a:t>，</a:t>
            </a:r>
            <a:r>
              <a:rPr dirty="0" sz="1200">
                <a:latin typeface="微软雅黑"/>
                <a:cs typeface="微软雅黑"/>
              </a:rPr>
              <a:t>浏览时间</a:t>
            </a:r>
            <a:r>
              <a:rPr dirty="0" sz="1200" spc="-10">
                <a:latin typeface="Arial"/>
                <a:cs typeface="Arial"/>
              </a:rPr>
              <a:t>2020</a:t>
            </a:r>
            <a:r>
              <a:rPr dirty="0" sz="1200">
                <a:latin typeface="微软雅黑"/>
                <a:cs typeface="微软雅黑"/>
              </a:rPr>
              <a:t>年</a:t>
            </a:r>
            <a:r>
              <a:rPr dirty="0" sz="1200" spc="-55">
                <a:latin typeface="微软雅黑"/>
                <a:cs typeface="微软雅黑"/>
              </a:rPr>
              <a:t> </a:t>
            </a:r>
            <a:r>
              <a:rPr dirty="0" sz="1200" spc="-5">
                <a:latin typeface="Arial"/>
                <a:cs typeface="Arial"/>
              </a:rPr>
              <a:t>2</a:t>
            </a:r>
            <a:r>
              <a:rPr dirty="0" sz="1200">
                <a:latin typeface="微软雅黑"/>
                <a:cs typeface="微软雅黑"/>
              </a:rPr>
              <a:t>月</a:t>
            </a:r>
            <a:r>
              <a:rPr dirty="0" sz="1200">
                <a:latin typeface="Arial"/>
                <a:cs typeface="Arial"/>
              </a:rPr>
              <a:t>22</a:t>
            </a:r>
            <a:r>
              <a:rPr dirty="0" sz="1200">
                <a:latin typeface="微软雅黑"/>
                <a:cs typeface="微软雅黑"/>
              </a:rPr>
              <a:t>日 图</a:t>
            </a:r>
            <a:r>
              <a:rPr dirty="0" sz="1200" spc="-5">
                <a:latin typeface="Arial"/>
                <a:cs typeface="Arial"/>
              </a:rPr>
              <a:t>2 </a:t>
            </a:r>
            <a:r>
              <a:rPr dirty="0" sz="1200">
                <a:latin typeface="微软雅黑"/>
                <a:cs typeface="微软雅黑"/>
              </a:rPr>
              <a:t>来自</a:t>
            </a:r>
            <a:r>
              <a:rPr dirty="0" sz="1200" spc="320">
                <a:latin typeface="微软雅黑"/>
                <a:cs typeface="微软雅黑"/>
              </a:rPr>
              <a:t> </a:t>
            </a:r>
            <a:r>
              <a:rPr dirty="0" sz="1200" spc="-5">
                <a:latin typeface="Arial"/>
                <a:cs typeface="Arial"/>
              </a:rPr>
              <a:t>https:/</a:t>
            </a:r>
            <a:r>
              <a:rPr dirty="0" sz="1200" spc="-5">
                <a:latin typeface="Arial"/>
                <a:cs typeface="Arial"/>
                <a:hlinkClick r:id="rId4"/>
              </a:rPr>
              <a:t>/w</a:t>
            </a:r>
            <a:r>
              <a:rPr dirty="0" sz="1200" spc="-5">
                <a:latin typeface="Arial"/>
                <a:cs typeface="Arial"/>
              </a:rPr>
              <a:t>w</a:t>
            </a:r>
            <a:r>
              <a:rPr dirty="0" sz="1200" spc="-5">
                <a:latin typeface="Arial"/>
                <a:cs typeface="Arial"/>
                <a:hlinkClick r:id="rId4"/>
              </a:rPr>
              <a:t>w.haodou.com/recipe/306286</a:t>
            </a:r>
            <a:r>
              <a:rPr dirty="0" sz="1200" spc="-5">
                <a:latin typeface="微软雅黑"/>
                <a:cs typeface="微软雅黑"/>
              </a:rPr>
              <a:t>，</a:t>
            </a:r>
            <a:r>
              <a:rPr dirty="0" sz="1200">
                <a:latin typeface="微软雅黑"/>
                <a:cs typeface="微软雅黑"/>
              </a:rPr>
              <a:t>浏览时间</a:t>
            </a:r>
            <a:r>
              <a:rPr dirty="0" sz="1200" spc="-10">
                <a:latin typeface="Arial"/>
                <a:cs typeface="Arial"/>
              </a:rPr>
              <a:t>2020</a:t>
            </a:r>
            <a:r>
              <a:rPr dirty="0" sz="1200">
                <a:latin typeface="微软雅黑"/>
                <a:cs typeface="微软雅黑"/>
              </a:rPr>
              <a:t>年</a:t>
            </a:r>
            <a:r>
              <a:rPr dirty="0" sz="1200" spc="-60">
                <a:latin typeface="微软雅黑"/>
                <a:cs typeface="微软雅黑"/>
              </a:rPr>
              <a:t> </a:t>
            </a:r>
            <a:r>
              <a:rPr dirty="0" sz="1200" spc="-5">
                <a:latin typeface="Arial"/>
                <a:cs typeface="Arial"/>
              </a:rPr>
              <a:t>3</a:t>
            </a:r>
            <a:r>
              <a:rPr dirty="0" sz="1200">
                <a:latin typeface="微软雅黑"/>
                <a:cs typeface="微软雅黑"/>
              </a:rPr>
              <a:t>月</a:t>
            </a:r>
            <a:r>
              <a:rPr dirty="0" sz="1200" spc="-5">
                <a:latin typeface="Arial"/>
                <a:cs typeface="Arial"/>
              </a:rPr>
              <a:t>22</a:t>
            </a:r>
            <a:r>
              <a:rPr dirty="0" sz="1200">
                <a:latin typeface="微软雅黑"/>
                <a:cs typeface="微软雅黑"/>
              </a:rPr>
              <a:t>日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26123" y="1642872"/>
            <a:ext cx="4568952" cy="3430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963281" y="5491378"/>
            <a:ext cx="1295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2</a:t>
            </a:r>
            <a:r>
              <a:rPr dirty="0" sz="1800" spc="-5">
                <a:latin typeface="微软雅黑"/>
                <a:cs typeface="微软雅黑"/>
              </a:rPr>
              <a:t>：血豆腐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五星教学原理：今次的学习目标</a:t>
            </a:r>
            <a:r>
              <a:rPr dirty="0"/>
              <a:t>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34242" y="6265055"/>
            <a:ext cx="1212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3639" y="1533144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614680" marR="605155" indent="533400">
              <a:lnSpc>
                <a:spcPct val="128600"/>
              </a:lnSpc>
              <a:spcBef>
                <a:spcPts val="465"/>
              </a:spcBef>
            </a:pPr>
            <a:r>
              <a:rPr dirty="0" sz="4200" spc="-5">
                <a:solidFill>
                  <a:srgbClr val="FFFFFF"/>
                </a:solidFill>
                <a:latin typeface="微软雅黑"/>
                <a:cs typeface="微软雅黑"/>
              </a:rPr>
              <a:t>理解 </a:t>
            </a:r>
            <a:r>
              <a:rPr dirty="0" sz="4200">
                <a:solidFill>
                  <a:srgbClr val="FFFFFF"/>
                </a:solidFill>
                <a:latin typeface="微软雅黑"/>
                <a:cs typeface="微软雅黑"/>
              </a:rPr>
              <a:t>核心要义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2388" y="1533144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614680" marR="604520" indent="533400">
              <a:lnSpc>
                <a:spcPct val="128600"/>
              </a:lnSpc>
              <a:spcBef>
                <a:spcPts val="465"/>
              </a:spcBef>
            </a:pPr>
            <a:r>
              <a:rPr dirty="0" sz="4200" spc="-5">
                <a:solidFill>
                  <a:srgbClr val="FFFFFF"/>
                </a:solidFill>
                <a:latin typeface="微软雅黑"/>
                <a:cs typeface="微软雅黑"/>
              </a:rPr>
              <a:t>掌握 </a:t>
            </a:r>
            <a:r>
              <a:rPr dirty="0" sz="4200">
                <a:solidFill>
                  <a:srgbClr val="FFFFFF"/>
                </a:solidFill>
                <a:latin typeface="微软雅黑"/>
                <a:cs typeface="微软雅黑"/>
              </a:rPr>
              <a:t>设计指南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3639" y="3886200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614680" marR="605155" indent="533400">
              <a:lnSpc>
                <a:spcPct val="128600"/>
              </a:lnSpc>
              <a:spcBef>
                <a:spcPts val="475"/>
              </a:spcBef>
            </a:pPr>
            <a:r>
              <a:rPr dirty="0" sz="4200" spc="-5">
                <a:solidFill>
                  <a:srgbClr val="FFFFFF"/>
                </a:solidFill>
                <a:latin typeface="微软雅黑"/>
                <a:cs typeface="微软雅黑"/>
              </a:rPr>
              <a:t>体悟 </a:t>
            </a:r>
            <a:r>
              <a:rPr dirty="0" sz="4200">
                <a:solidFill>
                  <a:srgbClr val="FFFFFF"/>
                </a:solidFill>
                <a:latin typeface="微软雅黑"/>
                <a:cs typeface="微软雅黑"/>
              </a:rPr>
              <a:t>底层逻辑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2388" y="3886200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614680" marR="604520" indent="533400">
              <a:lnSpc>
                <a:spcPct val="128600"/>
              </a:lnSpc>
              <a:spcBef>
                <a:spcPts val="475"/>
              </a:spcBef>
            </a:pPr>
            <a:r>
              <a:rPr dirty="0" sz="4200" spc="-5">
                <a:solidFill>
                  <a:srgbClr val="FFFFFF"/>
                </a:solidFill>
                <a:latin typeface="微软雅黑"/>
                <a:cs typeface="微软雅黑"/>
              </a:rPr>
              <a:t>做出 </a:t>
            </a:r>
            <a:r>
              <a:rPr dirty="0" sz="4200">
                <a:solidFill>
                  <a:srgbClr val="FFFFFF"/>
                </a:solidFill>
                <a:latin typeface="微软雅黑"/>
                <a:cs typeface="微软雅黑"/>
              </a:rPr>
              <a:t>小的案例</a:t>
            </a:r>
            <a:endParaRPr sz="4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激活旧知：未必一定是让学生回忆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2161032" y="1028700"/>
            <a:ext cx="2405380" cy="2406650"/>
          </a:xfrm>
          <a:custGeom>
            <a:avLst/>
            <a:gdLst/>
            <a:ahLst/>
            <a:cxnLst/>
            <a:rect l="l" t="t" r="r" b="b"/>
            <a:pathLst>
              <a:path w="2405379" h="2406650">
                <a:moveTo>
                  <a:pt x="841756" y="0"/>
                </a:moveTo>
                <a:lnTo>
                  <a:pt x="0" y="1203198"/>
                </a:lnTo>
                <a:lnTo>
                  <a:pt x="841756" y="2406396"/>
                </a:lnTo>
                <a:lnTo>
                  <a:pt x="841756" y="1804797"/>
                </a:lnTo>
                <a:lnTo>
                  <a:pt x="2404872" y="1804797"/>
                </a:lnTo>
                <a:lnTo>
                  <a:pt x="2404872" y="601599"/>
                </a:lnTo>
                <a:lnTo>
                  <a:pt x="841756" y="601599"/>
                </a:lnTo>
                <a:lnTo>
                  <a:pt x="841756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61032" y="1028700"/>
            <a:ext cx="2405380" cy="2406650"/>
          </a:xfrm>
          <a:custGeom>
            <a:avLst/>
            <a:gdLst/>
            <a:ahLst/>
            <a:cxnLst/>
            <a:rect l="l" t="t" r="r" b="b"/>
            <a:pathLst>
              <a:path w="2405379" h="2406650">
                <a:moveTo>
                  <a:pt x="841756" y="2406396"/>
                </a:moveTo>
                <a:lnTo>
                  <a:pt x="0" y="1203198"/>
                </a:lnTo>
                <a:lnTo>
                  <a:pt x="841756" y="0"/>
                </a:lnTo>
                <a:lnTo>
                  <a:pt x="841756" y="601599"/>
                </a:lnTo>
                <a:lnTo>
                  <a:pt x="2404872" y="601599"/>
                </a:lnTo>
                <a:lnTo>
                  <a:pt x="2404872" y="1804797"/>
                </a:lnTo>
                <a:lnTo>
                  <a:pt x="841756" y="1804797"/>
                </a:lnTo>
                <a:lnTo>
                  <a:pt x="841756" y="240639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04133" y="2016378"/>
            <a:ext cx="939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微软雅黑"/>
                <a:cs typeface="微软雅黑"/>
              </a:rPr>
              <a:t>隆中对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0080" y="1028700"/>
            <a:ext cx="2406650" cy="2406650"/>
          </a:xfrm>
          <a:custGeom>
            <a:avLst/>
            <a:gdLst/>
            <a:ahLst/>
            <a:cxnLst/>
            <a:rect l="l" t="t" r="r" b="b"/>
            <a:pathLst>
              <a:path w="2406650" h="2406650">
                <a:moveTo>
                  <a:pt x="1564131" y="0"/>
                </a:moveTo>
                <a:lnTo>
                  <a:pt x="1564131" y="601599"/>
                </a:lnTo>
                <a:lnTo>
                  <a:pt x="0" y="601599"/>
                </a:lnTo>
                <a:lnTo>
                  <a:pt x="0" y="1804797"/>
                </a:lnTo>
                <a:lnTo>
                  <a:pt x="1564131" y="1804797"/>
                </a:lnTo>
                <a:lnTo>
                  <a:pt x="1564131" y="2406396"/>
                </a:lnTo>
                <a:lnTo>
                  <a:pt x="2406396" y="1203198"/>
                </a:lnTo>
                <a:lnTo>
                  <a:pt x="1564131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60080" y="1028700"/>
            <a:ext cx="2406650" cy="2406650"/>
          </a:xfrm>
          <a:custGeom>
            <a:avLst/>
            <a:gdLst/>
            <a:ahLst/>
            <a:cxnLst/>
            <a:rect l="l" t="t" r="r" b="b"/>
            <a:pathLst>
              <a:path w="2406650" h="2406650">
                <a:moveTo>
                  <a:pt x="1564131" y="0"/>
                </a:moveTo>
                <a:lnTo>
                  <a:pt x="2406396" y="1203198"/>
                </a:lnTo>
                <a:lnTo>
                  <a:pt x="1564131" y="2406396"/>
                </a:lnTo>
                <a:lnTo>
                  <a:pt x="1564131" y="1804797"/>
                </a:lnTo>
                <a:lnTo>
                  <a:pt x="0" y="1804797"/>
                </a:lnTo>
                <a:lnTo>
                  <a:pt x="0" y="601599"/>
                </a:lnTo>
                <a:lnTo>
                  <a:pt x="1564131" y="601599"/>
                </a:lnTo>
                <a:lnTo>
                  <a:pt x="1564131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79281" y="2016378"/>
            <a:ext cx="15494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微软雅黑"/>
                <a:cs typeface="微软雅黑"/>
              </a:rPr>
              <a:t>黄焖鸡米饭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61032" y="3784091"/>
            <a:ext cx="2405380" cy="2405380"/>
          </a:xfrm>
          <a:custGeom>
            <a:avLst/>
            <a:gdLst/>
            <a:ahLst/>
            <a:cxnLst/>
            <a:rect l="l" t="t" r="r" b="b"/>
            <a:pathLst>
              <a:path w="2405379" h="2405379">
                <a:moveTo>
                  <a:pt x="841756" y="0"/>
                </a:moveTo>
                <a:lnTo>
                  <a:pt x="0" y="1202435"/>
                </a:lnTo>
                <a:lnTo>
                  <a:pt x="841756" y="2404871"/>
                </a:lnTo>
                <a:lnTo>
                  <a:pt x="841756" y="1803653"/>
                </a:lnTo>
                <a:lnTo>
                  <a:pt x="2404872" y="1803653"/>
                </a:lnTo>
                <a:lnTo>
                  <a:pt x="2404872" y="601217"/>
                </a:lnTo>
                <a:lnTo>
                  <a:pt x="841756" y="601217"/>
                </a:lnTo>
                <a:lnTo>
                  <a:pt x="841756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179445" y="4805298"/>
            <a:ext cx="7893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微软雅黑"/>
                <a:cs typeface="微软雅黑"/>
              </a:rPr>
              <a:t>微积分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60080" y="3784091"/>
            <a:ext cx="2406650" cy="2405380"/>
          </a:xfrm>
          <a:custGeom>
            <a:avLst/>
            <a:gdLst/>
            <a:ahLst/>
            <a:cxnLst/>
            <a:rect l="l" t="t" r="r" b="b"/>
            <a:pathLst>
              <a:path w="2406650" h="2405379">
                <a:moveTo>
                  <a:pt x="1564640" y="0"/>
                </a:moveTo>
                <a:lnTo>
                  <a:pt x="1564640" y="601217"/>
                </a:lnTo>
                <a:lnTo>
                  <a:pt x="0" y="601217"/>
                </a:lnTo>
                <a:lnTo>
                  <a:pt x="0" y="1803653"/>
                </a:lnTo>
                <a:lnTo>
                  <a:pt x="1564640" y="1803653"/>
                </a:lnTo>
                <a:lnTo>
                  <a:pt x="1564640" y="2404871"/>
                </a:lnTo>
                <a:lnTo>
                  <a:pt x="2406396" y="1202435"/>
                </a:lnTo>
                <a:lnTo>
                  <a:pt x="1564640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478139" y="4805298"/>
            <a:ext cx="15525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微软雅黑"/>
                <a:cs typeface="微软雅黑"/>
              </a:rPr>
              <a:t>一年不吃早饭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30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091" y="531622"/>
            <a:ext cx="109251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11840" algn="l"/>
              </a:tabLst>
            </a:pPr>
            <a:r>
              <a:rPr dirty="0" sz="2800" spc="-5" b="1">
                <a:latin typeface="微软雅黑"/>
                <a:cs typeface="微软雅黑"/>
              </a:rPr>
              <a:t>示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证新知：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807" y="2476500"/>
            <a:ext cx="7949565" cy="2171700"/>
          </a:xfrm>
          <a:custGeom>
            <a:avLst/>
            <a:gdLst/>
            <a:ahLst/>
            <a:cxnLst/>
            <a:rect l="l" t="t" r="r" b="b"/>
            <a:pathLst>
              <a:path w="7949565" h="2171700">
                <a:moveTo>
                  <a:pt x="0" y="361950"/>
                </a:moveTo>
                <a:lnTo>
                  <a:pt x="3304" y="312835"/>
                </a:lnTo>
                <a:lnTo>
                  <a:pt x="12929" y="265729"/>
                </a:lnTo>
                <a:lnTo>
                  <a:pt x="28444" y="221063"/>
                </a:lnTo>
                <a:lnTo>
                  <a:pt x="49417" y="179267"/>
                </a:lnTo>
                <a:lnTo>
                  <a:pt x="75417" y="140773"/>
                </a:lnTo>
                <a:lnTo>
                  <a:pt x="106013" y="106013"/>
                </a:lnTo>
                <a:lnTo>
                  <a:pt x="140773" y="75417"/>
                </a:lnTo>
                <a:lnTo>
                  <a:pt x="179267" y="49417"/>
                </a:lnTo>
                <a:lnTo>
                  <a:pt x="221063" y="28444"/>
                </a:lnTo>
                <a:lnTo>
                  <a:pt x="265729" y="12929"/>
                </a:lnTo>
                <a:lnTo>
                  <a:pt x="312835" y="3304"/>
                </a:lnTo>
                <a:lnTo>
                  <a:pt x="361950" y="0"/>
                </a:lnTo>
                <a:lnTo>
                  <a:pt x="7587234" y="0"/>
                </a:lnTo>
                <a:lnTo>
                  <a:pt x="7636348" y="3304"/>
                </a:lnTo>
                <a:lnTo>
                  <a:pt x="7683454" y="12929"/>
                </a:lnTo>
                <a:lnTo>
                  <a:pt x="7728120" y="28444"/>
                </a:lnTo>
                <a:lnTo>
                  <a:pt x="7769916" y="49417"/>
                </a:lnTo>
                <a:lnTo>
                  <a:pt x="7808410" y="75417"/>
                </a:lnTo>
                <a:lnTo>
                  <a:pt x="7843170" y="106013"/>
                </a:lnTo>
                <a:lnTo>
                  <a:pt x="7873766" y="140773"/>
                </a:lnTo>
                <a:lnTo>
                  <a:pt x="7899766" y="179267"/>
                </a:lnTo>
                <a:lnTo>
                  <a:pt x="7920739" y="221063"/>
                </a:lnTo>
                <a:lnTo>
                  <a:pt x="7936254" y="265729"/>
                </a:lnTo>
                <a:lnTo>
                  <a:pt x="7945879" y="312835"/>
                </a:lnTo>
                <a:lnTo>
                  <a:pt x="7949184" y="361950"/>
                </a:lnTo>
                <a:lnTo>
                  <a:pt x="7949184" y="1809750"/>
                </a:lnTo>
                <a:lnTo>
                  <a:pt x="7945879" y="1858864"/>
                </a:lnTo>
                <a:lnTo>
                  <a:pt x="7936254" y="1905970"/>
                </a:lnTo>
                <a:lnTo>
                  <a:pt x="7920739" y="1950636"/>
                </a:lnTo>
                <a:lnTo>
                  <a:pt x="7899766" y="1992432"/>
                </a:lnTo>
                <a:lnTo>
                  <a:pt x="7873766" y="2030926"/>
                </a:lnTo>
                <a:lnTo>
                  <a:pt x="7843170" y="2065686"/>
                </a:lnTo>
                <a:lnTo>
                  <a:pt x="7808410" y="2096282"/>
                </a:lnTo>
                <a:lnTo>
                  <a:pt x="7769916" y="2122282"/>
                </a:lnTo>
                <a:lnTo>
                  <a:pt x="7728120" y="2143255"/>
                </a:lnTo>
                <a:lnTo>
                  <a:pt x="7683454" y="2158770"/>
                </a:lnTo>
                <a:lnTo>
                  <a:pt x="7636348" y="2168395"/>
                </a:lnTo>
                <a:lnTo>
                  <a:pt x="7587234" y="2171700"/>
                </a:lnTo>
                <a:lnTo>
                  <a:pt x="361950" y="2171700"/>
                </a:lnTo>
                <a:lnTo>
                  <a:pt x="312835" y="2168395"/>
                </a:lnTo>
                <a:lnTo>
                  <a:pt x="265729" y="2158770"/>
                </a:lnTo>
                <a:lnTo>
                  <a:pt x="221063" y="2143255"/>
                </a:lnTo>
                <a:lnTo>
                  <a:pt x="179267" y="2122282"/>
                </a:lnTo>
                <a:lnTo>
                  <a:pt x="140773" y="2096282"/>
                </a:lnTo>
                <a:lnTo>
                  <a:pt x="106013" y="2065686"/>
                </a:lnTo>
                <a:lnTo>
                  <a:pt x="75417" y="2030926"/>
                </a:lnTo>
                <a:lnTo>
                  <a:pt x="49417" y="1992432"/>
                </a:lnTo>
                <a:lnTo>
                  <a:pt x="28444" y="1950636"/>
                </a:lnTo>
                <a:lnTo>
                  <a:pt x="12929" y="1905970"/>
                </a:lnTo>
                <a:lnTo>
                  <a:pt x="3304" y="1858864"/>
                </a:lnTo>
                <a:lnTo>
                  <a:pt x="0" y="1809750"/>
                </a:lnTo>
                <a:lnTo>
                  <a:pt x="0" y="361950"/>
                </a:lnTo>
                <a:close/>
              </a:path>
            </a:pathLst>
          </a:custGeom>
          <a:ln w="12700">
            <a:solidFill>
              <a:srgbClr val="569E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99157" y="2967939"/>
            <a:ext cx="693610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" b="1">
                <a:latin typeface="微软雅黑"/>
                <a:cs typeface="微软雅黑"/>
              </a:rPr>
              <a:t>原理</a:t>
            </a:r>
            <a:r>
              <a:rPr dirty="0" sz="7200" spc="5" b="1">
                <a:latin typeface="Arial"/>
                <a:cs typeface="Arial"/>
              </a:rPr>
              <a:t>3</a:t>
            </a:r>
            <a:r>
              <a:rPr dirty="0" sz="7200" spc="-5" b="1">
                <a:latin typeface="微软雅黑"/>
                <a:cs typeface="微软雅黑"/>
              </a:rPr>
              <a:t>：示证新知</a:t>
            </a:r>
            <a:endParaRPr sz="72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30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示证新知：一定要解决问题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76838" y="625307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59" y="1754123"/>
            <a:ext cx="5559552" cy="3701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61504" y="1754123"/>
            <a:ext cx="2776728" cy="3739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38197" y="5548985"/>
            <a:ext cx="1295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10">
                <a:latin typeface="Arial"/>
                <a:cs typeface="Arial"/>
              </a:rPr>
              <a:t>1</a:t>
            </a:r>
            <a:r>
              <a:rPr dirty="0" sz="1800">
                <a:latin typeface="微软雅黑"/>
                <a:cs typeface="微软雅黑"/>
              </a:rPr>
              <a:t>：中药房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48370" y="5733694"/>
            <a:ext cx="1588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2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微软雅黑"/>
                <a:cs typeface="微软雅黑"/>
              </a:rPr>
              <a:t>治病之配伍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992" y="6178092"/>
            <a:ext cx="6498590" cy="62865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570865">
              <a:lnSpc>
                <a:spcPct val="100000"/>
              </a:lnSpc>
              <a:spcBef>
                <a:spcPts val="675"/>
              </a:spcBef>
              <a:tabLst>
                <a:tab pos="1635125" algn="l"/>
              </a:tabLst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	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000" spc="-5">
                <a:latin typeface="微软雅黑"/>
                <a:cs typeface="微软雅黑"/>
              </a:rPr>
              <a:t>图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-10">
                <a:latin typeface="微软雅黑"/>
                <a:cs typeface="微软雅黑"/>
              </a:rPr>
              <a:t>：</a:t>
            </a:r>
            <a:r>
              <a:rPr dirty="0" sz="1000" spc="-10">
                <a:latin typeface="Arial"/>
                <a:cs typeface="Arial"/>
                <a:hlinkClick r:id="rId4"/>
              </a:rPr>
              <a:t>http://mts.jk51.com/tushuo/6426422.html</a:t>
            </a:r>
            <a:r>
              <a:rPr dirty="0" sz="1000" spc="-10">
                <a:latin typeface="微软雅黑"/>
                <a:cs typeface="微软雅黑"/>
              </a:rPr>
              <a:t>，</a:t>
            </a:r>
            <a:r>
              <a:rPr dirty="0" sz="1000" spc="-5">
                <a:latin typeface="微软雅黑"/>
                <a:cs typeface="微软雅黑"/>
              </a:rPr>
              <a:t>浏览时间</a:t>
            </a:r>
            <a:r>
              <a:rPr dirty="0" sz="1000" spc="-10">
                <a:latin typeface="Arial"/>
                <a:cs typeface="Arial"/>
              </a:rPr>
              <a:t>2020</a:t>
            </a:r>
            <a:r>
              <a:rPr dirty="0" sz="1000" spc="-5">
                <a:latin typeface="微软雅黑"/>
                <a:cs typeface="微软雅黑"/>
              </a:rPr>
              <a:t>年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 spc="-5">
                <a:latin typeface="微软雅黑"/>
                <a:cs typeface="微软雅黑"/>
              </a:rPr>
              <a:t>月</a:t>
            </a:r>
            <a:r>
              <a:rPr dirty="0" sz="1000" spc="-5">
                <a:latin typeface="Arial"/>
                <a:cs typeface="Arial"/>
              </a:rPr>
              <a:t>5</a:t>
            </a:r>
            <a:r>
              <a:rPr dirty="0" sz="1000" spc="-5">
                <a:latin typeface="微软雅黑"/>
                <a:cs typeface="微软雅黑"/>
              </a:rPr>
              <a:t>日</a:t>
            </a:r>
            <a:endParaRPr sz="10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微软雅黑"/>
                <a:cs typeface="微软雅黑"/>
              </a:rPr>
              <a:t>图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-10">
                <a:latin typeface="微软雅黑"/>
                <a:cs typeface="微软雅黑"/>
              </a:rPr>
              <a:t>：</a:t>
            </a:r>
            <a:r>
              <a:rPr dirty="0" sz="1000" spc="-10">
                <a:latin typeface="Arial"/>
                <a:cs typeface="Arial"/>
                <a:hlinkClick r:id="rId5"/>
              </a:rPr>
              <a:t>http://dgzf.dg.gov.cn/dgzf/gaobu/202001/b7156c42351e4493a79f7b8bc2e3ff36.shtml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">
                <a:latin typeface="微软雅黑"/>
                <a:cs typeface="微软雅黑"/>
              </a:rPr>
              <a:t>浏览时间</a:t>
            </a:r>
            <a:r>
              <a:rPr dirty="0" sz="1000" spc="30">
                <a:latin typeface="微软雅黑"/>
                <a:cs typeface="微软雅黑"/>
              </a:rPr>
              <a:t> </a:t>
            </a:r>
            <a:r>
              <a:rPr dirty="0" sz="1000" spc="-10">
                <a:latin typeface="Arial"/>
                <a:cs typeface="Arial"/>
              </a:rPr>
              <a:t>2020</a:t>
            </a:r>
            <a:r>
              <a:rPr dirty="0" sz="1000" spc="-5">
                <a:latin typeface="微软雅黑"/>
                <a:cs typeface="微软雅黑"/>
              </a:rPr>
              <a:t>年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 spc="-5">
                <a:latin typeface="微软雅黑"/>
                <a:cs typeface="微软雅黑"/>
              </a:rPr>
              <a:t>月</a:t>
            </a:r>
            <a:r>
              <a:rPr dirty="0" sz="1000" spc="-10">
                <a:latin typeface="Arial"/>
                <a:cs typeface="Arial"/>
              </a:rPr>
              <a:t>5</a:t>
            </a:r>
            <a:r>
              <a:rPr dirty="0" sz="1000" spc="-5">
                <a:latin typeface="微软雅黑"/>
                <a:cs typeface="微软雅黑"/>
              </a:rPr>
              <a:t>日</a:t>
            </a:r>
            <a:endParaRPr sz="1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示证新知：套路</a:t>
            </a:r>
            <a:r>
              <a:rPr dirty="0" spc="-10">
                <a:latin typeface="Arial"/>
                <a:cs typeface="Arial"/>
              </a:rPr>
              <a:t>+</a:t>
            </a:r>
            <a:r>
              <a:rPr dirty="0" spc="-5"/>
              <a:t>案例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1703832" y="2711195"/>
            <a:ext cx="1991995" cy="1993900"/>
          </a:xfrm>
          <a:custGeom>
            <a:avLst/>
            <a:gdLst/>
            <a:ahLst/>
            <a:cxnLst/>
            <a:rect l="l" t="t" r="r" b="b"/>
            <a:pathLst>
              <a:path w="1991995" h="1993900">
                <a:moveTo>
                  <a:pt x="0" y="996695"/>
                </a:moveTo>
                <a:lnTo>
                  <a:pt x="1148" y="948408"/>
                </a:lnTo>
                <a:lnTo>
                  <a:pt x="4559" y="900714"/>
                </a:lnTo>
                <a:lnTo>
                  <a:pt x="10179" y="853664"/>
                </a:lnTo>
                <a:lnTo>
                  <a:pt x="17958" y="807312"/>
                </a:lnTo>
                <a:lnTo>
                  <a:pt x="27842" y="761709"/>
                </a:lnTo>
                <a:lnTo>
                  <a:pt x="39780" y="716907"/>
                </a:lnTo>
                <a:lnTo>
                  <a:pt x="53718" y="672960"/>
                </a:lnTo>
                <a:lnTo>
                  <a:pt x="69607" y="629919"/>
                </a:lnTo>
                <a:lnTo>
                  <a:pt x="87392" y="587836"/>
                </a:lnTo>
                <a:lnTo>
                  <a:pt x="107021" y="546763"/>
                </a:lnTo>
                <a:lnTo>
                  <a:pt x="128444" y="506754"/>
                </a:lnTo>
                <a:lnTo>
                  <a:pt x="151607" y="467859"/>
                </a:lnTo>
                <a:lnTo>
                  <a:pt x="176458" y="430132"/>
                </a:lnTo>
                <a:lnTo>
                  <a:pt x="202946" y="393625"/>
                </a:lnTo>
                <a:lnTo>
                  <a:pt x="231017" y="358389"/>
                </a:lnTo>
                <a:lnTo>
                  <a:pt x="260620" y="324477"/>
                </a:lnTo>
                <a:lnTo>
                  <a:pt x="291703" y="291941"/>
                </a:lnTo>
                <a:lnTo>
                  <a:pt x="324213" y="260833"/>
                </a:lnTo>
                <a:lnTo>
                  <a:pt x="358098" y="231207"/>
                </a:lnTo>
                <a:lnTo>
                  <a:pt x="393307" y="203113"/>
                </a:lnTo>
                <a:lnTo>
                  <a:pt x="429786" y="176604"/>
                </a:lnTo>
                <a:lnTo>
                  <a:pt x="467484" y="151733"/>
                </a:lnTo>
                <a:lnTo>
                  <a:pt x="506349" y="128551"/>
                </a:lnTo>
                <a:lnTo>
                  <a:pt x="546328" y="107111"/>
                </a:lnTo>
                <a:lnTo>
                  <a:pt x="587369" y="87465"/>
                </a:lnTo>
                <a:lnTo>
                  <a:pt x="629421" y="69665"/>
                </a:lnTo>
                <a:lnTo>
                  <a:pt x="672430" y="53764"/>
                </a:lnTo>
                <a:lnTo>
                  <a:pt x="716345" y="39813"/>
                </a:lnTo>
                <a:lnTo>
                  <a:pt x="761114" y="27865"/>
                </a:lnTo>
                <a:lnTo>
                  <a:pt x="806683" y="17973"/>
                </a:lnTo>
                <a:lnTo>
                  <a:pt x="853003" y="10188"/>
                </a:lnTo>
                <a:lnTo>
                  <a:pt x="900019" y="4563"/>
                </a:lnTo>
                <a:lnTo>
                  <a:pt x="947680" y="1149"/>
                </a:lnTo>
                <a:lnTo>
                  <a:pt x="995934" y="0"/>
                </a:lnTo>
                <a:lnTo>
                  <a:pt x="1044187" y="1149"/>
                </a:lnTo>
                <a:lnTo>
                  <a:pt x="1091848" y="4563"/>
                </a:lnTo>
                <a:lnTo>
                  <a:pt x="1138864" y="10188"/>
                </a:lnTo>
                <a:lnTo>
                  <a:pt x="1185184" y="17973"/>
                </a:lnTo>
                <a:lnTo>
                  <a:pt x="1230753" y="27865"/>
                </a:lnTo>
                <a:lnTo>
                  <a:pt x="1275522" y="39813"/>
                </a:lnTo>
                <a:lnTo>
                  <a:pt x="1319437" y="53764"/>
                </a:lnTo>
                <a:lnTo>
                  <a:pt x="1362446" y="69665"/>
                </a:lnTo>
                <a:lnTo>
                  <a:pt x="1404498" y="87465"/>
                </a:lnTo>
                <a:lnTo>
                  <a:pt x="1445539" y="107111"/>
                </a:lnTo>
                <a:lnTo>
                  <a:pt x="1485518" y="128551"/>
                </a:lnTo>
                <a:lnTo>
                  <a:pt x="1524383" y="151733"/>
                </a:lnTo>
                <a:lnTo>
                  <a:pt x="1562081" y="176604"/>
                </a:lnTo>
                <a:lnTo>
                  <a:pt x="1598560" y="203113"/>
                </a:lnTo>
                <a:lnTo>
                  <a:pt x="1633769" y="231207"/>
                </a:lnTo>
                <a:lnTo>
                  <a:pt x="1667654" y="260833"/>
                </a:lnTo>
                <a:lnTo>
                  <a:pt x="1700164" y="291941"/>
                </a:lnTo>
                <a:lnTo>
                  <a:pt x="1731247" y="324477"/>
                </a:lnTo>
                <a:lnTo>
                  <a:pt x="1760850" y="358389"/>
                </a:lnTo>
                <a:lnTo>
                  <a:pt x="1788921" y="393625"/>
                </a:lnTo>
                <a:lnTo>
                  <a:pt x="1815409" y="430132"/>
                </a:lnTo>
                <a:lnTo>
                  <a:pt x="1840260" y="467859"/>
                </a:lnTo>
                <a:lnTo>
                  <a:pt x="1863423" y="506754"/>
                </a:lnTo>
                <a:lnTo>
                  <a:pt x="1884846" y="546763"/>
                </a:lnTo>
                <a:lnTo>
                  <a:pt x="1904475" y="587836"/>
                </a:lnTo>
                <a:lnTo>
                  <a:pt x="1922260" y="629919"/>
                </a:lnTo>
                <a:lnTo>
                  <a:pt x="1938149" y="672960"/>
                </a:lnTo>
                <a:lnTo>
                  <a:pt x="1952087" y="716907"/>
                </a:lnTo>
                <a:lnTo>
                  <a:pt x="1964025" y="761709"/>
                </a:lnTo>
                <a:lnTo>
                  <a:pt x="1973909" y="807312"/>
                </a:lnTo>
                <a:lnTo>
                  <a:pt x="1981688" y="853664"/>
                </a:lnTo>
                <a:lnTo>
                  <a:pt x="1987308" y="900714"/>
                </a:lnTo>
                <a:lnTo>
                  <a:pt x="1990719" y="948408"/>
                </a:lnTo>
                <a:lnTo>
                  <a:pt x="1991868" y="996695"/>
                </a:lnTo>
                <a:lnTo>
                  <a:pt x="1990719" y="1044983"/>
                </a:lnTo>
                <a:lnTo>
                  <a:pt x="1987308" y="1092677"/>
                </a:lnTo>
                <a:lnTo>
                  <a:pt x="1981688" y="1139727"/>
                </a:lnTo>
                <a:lnTo>
                  <a:pt x="1973909" y="1186079"/>
                </a:lnTo>
                <a:lnTo>
                  <a:pt x="1964025" y="1231682"/>
                </a:lnTo>
                <a:lnTo>
                  <a:pt x="1952087" y="1276484"/>
                </a:lnTo>
                <a:lnTo>
                  <a:pt x="1938149" y="1320431"/>
                </a:lnTo>
                <a:lnTo>
                  <a:pt x="1922260" y="1363472"/>
                </a:lnTo>
                <a:lnTo>
                  <a:pt x="1904475" y="1405555"/>
                </a:lnTo>
                <a:lnTo>
                  <a:pt x="1884846" y="1446628"/>
                </a:lnTo>
                <a:lnTo>
                  <a:pt x="1863423" y="1486637"/>
                </a:lnTo>
                <a:lnTo>
                  <a:pt x="1840260" y="1525532"/>
                </a:lnTo>
                <a:lnTo>
                  <a:pt x="1815409" y="1563259"/>
                </a:lnTo>
                <a:lnTo>
                  <a:pt x="1788921" y="1599766"/>
                </a:lnTo>
                <a:lnTo>
                  <a:pt x="1760850" y="1635002"/>
                </a:lnTo>
                <a:lnTo>
                  <a:pt x="1731247" y="1668914"/>
                </a:lnTo>
                <a:lnTo>
                  <a:pt x="1700164" y="1701450"/>
                </a:lnTo>
                <a:lnTo>
                  <a:pt x="1667654" y="1732558"/>
                </a:lnTo>
                <a:lnTo>
                  <a:pt x="1633769" y="1762184"/>
                </a:lnTo>
                <a:lnTo>
                  <a:pt x="1598560" y="1790278"/>
                </a:lnTo>
                <a:lnTo>
                  <a:pt x="1562081" y="1816787"/>
                </a:lnTo>
                <a:lnTo>
                  <a:pt x="1524383" y="1841658"/>
                </a:lnTo>
                <a:lnTo>
                  <a:pt x="1485518" y="1864840"/>
                </a:lnTo>
                <a:lnTo>
                  <a:pt x="1445539" y="1886280"/>
                </a:lnTo>
                <a:lnTo>
                  <a:pt x="1404498" y="1905926"/>
                </a:lnTo>
                <a:lnTo>
                  <a:pt x="1362446" y="1923726"/>
                </a:lnTo>
                <a:lnTo>
                  <a:pt x="1319437" y="1939627"/>
                </a:lnTo>
                <a:lnTo>
                  <a:pt x="1275522" y="1953578"/>
                </a:lnTo>
                <a:lnTo>
                  <a:pt x="1230753" y="1965526"/>
                </a:lnTo>
                <a:lnTo>
                  <a:pt x="1185184" y="1975418"/>
                </a:lnTo>
                <a:lnTo>
                  <a:pt x="1138864" y="1983203"/>
                </a:lnTo>
                <a:lnTo>
                  <a:pt x="1091848" y="1988828"/>
                </a:lnTo>
                <a:lnTo>
                  <a:pt x="1044187" y="1992242"/>
                </a:lnTo>
                <a:lnTo>
                  <a:pt x="995934" y="1993391"/>
                </a:lnTo>
                <a:lnTo>
                  <a:pt x="947680" y="1992242"/>
                </a:lnTo>
                <a:lnTo>
                  <a:pt x="900019" y="1988828"/>
                </a:lnTo>
                <a:lnTo>
                  <a:pt x="853003" y="1983203"/>
                </a:lnTo>
                <a:lnTo>
                  <a:pt x="806683" y="1975418"/>
                </a:lnTo>
                <a:lnTo>
                  <a:pt x="761114" y="1965526"/>
                </a:lnTo>
                <a:lnTo>
                  <a:pt x="716345" y="1953578"/>
                </a:lnTo>
                <a:lnTo>
                  <a:pt x="672430" y="1939627"/>
                </a:lnTo>
                <a:lnTo>
                  <a:pt x="629421" y="1923726"/>
                </a:lnTo>
                <a:lnTo>
                  <a:pt x="587369" y="1905926"/>
                </a:lnTo>
                <a:lnTo>
                  <a:pt x="546328" y="1886280"/>
                </a:lnTo>
                <a:lnTo>
                  <a:pt x="506349" y="1864840"/>
                </a:lnTo>
                <a:lnTo>
                  <a:pt x="467484" y="1841658"/>
                </a:lnTo>
                <a:lnTo>
                  <a:pt x="429786" y="1816787"/>
                </a:lnTo>
                <a:lnTo>
                  <a:pt x="393307" y="1790278"/>
                </a:lnTo>
                <a:lnTo>
                  <a:pt x="358098" y="1762184"/>
                </a:lnTo>
                <a:lnTo>
                  <a:pt x="324213" y="1732558"/>
                </a:lnTo>
                <a:lnTo>
                  <a:pt x="291703" y="1701450"/>
                </a:lnTo>
                <a:lnTo>
                  <a:pt x="260620" y="1668914"/>
                </a:lnTo>
                <a:lnTo>
                  <a:pt x="231017" y="1635002"/>
                </a:lnTo>
                <a:lnTo>
                  <a:pt x="202946" y="1599766"/>
                </a:lnTo>
                <a:lnTo>
                  <a:pt x="176458" y="1563259"/>
                </a:lnTo>
                <a:lnTo>
                  <a:pt x="151607" y="1525532"/>
                </a:lnTo>
                <a:lnTo>
                  <a:pt x="128444" y="1486637"/>
                </a:lnTo>
                <a:lnTo>
                  <a:pt x="107021" y="1446628"/>
                </a:lnTo>
                <a:lnTo>
                  <a:pt x="87392" y="1405555"/>
                </a:lnTo>
                <a:lnTo>
                  <a:pt x="69607" y="1363472"/>
                </a:lnTo>
                <a:lnTo>
                  <a:pt x="53718" y="1320431"/>
                </a:lnTo>
                <a:lnTo>
                  <a:pt x="39780" y="1276484"/>
                </a:lnTo>
                <a:lnTo>
                  <a:pt x="27842" y="1231682"/>
                </a:lnTo>
                <a:lnTo>
                  <a:pt x="17958" y="1186079"/>
                </a:lnTo>
                <a:lnTo>
                  <a:pt x="10179" y="1139727"/>
                </a:lnTo>
                <a:lnTo>
                  <a:pt x="4559" y="1092677"/>
                </a:lnTo>
                <a:lnTo>
                  <a:pt x="1148" y="1044983"/>
                </a:lnTo>
                <a:lnTo>
                  <a:pt x="0" y="99669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50795" y="3272993"/>
            <a:ext cx="1296670" cy="78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>
                <a:latin typeface="微软雅黑"/>
                <a:cs typeface="微软雅黑"/>
              </a:rPr>
              <a:t>套路</a:t>
            </a:r>
            <a:endParaRPr sz="5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00473" y="3844544"/>
            <a:ext cx="271780" cy="289560"/>
          </a:xfrm>
          <a:custGeom>
            <a:avLst/>
            <a:gdLst/>
            <a:ahLst/>
            <a:cxnLst/>
            <a:rect l="l" t="t" r="r" b="b"/>
            <a:pathLst>
              <a:path w="271779" h="289560">
                <a:moveTo>
                  <a:pt x="271779" y="0"/>
                </a:moveTo>
                <a:lnTo>
                  <a:pt x="0" y="0"/>
                </a:lnTo>
                <a:lnTo>
                  <a:pt x="0" y="289178"/>
                </a:lnTo>
                <a:lnTo>
                  <a:pt x="271779" y="289178"/>
                </a:lnTo>
                <a:lnTo>
                  <a:pt x="271779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11929" y="3572764"/>
            <a:ext cx="848994" cy="271780"/>
          </a:xfrm>
          <a:custGeom>
            <a:avLst/>
            <a:gdLst/>
            <a:ahLst/>
            <a:cxnLst/>
            <a:rect l="l" t="t" r="r" b="b"/>
            <a:pathLst>
              <a:path w="848995" h="271779">
                <a:moveTo>
                  <a:pt x="848868" y="0"/>
                </a:moveTo>
                <a:lnTo>
                  <a:pt x="0" y="0"/>
                </a:lnTo>
                <a:lnTo>
                  <a:pt x="0" y="271780"/>
                </a:lnTo>
                <a:lnTo>
                  <a:pt x="848868" y="271780"/>
                </a:lnTo>
                <a:lnTo>
                  <a:pt x="848868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00473" y="3283584"/>
            <a:ext cx="271780" cy="289560"/>
          </a:xfrm>
          <a:custGeom>
            <a:avLst/>
            <a:gdLst/>
            <a:ahLst/>
            <a:cxnLst/>
            <a:rect l="l" t="t" r="r" b="b"/>
            <a:pathLst>
              <a:path w="271779" h="289560">
                <a:moveTo>
                  <a:pt x="271779" y="0"/>
                </a:moveTo>
                <a:lnTo>
                  <a:pt x="0" y="0"/>
                </a:lnTo>
                <a:lnTo>
                  <a:pt x="0" y="289178"/>
                </a:lnTo>
                <a:lnTo>
                  <a:pt x="271779" y="289178"/>
                </a:lnTo>
                <a:lnTo>
                  <a:pt x="271779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5503" y="2711195"/>
            <a:ext cx="1993900" cy="1993900"/>
          </a:xfrm>
          <a:custGeom>
            <a:avLst/>
            <a:gdLst/>
            <a:ahLst/>
            <a:cxnLst/>
            <a:rect l="l" t="t" r="r" b="b"/>
            <a:pathLst>
              <a:path w="1993900" h="1993900">
                <a:moveTo>
                  <a:pt x="0" y="996695"/>
                </a:moveTo>
                <a:lnTo>
                  <a:pt x="1149" y="948408"/>
                </a:lnTo>
                <a:lnTo>
                  <a:pt x="4563" y="900714"/>
                </a:lnTo>
                <a:lnTo>
                  <a:pt x="10188" y="853664"/>
                </a:lnTo>
                <a:lnTo>
                  <a:pt x="17973" y="807312"/>
                </a:lnTo>
                <a:lnTo>
                  <a:pt x="27865" y="761709"/>
                </a:lnTo>
                <a:lnTo>
                  <a:pt x="39813" y="716907"/>
                </a:lnTo>
                <a:lnTo>
                  <a:pt x="53764" y="672960"/>
                </a:lnTo>
                <a:lnTo>
                  <a:pt x="69665" y="629919"/>
                </a:lnTo>
                <a:lnTo>
                  <a:pt x="87465" y="587836"/>
                </a:lnTo>
                <a:lnTo>
                  <a:pt x="107111" y="546763"/>
                </a:lnTo>
                <a:lnTo>
                  <a:pt x="128551" y="506754"/>
                </a:lnTo>
                <a:lnTo>
                  <a:pt x="151733" y="467859"/>
                </a:lnTo>
                <a:lnTo>
                  <a:pt x="176604" y="430132"/>
                </a:lnTo>
                <a:lnTo>
                  <a:pt x="203113" y="393625"/>
                </a:lnTo>
                <a:lnTo>
                  <a:pt x="231207" y="358389"/>
                </a:lnTo>
                <a:lnTo>
                  <a:pt x="260833" y="324477"/>
                </a:lnTo>
                <a:lnTo>
                  <a:pt x="291941" y="291941"/>
                </a:lnTo>
                <a:lnTo>
                  <a:pt x="324477" y="260833"/>
                </a:lnTo>
                <a:lnTo>
                  <a:pt x="358389" y="231207"/>
                </a:lnTo>
                <a:lnTo>
                  <a:pt x="393625" y="203113"/>
                </a:lnTo>
                <a:lnTo>
                  <a:pt x="430132" y="176604"/>
                </a:lnTo>
                <a:lnTo>
                  <a:pt x="467859" y="151733"/>
                </a:lnTo>
                <a:lnTo>
                  <a:pt x="506754" y="128551"/>
                </a:lnTo>
                <a:lnTo>
                  <a:pt x="546763" y="107111"/>
                </a:lnTo>
                <a:lnTo>
                  <a:pt x="587836" y="87465"/>
                </a:lnTo>
                <a:lnTo>
                  <a:pt x="629919" y="69665"/>
                </a:lnTo>
                <a:lnTo>
                  <a:pt x="672960" y="53764"/>
                </a:lnTo>
                <a:lnTo>
                  <a:pt x="716907" y="39813"/>
                </a:lnTo>
                <a:lnTo>
                  <a:pt x="761709" y="27865"/>
                </a:lnTo>
                <a:lnTo>
                  <a:pt x="807312" y="17973"/>
                </a:lnTo>
                <a:lnTo>
                  <a:pt x="853664" y="10188"/>
                </a:lnTo>
                <a:lnTo>
                  <a:pt x="900714" y="4563"/>
                </a:lnTo>
                <a:lnTo>
                  <a:pt x="948408" y="1149"/>
                </a:lnTo>
                <a:lnTo>
                  <a:pt x="996696" y="0"/>
                </a:lnTo>
                <a:lnTo>
                  <a:pt x="1044983" y="1149"/>
                </a:lnTo>
                <a:lnTo>
                  <a:pt x="1092677" y="4563"/>
                </a:lnTo>
                <a:lnTo>
                  <a:pt x="1139727" y="10188"/>
                </a:lnTo>
                <a:lnTo>
                  <a:pt x="1186079" y="17973"/>
                </a:lnTo>
                <a:lnTo>
                  <a:pt x="1231682" y="27865"/>
                </a:lnTo>
                <a:lnTo>
                  <a:pt x="1276484" y="39813"/>
                </a:lnTo>
                <a:lnTo>
                  <a:pt x="1320431" y="53764"/>
                </a:lnTo>
                <a:lnTo>
                  <a:pt x="1363472" y="69665"/>
                </a:lnTo>
                <a:lnTo>
                  <a:pt x="1405555" y="87465"/>
                </a:lnTo>
                <a:lnTo>
                  <a:pt x="1446628" y="107111"/>
                </a:lnTo>
                <a:lnTo>
                  <a:pt x="1486637" y="128551"/>
                </a:lnTo>
                <a:lnTo>
                  <a:pt x="1525532" y="151733"/>
                </a:lnTo>
                <a:lnTo>
                  <a:pt x="1563259" y="176604"/>
                </a:lnTo>
                <a:lnTo>
                  <a:pt x="1599766" y="203113"/>
                </a:lnTo>
                <a:lnTo>
                  <a:pt x="1635002" y="231207"/>
                </a:lnTo>
                <a:lnTo>
                  <a:pt x="1668914" y="260833"/>
                </a:lnTo>
                <a:lnTo>
                  <a:pt x="1701450" y="291941"/>
                </a:lnTo>
                <a:lnTo>
                  <a:pt x="1732558" y="324477"/>
                </a:lnTo>
                <a:lnTo>
                  <a:pt x="1762184" y="358389"/>
                </a:lnTo>
                <a:lnTo>
                  <a:pt x="1790278" y="393625"/>
                </a:lnTo>
                <a:lnTo>
                  <a:pt x="1816787" y="430132"/>
                </a:lnTo>
                <a:lnTo>
                  <a:pt x="1841658" y="467859"/>
                </a:lnTo>
                <a:lnTo>
                  <a:pt x="1864840" y="506754"/>
                </a:lnTo>
                <a:lnTo>
                  <a:pt x="1886280" y="546763"/>
                </a:lnTo>
                <a:lnTo>
                  <a:pt x="1905926" y="587836"/>
                </a:lnTo>
                <a:lnTo>
                  <a:pt x="1923726" y="629919"/>
                </a:lnTo>
                <a:lnTo>
                  <a:pt x="1939627" y="672960"/>
                </a:lnTo>
                <a:lnTo>
                  <a:pt x="1953578" y="716907"/>
                </a:lnTo>
                <a:lnTo>
                  <a:pt x="1965526" y="761709"/>
                </a:lnTo>
                <a:lnTo>
                  <a:pt x="1975418" y="807312"/>
                </a:lnTo>
                <a:lnTo>
                  <a:pt x="1983203" y="853664"/>
                </a:lnTo>
                <a:lnTo>
                  <a:pt x="1988828" y="900714"/>
                </a:lnTo>
                <a:lnTo>
                  <a:pt x="1992242" y="948408"/>
                </a:lnTo>
                <a:lnTo>
                  <a:pt x="1993392" y="996695"/>
                </a:lnTo>
                <a:lnTo>
                  <a:pt x="1992242" y="1044983"/>
                </a:lnTo>
                <a:lnTo>
                  <a:pt x="1988828" y="1092677"/>
                </a:lnTo>
                <a:lnTo>
                  <a:pt x="1983203" y="1139727"/>
                </a:lnTo>
                <a:lnTo>
                  <a:pt x="1975418" y="1186079"/>
                </a:lnTo>
                <a:lnTo>
                  <a:pt x="1965526" y="1231682"/>
                </a:lnTo>
                <a:lnTo>
                  <a:pt x="1953578" y="1276484"/>
                </a:lnTo>
                <a:lnTo>
                  <a:pt x="1939627" y="1320431"/>
                </a:lnTo>
                <a:lnTo>
                  <a:pt x="1923726" y="1363472"/>
                </a:lnTo>
                <a:lnTo>
                  <a:pt x="1905926" y="1405555"/>
                </a:lnTo>
                <a:lnTo>
                  <a:pt x="1886280" y="1446628"/>
                </a:lnTo>
                <a:lnTo>
                  <a:pt x="1864840" y="1486637"/>
                </a:lnTo>
                <a:lnTo>
                  <a:pt x="1841658" y="1525532"/>
                </a:lnTo>
                <a:lnTo>
                  <a:pt x="1816787" y="1563259"/>
                </a:lnTo>
                <a:lnTo>
                  <a:pt x="1790278" y="1599766"/>
                </a:lnTo>
                <a:lnTo>
                  <a:pt x="1762184" y="1635002"/>
                </a:lnTo>
                <a:lnTo>
                  <a:pt x="1732558" y="1668914"/>
                </a:lnTo>
                <a:lnTo>
                  <a:pt x="1701450" y="1701450"/>
                </a:lnTo>
                <a:lnTo>
                  <a:pt x="1668914" y="1732558"/>
                </a:lnTo>
                <a:lnTo>
                  <a:pt x="1635002" y="1762184"/>
                </a:lnTo>
                <a:lnTo>
                  <a:pt x="1599766" y="1790278"/>
                </a:lnTo>
                <a:lnTo>
                  <a:pt x="1563259" y="1816787"/>
                </a:lnTo>
                <a:lnTo>
                  <a:pt x="1525532" y="1841658"/>
                </a:lnTo>
                <a:lnTo>
                  <a:pt x="1486637" y="1864840"/>
                </a:lnTo>
                <a:lnTo>
                  <a:pt x="1446628" y="1886280"/>
                </a:lnTo>
                <a:lnTo>
                  <a:pt x="1405555" y="1905926"/>
                </a:lnTo>
                <a:lnTo>
                  <a:pt x="1363472" y="1923726"/>
                </a:lnTo>
                <a:lnTo>
                  <a:pt x="1320431" y="1939627"/>
                </a:lnTo>
                <a:lnTo>
                  <a:pt x="1276484" y="1953578"/>
                </a:lnTo>
                <a:lnTo>
                  <a:pt x="1231682" y="1965526"/>
                </a:lnTo>
                <a:lnTo>
                  <a:pt x="1186079" y="1975418"/>
                </a:lnTo>
                <a:lnTo>
                  <a:pt x="1139727" y="1983203"/>
                </a:lnTo>
                <a:lnTo>
                  <a:pt x="1092677" y="1988828"/>
                </a:lnTo>
                <a:lnTo>
                  <a:pt x="1044983" y="1992242"/>
                </a:lnTo>
                <a:lnTo>
                  <a:pt x="996696" y="1993391"/>
                </a:lnTo>
                <a:lnTo>
                  <a:pt x="948408" y="1992242"/>
                </a:lnTo>
                <a:lnTo>
                  <a:pt x="900714" y="1988828"/>
                </a:lnTo>
                <a:lnTo>
                  <a:pt x="853664" y="1983203"/>
                </a:lnTo>
                <a:lnTo>
                  <a:pt x="807312" y="1975418"/>
                </a:lnTo>
                <a:lnTo>
                  <a:pt x="761709" y="1965526"/>
                </a:lnTo>
                <a:lnTo>
                  <a:pt x="716907" y="1953578"/>
                </a:lnTo>
                <a:lnTo>
                  <a:pt x="672960" y="1939627"/>
                </a:lnTo>
                <a:lnTo>
                  <a:pt x="629919" y="1923726"/>
                </a:lnTo>
                <a:lnTo>
                  <a:pt x="587836" y="1905926"/>
                </a:lnTo>
                <a:lnTo>
                  <a:pt x="546763" y="1886280"/>
                </a:lnTo>
                <a:lnTo>
                  <a:pt x="506754" y="1864840"/>
                </a:lnTo>
                <a:lnTo>
                  <a:pt x="467859" y="1841658"/>
                </a:lnTo>
                <a:lnTo>
                  <a:pt x="430132" y="1816787"/>
                </a:lnTo>
                <a:lnTo>
                  <a:pt x="393625" y="1790278"/>
                </a:lnTo>
                <a:lnTo>
                  <a:pt x="358389" y="1762184"/>
                </a:lnTo>
                <a:lnTo>
                  <a:pt x="324477" y="1732558"/>
                </a:lnTo>
                <a:lnTo>
                  <a:pt x="291941" y="1701450"/>
                </a:lnTo>
                <a:lnTo>
                  <a:pt x="260833" y="1668914"/>
                </a:lnTo>
                <a:lnTo>
                  <a:pt x="231207" y="1635002"/>
                </a:lnTo>
                <a:lnTo>
                  <a:pt x="203113" y="1599766"/>
                </a:lnTo>
                <a:lnTo>
                  <a:pt x="176604" y="1563259"/>
                </a:lnTo>
                <a:lnTo>
                  <a:pt x="151733" y="1525532"/>
                </a:lnTo>
                <a:lnTo>
                  <a:pt x="128551" y="1486637"/>
                </a:lnTo>
                <a:lnTo>
                  <a:pt x="107111" y="1446628"/>
                </a:lnTo>
                <a:lnTo>
                  <a:pt x="87465" y="1405555"/>
                </a:lnTo>
                <a:lnTo>
                  <a:pt x="69665" y="1363472"/>
                </a:lnTo>
                <a:lnTo>
                  <a:pt x="53764" y="1320431"/>
                </a:lnTo>
                <a:lnTo>
                  <a:pt x="39813" y="1276484"/>
                </a:lnTo>
                <a:lnTo>
                  <a:pt x="27865" y="1231682"/>
                </a:lnTo>
                <a:lnTo>
                  <a:pt x="17973" y="1186079"/>
                </a:lnTo>
                <a:lnTo>
                  <a:pt x="10188" y="1139727"/>
                </a:lnTo>
                <a:lnTo>
                  <a:pt x="4563" y="1092677"/>
                </a:lnTo>
                <a:lnTo>
                  <a:pt x="1149" y="1044983"/>
                </a:lnTo>
                <a:lnTo>
                  <a:pt x="0" y="99669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523738" y="3272993"/>
            <a:ext cx="1296670" cy="78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>
                <a:latin typeface="微软雅黑"/>
                <a:cs typeface="微软雅黑"/>
              </a:rPr>
              <a:t>案例</a:t>
            </a:r>
            <a:endParaRPr sz="50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83602" y="3368547"/>
            <a:ext cx="848994" cy="272415"/>
          </a:xfrm>
          <a:custGeom>
            <a:avLst/>
            <a:gdLst/>
            <a:ahLst/>
            <a:cxnLst/>
            <a:rect l="l" t="t" r="r" b="b"/>
            <a:pathLst>
              <a:path w="848995" h="272414">
                <a:moveTo>
                  <a:pt x="848868" y="0"/>
                </a:moveTo>
                <a:lnTo>
                  <a:pt x="0" y="0"/>
                </a:lnTo>
                <a:lnTo>
                  <a:pt x="0" y="272033"/>
                </a:lnTo>
                <a:lnTo>
                  <a:pt x="848868" y="272033"/>
                </a:lnTo>
                <a:lnTo>
                  <a:pt x="848868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83602" y="3776726"/>
            <a:ext cx="848994" cy="272415"/>
          </a:xfrm>
          <a:custGeom>
            <a:avLst/>
            <a:gdLst/>
            <a:ahLst/>
            <a:cxnLst/>
            <a:rect l="l" t="t" r="r" b="b"/>
            <a:pathLst>
              <a:path w="848995" h="272414">
                <a:moveTo>
                  <a:pt x="848868" y="0"/>
                </a:moveTo>
                <a:lnTo>
                  <a:pt x="0" y="0"/>
                </a:lnTo>
                <a:lnTo>
                  <a:pt x="0" y="272034"/>
                </a:lnTo>
                <a:lnTo>
                  <a:pt x="848868" y="272034"/>
                </a:lnTo>
                <a:lnTo>
                  <a:pt x="848868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48700" y="2711195"/>
            <a:ext cx="1991995" cy="1993900"/>
          </a:xfrm>
          <a:custGeom>
            <a:avLst/>
            <a:gdLst/>
            <a:ahLst/>
            <a:cxnLst/>
            <a:rect l="l" t="t" r="r" b="b"/>
            <a:pathLst>
              <a:path w="1991995" h="1993900">
                <a:moveTo>
                  <a:pt x="0" y="996695"/>
                </a:moveTo>
                <a:lnTo>
                  <a:pt x="1148" y="948408"/>
                </a:lnTo>
                <a:lnTo>
                  <a:pt x="4559" y="900714"/>
                </a:lnTo>
                <a:lnTo>
                  <a:pt x="10179" y="853664"/>
                </a:lnTo>
                <a:lnTo>
                  <a:pt x="17958" y="807312"/>
                </a:lnTo>
                <a:lnTo>
                  <a:pt x="27842" y="761709"/>
                </a:lnTo>
                <a:lnTo>
                  <a:pt x="39780" y="716907"/>
                </a:lnTo>
                <a:lnTo>
                  <a:pt x="53718" y="672960"/>
                </a:lnTo>
                <a:lnTo>
                  <a:pt x="69607" y="629919"/>
                </a:lnTo>
                <a:lnTo>
                  <a:pt x="87392" y="587836"/>
                </a:lnTo>
                <a:lnTo>
                  <a:pt x="107021" y="546763"/>
                </a:lnTo>
                <a:lnTo>
                  <a:pt x="128444" y="506754"/>
                </a:lnTo>
                <a:lnTo>
                  <a:pt x="151607" y="467859"/>
                </a:lnTo>
                <a:lnTo>
                  <a:pt x="176458" y="430132"/>
                </a:lnTo>
                <a:lnTo>
                  <a:pt x="202946" y="393625"/>
                </a:lnTo>
                <a:lnTo>
                  <a:pt x="231017" y="358389"/>
                </a:lnTo>
                <a:lnTo>
                  <a:pt x="260620" y="324477"/>
                </a:lnTo>
                <a:lnTo>
                  <a:pt x="291703" y="291941"/>
                </a:lnTo>
                <a:lnTo>
                  <a:pt x="324213" y="260833"/>
                </a:lnTo>
                <a:lnTo>
                  <a:pt x="358098" y="231207"/>
                </a:lnTo>
                <a:lnTo>
                  <a:pt x="393307" y="203113"/>
                </a:lnTo>
                <a:lnTo>
                  <a:pt x="429786" y="176604"/>
                </a:lnTo>
                <a:lnTo>
                  <a:pt x="467484" y="151733"/>
                </a:lnTo>
                <a:lnTo>
                  <a:pt x="506349" y="128551"/>
                </a:lnTo>
                <a:lnTo>
                  <a:pt x="546328" y="107111"/>
                </a:lnTo>
                <a:lnTo>
                  <a:pt x="587369" y="87465"/>
                </a:lnTo>
                <a:lnTo>
                  <a:pt x="629421" y="69665"/>
                </a:lnTo>
                <a:lnTo>
                  <a:pt x="672430" y="53764"/>
                </a:lnTo>
                <a:lnTo>
                  <a:pt x="716345" y="39813"/>
                </a:lnTo>
                <a:lnTo>
                  <a:pt x="761114" y="27865"/>
                </a:lnTo>
                <a:lnTo>
                  <a:pt x="806683" y="17973"/>
                </a:lnTo>
                <a:lnTo>
                  <a:pt x="853003" y="10188"/>
                </a:lnTo>
                <a:lnTo>
                  <a:pt x="900019" y="4563"/>
                </a:lnTo>
                <a:lnTo>
                  <a:pt x="947680" y="1149"/>
                </a:lnTo>
                <a:lnTo>
                  <a:pt x="995933" y="0"/>
                </a:lnTo>
                <a:lnTo>
                  <a:pt x="1044187" y="1149"/>
                </a:lnTo>
                <a:lnTo>
                  <a:pt x="1091848" y="4563"/>
                </a:lnTo>
                <a:lnTo>
                  <a:pt x="1138864" y="10188"/>
                </a:lnTo>
                <a:lnTo>
                  <a:pt x="1185184" y="17973"/>
                </a:lnTo>
                <a:lnTo>
                  <a:pt x="1230753" y="27865"/>
                </a:lnTo>
                <a:lnTo>
                  <a:pt x="1275522" y="39813"/>
                </a:lnTo>
                <a:lnTo>
                  <a:pt x="1319437" y="53764"/>
                </a:lnTo>
                <a:lnTo>
                  <a:pt x="1362446" y="69665"/>
                </a:lnTo>
                <a:lnTo>
                  <a:pt x="1404498" y="87465"/>
                </a:lnTo>
                <a:lnTo>
                  <a:pt x="1445539" y="107111"/>
                </a:lnTo>
                <a:lnTo>
                  <a:pt x="1485518" y="128551"/>
                </a:lnTo>
                <a:lnTo>
                  <a:pt x="1524383" y="151733"/>
                </a:lnTo>
                <a:lnTo>
                  <a:pt x="1562081" y="176604"/>
                </a:lnTo>
                <a:lnTo>
                  <a:pt x="1598560" y="203113"/>
                </a:lnTo>
                <a:lnTo>
                  <a:pt x="1633769" y="231207"/>
                </a:lnTo>
                <a:lnTo>
                  <a:pt x="1667654" y="260833"/>
                </a:lnTo>
                <a:lnTo>
                  <a:pt x="1700164" y="291941"/>
                </a:lnTo>
                <a:lnTo>
                  <a:pt x="1731247" y="324477"/>
                </a:lnTo>
                <a:lnTo>
                  <a:pt x="1760850" y="358389"/>
                </a:lnTo>
                <a:lnTo>
                  <a:pt x="1788921" y="393625"/>
                </a:lnTo>
                <a:lnTo>
                  <a:pt x="1815409" y="430132"/>
                </a:lnTo>
                <a:lnTo>
                  <a:pt x="1840260" y="467859"/>
                </a:lnTo>
                <a:lnTo>
                  <a:pt x="1863423" y="506754"/>
                </a:lnTo>
                <a:lnTo>
                  <a:pt x="1884846" y="546763"/>
                </a:lnTo>
                <a:lnTo>
                  <a:pt x="1904475" y="587836"/>
                </a:lnTo>
                <a:lnTo>
                  <a:pt x="1922260" y="629919"/>
                </a:lnTo>
                <a:lnTo>
                  <a:pt x="1938149" y="672960"/>
                </a:lnTo>
                <a:lnTo>
                  <a:pt x="1952087" y="716907"/>
                </a:lnTo>
                <a:lnTo>
                  <a:pt x="1964025" y="761709"/>
                </a:lnTo>
                <a:lnTo>
                  <a:pt x="1973909" y="807312"/>
                </a:lnTo>
                <a:lnTo>
                  <a:pt x="1981688" y="853664"/>
                </a:lnTo>
                <a:lnTo>
                  <a:pt x="1987308" y="900714"/>
                </a:lnTo>
                <a:lnTo>
                  <a:pt x="1990719" y="948408"/>
                </a:lnTo>
                <a:lnTo>
                  <a:pt x="1991868" y="996695"/>
                </a:lnTo>
                <a:lnTo>
                  <a:pt x="1990719" y="1044983"/>
                </a:lnTo>
                <a:lnTo>
                  <a:pt x="1987308" y="1092677"/>
                </a:lnTo>
                <a:lnTo>
                  <a:pt x="1981688" y="1139727"/>
                </a:lnTo>
                <a:lnTo>
                  <a:pt x="1973909" y="1186079"/>
                </a:lnTo>
                <a:lnTo>
                  <a:pt x="1964025" y="1231682"/>
                </a:lnTo>
                <a:lnTo>
                  <a:pt x="1952087" y="1276484"/>
                </a:lnTo>
                <a:lnTo>
                  <a:pt x="1938149" y="1320431"/>
                </a:lnTo>
                <a:lnTo>
                  <a:pt x="1922260" y="1363472"/>
                </a:lnTo>
                <a:lnTo>
                  <a:pt x="1904475" y="1405555"/>
                </a:lnTo>
                <a:lnTo>
                  <a:pt x="1884846" y="1446628"/>
                </a:lnTo>
                <a:lnTo>
                  <a:pt x="1863423" y="1486637"/>
                </a:lnTo>
                <a:lnTo>
                  <a:pt x="1840260" y="1525532"/>
                </a:lnTo>
                <a:lnTo>
                  <a:pt x="1815409" y="1563259"/>
                </a:lnTo>
                <a:lnTo>
                  <a:pt x="1788921" y="1599766"/>
                </a:lnTo>
                <a:lnTo>
                  <a:pt x="1760850" y="1635002"/>
                </a:lnTo>
                <a:lnTo>
                  <a:pt x="1731247" y="1668914"/>
                </a:lnTo>
                <a:lnTo>
                  <a:pt x="1700164" y="1701450"/>
                </a:lnTo>
                <a:lnTo>
                  <a:pt x="1667654" y="1732558"/>
                </a:lnTo>
                <a:lnTo>
                  <a:pt x="1633769" y="1762184"/>
                </a:lnTo>
                <a:lnTo>
                  <a:pt x="1598560" y="1790278"/>
                </a:lnTo>
                <a:lnTo>
                  <a:pt x="1562081" y="1816787"/>
                </a:lnTo>
                <a:lnTo>
                  <a:pt x="1524383" y="1841658"/>
                </a:lnTo>
                <a:lnTo>
                  <a:pt x="1485518" y="1864840"/>
                </a:lnTo>
                <a:lnTo>
                  <a:pt x="1445539" y="1886280"/>
                </a:lnTo>
                <a:lnTo>
                  <a:pt x="1404498" y="1905926"/>
                </a:lnTo>
                <a:lnTo>
                  <a:pt x="1362446" y="1923726"/>
                </a:lnTo>
                <a:lnTo>
                  <a:pt x="1319437" y="1939627"/>
                </a:lnTo>
                <a:lnTo>
                  <a:pt x="1275522" y="1953578"/>
                </a:lnTo>
                <a:lnTo>
                  <a:pt x="1230753" y="1965526"/>
                </a:lnTo>
                <a:lnTo>
                  <a:pt x="1185184" y="1975418"/>
                </a:lnTo>
                <a:lnTo>
                  <a:pt x="1138864" y="1983203"/>
                </a:lnTo>
                <a:lnTo>
                  <a:pt x="1091848" y="1988828"/>
                </a:lnTo>
                <a:lnTo>
                  <a:pt x="1044187" y="1992242"/>
                </a:lnTo>
                <a:lnTo>
                  <a:pt x="995933" y="1993391"/>
                </a:lnTo>
                <a:lnTo>
                  <a:pt x="947680" y="1992242"/>
                </a:lnTo>
                <a:lnTo>
                  <a:pt x="900019" y="1988828"/>
                </a:lnTo>
                <a:lnTo>
                  <a:pt x="853003" y="1983203"/>
                </a:lnTo>
                <a:lnTo>
                  <a:pt x="806683" y="1975418"/>
                </a:lnTo>
                <a:lnTo>
                  <a:pt x="761114" y="1965526"/>
                </a:lnTo>
                <a:lnTo>
                  <a:pt x="716345" y="1953578"/>
                </a:lnTo>
                <a:lnTo>
                  <a:pt x="672430" y="1939627"/>
                </a:lnTo>
                <a:lnTo>
                  <a:pt x="629421" y="1923726"/>
                </a:lnTo>
                <a:lnTo>
                  <a:pt x="587369" y="1905926"/>
                </a:lnTo>
                <a:lnTo>
                  <a:pt x="546328" y="1886280"/>
                </a:lnTo>
                <a:lnTo>
                  <a:pt x="506349" y="1864840"/>
                </a:lnTo>
                <a:lnTo>
                  <a:pt x="467484" y="1841658"/>
                </a:lnTo>
                <a:lnTo>
                  <a:pt x="429786" y="1816787"/>
                </a:lnTo>
                <a:lnTo>
                  <a:pt x="393307" y="1790278"/>
                </a:lnTo>
                <a:lnTo>
                  <a:pt x="358098" y="1762184"/>
                </a:lnTo>
                <a:lnTo>
                  <a:pt x="324213" y="1732558"/>
                </a:lnTo>
                <a:lnTo>
                  <a:pt x="291703" y="1701450"/>
                </a:lnTo>
                <a:lnTo>
                  <a:pt x="260620" y="1668914"/>
                </a:lnTo>
                <a:lnTo>
                  <a:pt x="231017" y="1635002"/>
                </a:lnTo>
                <a:lnTo>
                  <a:pt x="202946" y="1599766"/>
                </a:lnTo>
                <a:lnTo>
                  <a:pt x="176458" y="1563259"/>
                </a:lnTo>
                <a:lnTo>
                  <a:pt x="151607" y="1525532"/>
                </a:lnTo>
                <a:lnTo>
                  <a:pt x="128444" y="1486637"/>
                </a:lnTo>
                <a:lnTo>
                  <a:pt x="107021" y="1446628"/>
                </a:lnTo>
                <a:lnTo>
                  <a:pt x="87392" y="1405555"/>
                </a:lnTo>
                <a:lnTo>
                  <a:pt x="69607" y="1363472"/>
                </a:lnTo>
                <a:lnTo>
                  <a:pt x="53718" y="1320431"/>
                </a:lnTo>
                <a:lnTo>
                  <a:pt x="39780" y="1276484"/>
                </a:lnTo>
                <a:lnTo>
                  <a:pt x="27842" y="1231682"/>
                </a:lnTo>
                <a:lnTo>
                  <a:pt x="17958" y="1186079"/>
                </a:lnTo>
                <a:lnTo>
                  <a:pt x="10179" y="1139727"/>
                </a:lnTo>
                <a:lnTo>
                  <a:pt x="4559" y="1092677"/>
                </a:lnTo>
                <a:lnTo>
                  <a:pt x="1148" y="1044983"/>
                </a:lnTo>
                <a:lnTo>
                  <a:pt x="0" y="99669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996553" y="3272993"/>
            <a:ext cx="1296670" cy="78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>
                <a:latin typeface="微软雅黑"/>
                <a:cs typeface="微软雅黑"/>
              </a:rPr>
              <a:t>示证</a:t>
            </a:r>
            <a:endParaRPr sz="500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34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套路：概念的套路（联结、网络化</a:t>
            </a:r>
            <a:r>
              <a:rPr dirty="0"/>
              <a:t>、</a:t>
            </a:r>
            <a:r>
              <a:rPr dirty="0" spc="-5"/>
              <a:t>可视</a:t>
            </a:r>
            <a:r>
              <a:rPr dirty="0"/>
              <a:t>化</a:t>
            </a:r>
            <a:r>
              <a:rPr dirty="0" spc="-5"/>
              <a:t>）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3948684" y="3569208"/>
            <a:ext cx="4711065" cy="1219200"/>
          </a:xfrm>
          <a:custGeom>
            <a:avLst/>
            <a:gdLst/>
            <a:ahLst/>
            <a:cxnLst/>
            <a:rect l="l" t="t" r="r" b="b"/>
            <a:pathLst>
              <a:path w="4711065" h="1219200">
                <a:moveTo>
                  <a:pt x="0" y="203199"/>
                </a:moveTo>
                <a:lnTo>
                  <a:pt x="5364" y="156594"/>
                </a:lnTo>
                <a:lnTo>
                  <a:pt x="20645" y="113818"/>
                </a:lnTo>
                <a:lnTo>
                  <a:pt x="44626" y="76090"/>
                </a:lnTo>
                <a:lnTo>
                  <a:pt x="76090" y="44626"/>
                </a:lnTo>
                <a:lnTo>
                  <a:pt x="113818" y="20645"/>
                </a:lnTo>
                <a:lnTo>
                  <a:pt x="156594" y="5364"/>
                </a:lnTo>
                <a:lnTo>
                  <a:pt x="203200" y="0"/>
                </a:lnTo>
                <a:lnTo>
                  <a:pt x="4507484" y="0"/>
                </a:lnTo>
                <a:lnTo>
                  <a:pt x="4554089" y="5364"/>
                </a:lnTo>
                <a:lnTo>
                  <a:pt x="4596865" y="20645"/>
                </a:lnTo>
                <a:lnTo>
                  <a:pt x="4634593" y="44626"/>
                </a:lnTo>
                <a:lnTo>
                  <a:pt x="4666057" y="76090"/>
                </a:lnTo>
                <a:lnTo>
                  <a:pt x="4690038" y="113818"/>
                </a:lnTo>
                <a:lnTo>
                  <a:pt x="4705319" y="156594"/>
                </a:lnTo>
                <a:lnTo>
                  <a:pt x="4710684" y="203199"/>
                </a:lnTo>
                <a:lnTo>
                  <a:pt x="4710684" y="1015999"/>
                </a:lnTo>
                <a:lnTo>
                  <a:pt x="4705319" y="1062605"/>
                </a:lnTo>
                <a:lnTo>
                  <a:pt x="4690038" y="1105381"/>
                </a:lnTo>
                <a:lnTo>
                  <a:pt x="4666057" y="1143109"/>
                </a:lnTo>
                <a:lnTo>
                  <a:pt x="4634593" y="1174573"/>
                </a:lnTo>
                <a:lnTo>
                  <a:pt x="4596865" y="1198554"/>
                </a:lnTo>
                <a:lnTo>
                  <a:pt x="4554089" y="1213835"/>
                </a:lnTo>
                <a:lnTo>
                  <a:pt x="4507484" y="1219199"/>
                </a:lnTo>
                <a:lnTo>
                  <a:pt x="203200" y="1219199"/>
                </a:lnTo>
                <a:lnTo>
                  <a:pt x="156594" y="1213835"/>
                </a:lnTo>
                <a:lnTo>
                  <a:pt x="113818" y="1198554"/>
                </a:lnTo>
                <a:lnTo>
                  <a:pt x="76090" y="1174573"/>
                </a:lnTo>
                <a:lnTo>
                  <a:pt x="44626" y="1143109"/>
                </a:lnTo>
                <a:lnTo>
                  <a:pt x="20645" y="1105381"/>
                </a:lnTo>
                <a:lnTo>
                  <a:pt x="5364" y="1062605"/>
                </a:lnTo>
                <a:lnTo>
                  <a:pt x="0" y="1015999"/>
                </a:lnTo>
                <a:lnTo>
                  <a:pt x="0" y="203199"/>
                </a:lnTo>
                <a:close/>
              </a:path>
            </a:pathLst>
          </a:custGeom>
          <a:ln w="12700">
            <a:solidFill>
              <a:srgbClr val="E193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33798" y="3875658"/>
            <a:ext cx="41402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微软雅黑"/>
                <a:cs typeface="微软雅黑"/>
              </a:rPr>
              <a:t>掌控自己的自由时间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7344" y="1432560"/>
            <a:ext cx="2936875" cy="917575"/>
          </a:xfrm>
          <a:custGeom>
            <a:avLst/>
            <a:gdLst/>
            <a:ahLst/>
            <a:cxnLst/>
            <a:rect l="l" t="t" r="r" b="b"/>
            <a:pathLst>
              <a:path w="2936875" h="917575">
                <a:moveTo>
                  <a:pt x="2783840" y="0"/>
                </a:moveTo>
                <a:lnTo>
                  <a:pt x="152908" y="0"/>
                </a:lnTo>
                <a:lnTo>
                  <a:pt x="104579" y="7794"/>
                </a:lnTo>
                <a:lnTo>
                  <a:pt x="62605" y="29500"/>
                </a:lnTo>
                <a:lnTo>
                  <a:pt x="29504" y="62599"/>
                </a:lnTo>
                <a:lnTo>
                  <a:pt x="7795" y="104574"/>
                </a:lnTo>
                <a:lnTo>
                  <a:pt x="0" y="152907"/>
                </a:lnTo>
                <a:lnTo>
                  <a:pt x="0" y="764539"/>
                </a:lnTo>
                <a:lnTo>
                  <a:pt x="7795" y="812873"/>
                </a:lnTo>
                <a:lnTo>
                  <a:pt x="29504" y="854848"/>
                </a:lnTo>
                <a:lnTo>
                  <a:pt x="62605" y="887947"/>
                </a:lnTo>
                <a:lnTo>
                  <a:pt x="104579" y="909653"/>
                </a:lnTo>
                <a:lnTo>
                  <a:pt x="152908" y="917448"/>
                </a:lnTo>
                <a:lnTo>
                  <a:pt x="2783840" y="917448"/>
                </a:lnTo>
                <a:lnTo>
                  <a:pt x="2832173" y="909653"/>
                </a:lnTo>
                <a:lnTo>
                  <a:pt x="2874148" y="887947"/>
                </a:lnTo>
                <a:lnTo>
                  <a:pt x="2907247" y="854848"/>
                </a:lnTo>
                <a:lnTo>
                  <a:pt x="2928953" y="812873"/>
                </a:lnTo>
                <a:lnTo>
                  <a:pt x="2936747" y="764539"/>
                </a:lnTo>
                <a:lnTo>
                  <a:pt x="2936747" y="152907"/>
                </a:lnTo>
                <a:lnTo>
                  <a:pt x="2928953" y="104574"/>
                </a:lnTo>
                <a:lnTo>
                  <a:pt x="2907247" y="62599"/>
                </a:lnTo>
                <a:lnTo>
                  <a:pt x="2874148" y="29500"/>
                </a:lnTo>
                <a:lnTo>
                  <a:pt x="2832173" y="7794"/>
                </a:lnTo>
                <a:lnTo>
                  <a:pt x="2783840" y="0"/>
                </a:lnTo>
                <a:close/>
              </a:path>
            </a:pathLst>
          </a:custGeom>
          <a:solidFill>
            <a:srgbClr val="E193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7344" y="1432560"/>
            <a:ext cx="2936875" cy="917575"/>
          </a:xfrm>
          <a:custGeom>
            <a:avLst/>
            <a:gdLst/>
            <a:ahLst/>
            <a:cxnLst/>
            <a:rect l="l" t="t" r="r" b="b"/>
            <a:pathLst>
              <a:path w="2936875" h="917575">
                <a:moveTo>
                  <a:pt x="0" y="152907"/>
                </a:moveTo>
                <a:lnTo>
                  <a:pt x="7795" y="104574"/>
                </a:lnTo>
                <a:lnTo>
                  <a:pt x="29504" y="62599"/>
                </a:lnTo>
                <a:lnTo>
                  <a:pt x="62605" y="29500"/>
                </a:lnTo>
                <a:lnTo>
                  <a:pt x="104579" y="7794"/>
                </a:lnTo>
                <a:lnTo>
                  <a:pt x="152908" y="0"/>
                </a:lnTo>
                <a:lnTo>
                  <a:pt x="2783840" y="0"/>
                </a:lnTo>
                <a:lnTo>
                  <a:pt x="2832173" y="7794"/>
                </a:lnTo>
                <a:lnTo>
                  <a:pt x="2874148" y="29500"/>
                </a:lnTo>
                <a:lnTo>
                  <a:pt x="2907247" y="62599"/>
                </a:lnTo>
                <a:lnTo>
                  <a:pt x="2928953" y="104574"/>
                </a:lnTo>
                <a:lnTo>
                  <a:pt x="2936747" y="152907"/>
                </a:lnTo>
                <a:lnTo>
                  <a:pt x="2936747" y="764539"/>
                </a:lnTo>
                <a:lnTo>
                  <a:pt x="2928953" y="812873"/>
                </a:lnTo>
                <a:lnTo>
                  <a:pt x="2907247" y="854848"/>
                </a:lnTo>
                <a:lnTo>
                  <a:pt x="2874148" y="887947"/>
                </a:lnTo>
                <a:lnTo>
                  <a:pt x="2832173" y="909653"/>
                </a:lnTo>
                <a:lnTo>
                  <a:pt x="2783840" y="917448"/>
                </a:lnTo>
                <a:lnTo>
                  <a:pt x="152908" y="917448"/>
                </a:lnTo>
                <a:lnTo>
                  <a:pt x="104579" y="909653"/>
                </a:lnTo>
                <a:lnTo>
                  <a:pt x="62605" y="887947"/>
                </a:lnTo>
                <a:lnTo>
                  <a:pt x="29504" y="854848"/>
                </a:lnTo>
                <a:lnTo>
                  <a:pt x="7795" y="812873"/>
                </a:lnTo>
                <a:lnTo>
                  <a:pt x="0" y="764539"/>
                </a:lnTo>
                <a:lnTo>
                  <a:pt x="0" y="152907"/>
                </a:lnTo>
                <a:close/>
              </a:path>
            </a:pathLst>
          </a:custGeom>
          <a:ln w="12700">
            <a:solidFill>
              <a:srgbClr val="A66B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12352" y="1432560"/>
            <a:ext cx="2720340" cy="917575"/>
          </a:xfrm>
          <a:custGeom>
            <a:avLst/>
            <a:gdLst/>
            <a:ahLst/>
            <a:cxnLst/>
            <a:rect l="l" t="t" r="r" b="b"/>
            <a:pathLst>
              <a:path w="2720340" h="917575">
                <a:moveTo>
                  <a:pt x="2567431" y="0"/>
                </a:moveTo>
                <a:lnTo>
                  <a:pt x="152907" y="0"/>
                </a:lnTo>
                <a:lnTo>
                  <a:pt x="104574" y="7794"/>
                </a:lnTo>
                <a:lnTo>
                  <a:pt x="62599" y="29500"/>
                </a:lnTo>
                <a:lnTo>
                  <a:pt x="29500" y="62599"/>
                </a:lnTo>
                <a:lnTo>
                  <a:pt x="7794" y="104574"/>
                </a:lnTo>
                <a:lnTo>
                  <a:pt x="0" y="152907"/>
                </a:lnTo>
                <a:lnTo>
                  <a:pt x="0" y="764539"/>
                </a:lnTo>
                <a:lnTo>
                  <a:pt x="7794" y="812873"/>
                </a:lnTo>
                <a:lnTo>
                  <a:pt x="29500" y="854848"/>
                </a:lnTo>
                <a:lnTo>
                  <a:pt x="62599" y="887947"/>
                </a:lnTo>
                <a:lnTo>
                  <a:pt x="104574" y="909653"/>
                </a:lnTo>
                <a:lnTo>
                  <a:pt x="152907" y="917448"/>
                </a:lnTo>
                <a:lnTo>
                  <a:pt x="2567431" y="917448"/>
                </a:lnTo>
                <a:lnTo>
                  <a:pt x="2615765" y="909653"/>
                </a:lnTo>
                <a:lnTo>
                  <a:pt x="2657740" y="887947"/>
                </a:lnTo>
                <a:lnTo>
                  <a:pt x="2690839" y="854848"/>
                </a:lnTo>
                <a:lnTo>
                  <a:pt x="2712545" y="812873"/>
                </a:lnTo>
                <a:lnTo>
                  <a:pt x="2720340" y="764539"/>
                </a:lnTo>
                <a:lnTo>
                  <a:pt x="2720340" y="152907"/>
                </a:lnTo>
                <a:lnTo>
                  <a:pt x="2712545" y="104574"/>
                </a:lnTo>
                <a:lnTo>
                  <a:pt x="2690839" y="62599"/>
                </a:lnTo>
                <a:lnTo>
                  <a:pt x="2657740" y="29500"/>
                </a:lnTo>
                <a:lnTo>
                  <a:pt x="2615765" y="7794"/>
                </a:lnTo>
                <a:lnTo>
                  <a:pt x="2567431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12352" y="1432560"/>
            <a:ext cx="2720340" cy="917575"/>
          </a:xfrm>
          <a:custGeom>
            <a:avLst/>
            <a:gdLst/>
            <a:ahLst/>
            <a:cxnLst/>
            <a:rect l="l" t="t" r="r" b="b"/>
            <a:pathLst>
              <a:path w="2720340" h="917575">
                <a:moveTo>
                  <a:pt x="0" y="152907"/>
                </a:moveTo>
                <a:lnTo>
                  <a:pt x="7794" y="104574"/>
                </a:lnTo>
                <a:lnTo>
                  <a:pt x="29500" y="62599"/>
                </a:lnTo>
                <a:lnTo>
                  <a:pt x="62599" y="29500"/>
                </a:lnTo>
                <a:lnTo>
                  <a:pt x="104574" y="7794"/>
                </a:lnTo>
                <a:lnTo>
                  <a:pt x="152907" y="0"/>
                </a:lnTo>
                <a:lnTo>
                  <a:pt x="2567431" y="0"/>
                </a:lnTo>
                <a:lnTo>
                  <a:pt x="2615765" y="7794"/>
                </a:lnTo>
                <a:lnTo>
                  <a:pt x="2657740" y="29500"/>
                </a:lnTo>
                <a:lnTo>
                  <a:pt x="2690839" y="62599"/>
                </a:lnTo>
                <a:lnTo>
                  <a:pt x="2712545" y="104574"/>
                </a:lnTo>
                <a:lnTo>
                  <a:pt x="2720340" y="152907"/>
                </a:lnTo>
                <a:lnTo>
                  <a:pt x="2720340" y="764539"/>
                </a:lnTo>
                <a:lnTo>
                  <a:pt x="2712545" y="812873"/>
                </a:lnTo>
                <a:lnTo>
                  <a:pt x="2690839" y="854848"/>
                </a:lnTo>
                <a:lnTo>
                  <a:pt x="2657740" y="887947"/>
                </a:lnTo>
                <a:lnTo>
                  <a:pt x="2615765" y="909653"/>
                </a:lnTo>
                <a:lnTo>
                  <a:pt x="2567431" y="917448"/>
                </a:lnTo>
                <a:lnTo>
                  <a:pt x="152907" y="917448"/>
                </a:lnTo>
                <a:lnTo>
                  <a:pt x="104574" y="909653"/>
                </a:lnTo>
                <a:lnTo>
                  <a:pt x="62599" y="887947"/>
                </a:lnTo>
                <a:lnTo>
                  <a:pt x="29500" y="854848"/>
                </a:lnTo>
                <a:lnTo>
                  <a:pt x="7794" y="812873"/>
                </a:lnTo>
                <a:lnTo>
                  <a:pt x="0" y="764539"/>
                </a:lnTo>
                <a:lnTo>
                  <a:pt x="0" y="152907"/>
                </a:lnTo>
                <a:close/>
              </a:path>
            </a:pathLst>
          </a:custGeom>
          <a:ln w="12699">
            <a:solidFill>
              <a:srgbClr val="038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60780" y="1587500"/>
            <a:ext cx="102685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69250" algn="l"/>
              </a:tabLst>
            </a:pPr>
            <a:r>
              <a:rPr dirty="0" sz="3600">
                <a:solidFill>
                  <a:srgbClr val="FFFFFF"/>
                </a:solidFill>
                <a:latin typeface="微软雅黑"/>
                <a:cs typeface="微软雅黑"/>
              </a:rPr>
              <a:t>错误的观点	正确的观点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34</a:t>
            </a:fld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035050" y="2523870"/>
          <a:ext cx="2484755" cy="3543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5070"/>
              </a:tblGrid>
              <a:tr h="1176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1440" marR="2838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01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只是节省时间，不 知道为何去节省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6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02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为了安排日程而安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微软雅黑"/>
                          <a:cs typeface="微软雅黑"/>
                        </a:rPr>
                        <a:t>排日程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67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03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复杂化时间管理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996298" y="2704083"/>
          <a:ext cx="2929255" cy="3543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0205"/>
              </a:tblGrid>
              <a:tr h="70599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01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时间是有弹性的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089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599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02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计划耗时，非计划耗时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089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599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03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愿景的重要性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089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599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04</a:t>
                      </a:r>
                      <a:r>
                        <a:rPr dirty="0" sz="1800" spc="-5">
                          <a:latin typeface="微软雅黑"/>
                          <a:cs typeface="微软雅黑"/>
                        </a:rPr>
                        <a:t>核心目标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089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605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05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计划的制订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套路：技能的套路（概念、联结、</a:t>
            </a:r>
            <a:r>
              <a:rPr dirty="0"/>
              <a:t>自</a:t>
            </a:r>
            <a:r>
              <a:rPr dirty="0" spc="-5"/>
              <a:t>动化）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2377439" y="2453639"/>
            <a:ext cx="1137285" cy="998219"/>
          </a:xfrm>
          <a:custGeom>
            <a:avLst/>
            <a:gdLst/>
            <a:ahLst/>
            <a:cxnLst/>
            <a:rect l="l" t="t" r="r" b="b"/>
            <a:pathLst>
              <a:path w="1137285" h="998220">
                <a:moveTo>
                  <a:pt x="327787" y="0"/>
                </a:moveTo>
                <a:lnTo>
                  <a:pt x="0" y="0"/>
                </a:lnTo>
                <a:lnTo>
                  <a:pt x="0" y="912622"/>
                </a:lnTo>
                <a:lnTo>
                  <a:pt x="779780" y="912622"/>
                </a:lnTo>
                <a:lnTo>
                  <a:pt x="779780" y="998220"/>
                </a:lnTo>
                <a:lnTo>
                  <a:pt x="1136904" y="748664"/>
                </a:lnTo>
                <a:lnTo>
                  <a:pt x="902274" y="584708"/>
                </a:lnTo>
                <a:lnTo>
                  <a:pt x="327787" y="584708"/>
                </a:lnTo>
                <a:lnTo>
                  <a:pt x="327787" y="0"/>
                </a:lnTo>
                <a:close/>
              </a:path>
              <a:path w="1137285" h="998220">
                <a:moveTo>
                  <a:pt x="779780" y="499110"/>
                </a:moveTo>
                <a:lnTo>
                  <a:pt x="779780" y="584708"/>
                </a:lnTo>
                <a:lnTo>
                  <a:pt x="902274" y="584708"/>
                </a:lnTo>
                <a:lnTo>
                  <a:pt x="779780" y="49911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77439" y="2453639"/>
            <a:ext cx="1137285" cy="998219"/>
          </a:xfrm>
          <a:custGeom>
            <a:avLst/>
            <a:gdLst/>
            <a:ahLst/>
            <a:cxnLst/>
            <a:rect l="l" t="t" r="r" b="b"/>
            <a:pathLst>
              <a:path w="1137285" h="998220">
                <a:moveTo>
                  <a:pt x="327787" y="0"/>
                </a:moveTo>
                <a:lnTo>
                  <a:pt x="327787" y="584708"/>
                </a:lnTo>
                <a:lnTo>
                  <a:pt x="779780" y="584708"/>
                </a:lnTo>
                <a:lnTo>
                  <a:pt x="779780" y="499110"/>
                </a:lnTo>
                <a:lnTo>
                  <a:pt x="1136904" y="748664"/>
                </a:lnTo>
                <a:lnTo>
                  <a:pt x="779780" y="998220"/>
                </a:lnTo>
                <a:lnTo>
                  <a:pt x="779780" y="912622"/>
                </a:lnTo>
                <a:lnTo>
                  <a:pt x="0" y="912622"/>
                </a:lnTo>
                <a:lnTo>
                  <a:pt x="0" y="0"/>
                </a:lnTo>
                <a:lnTo>
                  <a:pt x="32778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82367" y="1278636"/>
            <a:ext cx="1679575" cy="1176655"/>
          </a:xfrm>
          <a:custGeom>
            <a:avLst/>
            <a:gdLst/>
            <a:ahLst/>
            <a:cxnLst/>
            <a:rect l="l" t="t" r="r" b="b"/>
            <a:pathLst>
              <a:path w="1679575" h="1176655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1483359" y="0"/>
                </a:lnTo>
                <a:lnTo>
                  <a:pt x="1528332" y="5177"/>
                </a:lnTo>
                <a:lnTo>
                  <a:pt x="1569609" y="19924"/>
                </a:lnTo>
                <a:lnTo>
                  <a:pt x="1606017" y="43067"/>
                </a:lnTo>
                <a:lnTo>
                  <a:pt x="1636380" y="73430"/>
                </a:lnTo>
                <a:lnTo>
                  <a:pt x="1659523" y="109838"/>
                </a:lnTo>
                <a:lnTo>
                  <a:pt x="1674270" y="151115"/>
                </a:lnTo>
                <a:lnTo>
                  <a:pt x="1679447" y="196087"/>
                </a:lnTo>
                <a:lnTo>
                  <a:pt x="1679447" y="980439"/>
                </a:lnTo>
                <a:lnTo>
                  <a:pt x="1674270" y="1025412"/>
                </a:lnTo>
                <a:lnTo>
                  <a:pt x="1659523" y="1066689"/>
                </a:lnTo>
                <a:lnTo>
                  <a:pt x="1636380" y="1103097"/>
                </a:lnTo>
                <a:lnTo>
                  <a:pt x="1606017" y="1133460"/>
                </a:lnTo>
                <a:lnTo>
                  <a:pt x="1569609" y="1156603"/>
                </a:lnTo>
                <a:lnTo>
                  <a:pt x="1528332" y="1171350"/>
                </a:lnTo>
                <a:lnTo>
                  <a:pt x="1483359" y="1176527"/>
                </a:lnTo>
                <a:lnTo>
                  <a:pt x="196087" y="1176527"/>
                </a:lnTo>
                <a:lnTo>
                  <a:pt x="151115" y="1171350"/>
                </a:lnTo>
                <a:lnTo>
                  <a:pt x="109838" y="1156603"/>
                </a:lnTo>
                <a:lnTo>
                  <a:pt x="73430" y="1133460"/>
                </a:lnTo>
                <a:lnTo>
                  <a:pt x="43067" y="1103097"/>
                </a:lnTo>
                <a:lnTo>
                  <a:pt x="19924" y="1066689"/>
                </a:lnTo>
                <a:lnTo>
                  <a:pt x="5177" y="1025412"/>
                </a:lnTo>
                <a:lnTo>
                  <a:pt x="0" y="980439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76297" y="1336033"/>
            <a:ext cx="1293495" cy="87884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86055">
              <a:lnSpc>
                <a:spcPct val="100000"/>
              </a:lnSpc>
              <a:spcBef>
                <a:spcPts val="455"/>
              </a:spcBef>
            </a:pPr>
            <a:r>
              <a:rPr dirty="0" sz="2500" spc="-5">
                <a:latin typeface="Arial"/>
                <a:cs typeface="Arial"/>
              </a:rPr>
              <a:t>Step1: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2500" spc="-10">
                <a:latin typeface="微软雅黑"/>
                <a:cs typeface="微软雅黑"/>
              </a:rPr>
              <a:t>未来视角</a:t>
            </a:r>
            <a:endParaRPr sz="25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3345" y="1496034"/>
            <a:ext cx="1127760" cy="675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 marR="5080" indent="-58419">
              <a:lnSpc>
                <a:spcPct val="129099"/>
              </a:lnSpc>
              <a:spcBef>
                <a:spcPts val="100"/>
              </a:spcBef>
              <a:buSzPct val="90909"/>
              <a:buFont typeface="Arial"/>
              <a:buChar char="•"/>
              <a:tabLst>
                <a:tab pos="71120" algn="l"/>
              </a:tabLst>
            </a:pPr>
            <a:r>
              <a:rPr dirty="0" sz="1100">
                <a:latin typeface="微软雅黑"/>
                <a:cs typeface="微软雅黑"/>
              </a:rPr>
              <a:t>如果是到年底，  </a:t>
            </a:r>
            <a:r>
              <a:rPr dirty="0" sz="1100">
                <a:latin typeface="微软雅黑"/>
                <a:cs typeface="微软雅黑"/>
              </a:rPr>
              <a:t>想象哪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>
                <a:latin typeface="微软雅黑"/>
                <a:cs typeface="微软雅黑"/>
              </a:rPr>
              <a:t>件事情 </a:t>
            </a:r>
            <a:r>
              <a:rPr dirty="0" sz="1100">
                <a:latin typeface="微软雅黑"/>
                <a:cs typeface="微软雅黑"/>
              </a:rPr>
              <a:t>让你表现优异</a:t>
            </a:r>
            <a:endParaRPr sz="11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70376" y="3774947"/>
            <a:ext cx="1135380" cy="998219"/>
          </a:xfrm>
          <a:custGeom>
            <a:avLst/>
            <a:gdLst/>
            <a:ahLst/>
            <a:cxnLst/>
            <a:rect l="l" t="t" r="r" b="b"/>
            <a:pathLst>
              <a:path w="1135379" h="998220">
                <a:moveTo>
                  <a:pt x="327787" y="0"/>
                </a:moveTo>
                <a:lnTo>
                  <a:pt x="0" y="0"/>
                </a:lnTo>
                <a:lnTo>
                  <a:pt x="0" y="912621"/>
                </a:lnTo>
                <a:lnTo>
                  <a:pt x="778256" y="912621"/>
                </a:lnTo>
                <a:lnTo>
                  <a:pt x="778256" y="998219"/>
                </a:lnTo>
                <a:lnTo>
                  <a:pt x="1135379" y="748664"/>
                </a:lnTo>
                <a:lnTo>
                  <a:pt x="900750" y="584707"/>
                </a:lnTo>
                <a:lnTo>
                  <a:pt x="327787" y="584707"/>
                </a:lnTo>
                <a:lnTo>
                  <a:pt x="327787" y="0"/>
                </a:lnTo>
                <a:close/>
              </a:path>
              <a:path w="1135379" h="998220">
                <a:moveTo>
                  <a:pt x="778256" y="499109"/>
                </a:moveTo>
                <a:lnTo>
                  <a:pt x="778256" y="584707"/>
                </a:lnTo>
                <a:lnTo>
                  <a:pt x="900750" y="584707"/>
                </a:lnTo>
                <a:lnTo>
                  <a:pt x="778256" y="49910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70376" y="3774947"/>
            <a:ext cx="1135380" cy="998219"/>
          </a:xfrm>
          <a:custGeom>
            <a:avLst/>
            <a:gdLst/>
            <a:ahLst/>
            <a:cxnLst/>
            <a:rect l="l" t="t" r="r" b="b"/>
            <a:pathLst>
              <a:path w="1135379" h="998220">
                <a:moveTo>
                  <a:pt x="327787" y="0"/>
                </a:moveTo>
                <a:lnTo>
                  <a:pt x="327787" y="584707"/>
                </a:lnTo>
                <a:lnTo>
                  <a:pt x="778256" y="584707"/>
                </a:lnTo>
                <a:lnTo>
                  <a:pt x="778256" y="499109"/>
                </a:lnTo>
                <a:lnTo>
                  <a:pt x="1135379" y="748664"/>
                </a:lnTo>
                <a:lnTo>
                  <a:pt x="778256" y="998219"/>
                </a:lnTo>
                <a:lnTo>
                  <a:pt x="778256" y="912621"/>
                </a:lnTo>
                <a:lnTo>
                  <a:pt x="0" y="912621"/>
                </a:lnTo>
                <a:lnTo>
                  <a:pt x="0" y="0"/>
                </a:lnTo>
                <a:lnTo>
                  <a:pt x="32778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75303" y="2599944"/>
            <a:ext cx="1679575" cy="1175385"/>
          </a:xfrm>
          <a:custGeom>
            <a:avLst/>
            <a:gdLst/>
            <a:ahLst/>
            <a:cxnLst/>
            <a:rect l="l" t="t" r="r" b="b"/>
            <a:pathLst>
              <a:path w="1679575" h="1175385">
                <a:moveTo>
                  <a:pt x="0" y="195833"/>
                </a:moveTo>
                <a:lnTo>
                  <a:pt x="5176" y="150955"/>
                </a:lnTo>
                <a:lnTo>
                  <a:pt x="19918" y="109745"/>
                </a:lnTo>
                <a:lnTo>
                  <a:pt x="43047" y="73383"/>
                </a:lnTo>
                <a:lnTo>
                  <a:pt x="73383" y="43047"/>
                </a:lnTo>
                <a:lnTo>
                  <a:pt x="109745" y="19918"/>
                </a:lnTo>
                <a:lnTo>
                  <a:pt x="150955" y="5176"/>
                </a:lnTo>
                <a:lnTo>
                  <a:pt x="195834" y="0"/>
                </a:lnTo>
                <a:lnTo>
                  <a:pt x="1483614" y="0"/>
                </a:lnTo>
                <a:lnTo>
                  <a:pt x="1528492" y="5176"/>
                </a:lnTo>
                <a:lnTo>
                  <a:pt x="1569702" y="19918"/>
                </a:lnTo>
                <a:lnTo>
                  <a:pt x="1606064" y="43047"/>
                </a:lnTo>
                <a:lnTo>
                  <a:pt x="1636400" y="73383"/>
                </a:lnTo>
                <a:lnTo>
                  <a:pt x="1659529" y="109745"/>
                </a:lnTo>
                <a:lnTo>
                  <a:pt x="1674271" y="150955"/>
                </a:lnTo>
                <a:lnTo>
                  <a:pt x="1679448" y="195833"/>
                </a:lnTo>
                <a:lnTo>
                  <a:pt x="1679448" y="979169"/>
                </a:lnTo>
                <a:lnTo>
                  <a:pt x="1674271" y="1024048"/>
                </a:lnTo>
                <a:lnTo>
                  <a:pt x="1659529" y="1065258"/>
                </a:lnTo>
                <a:lnTo>
                  <a:pt x="1636400" y="1101620"/>
                </a:lnTo>
                <a:lnTo>
                  <a:pt x="1606064" y="1131956"/>
                </a:lnTo>
                <a:lnTo>
                  <a:pt x="1569702" y="1155085"/>
                </a:lnTo>
                <a:lnTo>
                  <a:pt x="1528492" y="1169827"/>
                </a:lnTo>
                <a:lnTo>
                  <a:pt x="1483614" y="1175003"/>
                </a:lnTo>
                <a:lnTo>
                  <a:pt x="195834" y="1175003"/>
                </a:lnTo>
                <a:lnTo>
                  <a:pt x="150955" y="1169827"/>
                </a:lnTo>
                <a:lnTo>
                  <a:pt x="109745" y="1155085"/>
                </a:lnTo>
                <a:lnTo>
                  <a:pt x="73383" y="1131956"/>
                </a:lnTo>
                <a:lnTo>
                  <a:pt x="43047" y="1101620"/>
                </a:lnTo>
                <a:lnTo>
                  <a:pt x="19918" y="1065258"/>
                </a:lnTo>
                <a:lnTo>
                  <a:pt x="5176" y="1024048"/>
                </a:lnTo>
                <a:lnTo>
                  <a:pt x="0" y="979169"/>
                </a:lnTo>
                <a:lnTo>
                  <a:pt x="0" y="19583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768978" y="2656738"/>
            <a:ext cx="1293495" cy="87884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86055">
              <a:lnSpc>
                <a:spcPct val="100000"/>
              </a:lnSpc>
              <a:spcBef>
                <a:spcPts val="459"/>
              </a:spcBef>
            </a:pPr>
            <a:r>
              <a:rPr dirty="0" sz="2500" spc="-5">
                <a:latin typeface="Arial"/>
                <a:cs typeface="Arial"/>
              </a:rPr>
              <a:t>Step2: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2500" spc="-5">
                <a:latin typeface="微软雅黑"/>
                <a:cs typeface="微软雅黑"/>
              </a:rPr>
              <a:t>目标前置</a:t>
            </a:r>
            <a:endParaRPr sz="25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6027" y="2817088"/>
            <a:ext cx="1064895" cy="675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0485" marR="5080" indent="-58419">
              <a:lnSpc>
                <a:spcPct val="129099"/>
              </a:lnSpc>
              <a:spcBef>
                <a:spcPts val="100"/>
              </a:spcBef>
              <a:buSzPct val="90909"/>
              <a:buFont typeface="Arial"/>
              <a:buChar char="•"/>
              <a:tabLst>
                <a:tab pos="71120" algn="l"/>
              </a:tabLst>
            </a:pPr>
            <a:r>
              <a:rPr dirty="0" sz="1100">
                <a:latin typeface="微软雅黑"/>
                <a:cs typeface="微软雅黑"/>
              </a:rPr>
              <a:t>把最重要的事情 列在日程表的前 </a:t>
            </a:r>
            <a:r>
              <a:rPr dirty="0" sz="1100">
                <a:latin typeface="微软雅黑"/>
                <a:cs typeface="微软雅黑"/>
              </a:rPr>
              <a:t>几栏</a:t>
            </a:r>
            <a:endParaRPr sz="11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63311" y="5096255"/>
            <a:ext cx="1135380" cy="996950"/>
          </a:xfrm>
          <a:custGeom>
            <a:avLst/>
            <a:gdLst/>
            <a:ahLst/>
            <a:cxnLst/>
            <a:rect l="l" t="t" r="r" b="b"/>
            <a:pathLst>
              <a:path w="1135379" h="996950">
                <a:moveTo>
                  <a:pt x="327278" y="0"/>
                </a:moveTo>
                <a:lnTo>
                  <a:pt x="0" y="0"/>
                </a:lnTo>
                <a:lnTo>
                  <a:pt x="0" y="911174"/>
                </a:lnTo>
                <a:lnTo>
                  <a:pt x="778763" y="911174"/>
                </a:lnTo>
                <a:lnTo>
                  <a:pt x="778763" y="996696"/>
                </a:lnTo>
                <a:lnTo>
                  <a:pt x="1135379" y="747522"/>
                </a:lnTo>
                <a:lnTo>
                  <a:pt x="901162" y="583869"/>
                </a:lnTo>
                <a:lnTo>
                  <a:pt x="327278" y="583869"/>
                </a:lnTo>
                <a:lnTo>
                  <a:pt x="327278" y="0"/>
                </a:lnTo>
                <a:close/>
              </a:path>
              <a:path w="1135379" h="996950">
                <a:moveTo>
                  <a:pt x="778763" y="498348"/>
                </a:moveTo>
                <a:lnTo>
                  <a:pt x="778763" y="583869"/>
                </a:lnTo>
                <a:lnTo>
                  <a:pt x="901162" y="583869"/>
                </a:lnTo>
                <a:lnTo>
                  <a:pt x="778763" y="498348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63311" y="5096255"/>
            <a:ext cx="1135380" cy="996950"/>
          </a:xfrm>
          <a:custGeom>
            <a:avLst/>
            <a:gdLst/>
            <a:ahLst/>
            <a:cxnLst/>
            <a:rect l="l" t="t" r="r" b="b"/>
            <a:pathLst>
              <a:path w="1135379" h="996950">
                <a:moveTo>
                  <a:pt x="327278" y="0"/>
                </a:moveTo>
                <a:lnTo>
                  <a:pt x="327278" y="583869"/>
                </a:lnTo>
                <a:lnTo>
                  <a:pt x="778763" y="583869"/>
                </a:lnTo>
                <a:lnTo>
                  <a:pt x="778763" y="498348"/>
                </a:lnTo>
                <a:lnTo>
                  <a:pt x="1135379" y="747522"/>
                </a:lnTo>
                <a:lnTo>
                  <a:pt x="778763" y="996696"/>
                </a:lnTo>
                <a:lnTo>
                  <a:pt x="778763" y="911174"/>
                </a:lnTo>
                <a:lnTo>
                  <a:pt x="0" y="911174"/>
                </a:lnTo>
                <a:lnTo>
                  <a:pt x="0" y="0"/>
                </a:lnTo>
                <a:lnTo>
                  <a:pt x="327278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68240" y="3919728"/>
            <a:ext cx="1679575" cy="1176655"/>
          </a:xfrm>
          <a:custGeom>
            <a:avLst/>
            <a:gdLst/>
            <a:ahLst/>
            <a:cxnLst/>
            <a:rect l="l" t="t" r="r" b="b"/>
            <a:pathLst>
              <a:path w="1679575" h="1176654">
                <a:moveTo>
                  <a:pt x="0" y="196088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1483360" y="0"/>
                </a:lnTo>
                <a:lnTo>
                  <a:pt x="1528332" y="5177"/>
                </a:lnTo>
                <a:lnTo>
                  <a:pt x="1569609" y="19924"/>
                </a:lnTo>
                <a:lnTo>
                  <a:pt x="1606017" y="43067"/>
                </a:lnTo>
                <a:lnTo>
                  <a:pt x="1636380" y="73430"/>
                </a:lnTo>
                <a:lnTo>
                  <a:pt x="1659523" y="109838"/>
                </a:lnTo>
                <a:lnTo>
                  <a:pt x="1674270" y="151115"/>
                </a:lnTo>
                <a:lnTo>
                  <a:pt x="1679448" y="196088"/>
                </a:lnTo>
                <a:lnTo>
                  <a:pt x="1679448" y="980440"/>
                </a:lnTo>
                <a:lnTo>
                  <a:pt x="1674270" y="1025412"/>
                </a:lnTo>
                <a:lnTo>
                  <a:pt x="1659523" y="1066689"/>
                </a:lnTo>
                <a:lnTo>
                  <a:pt x="1636380" y="1103097"/>
                </a:lnTo>
                <a:lnTo>
                  <a:pt x="1606017" y="1133460"/>
                </a:lnTo>
                <a:lnTo>
                  <a:pt x="1569609" y="1156603"/>
                </a:lnTo>
                <a:lnTo>
                  <a:pt x="1528332" y="1171350"/>
                </a:lnTo>
                <a:lnTo>
                  <a:pt x="1483360" y="1176528"/>
                </a:lnTo>
                <a:lnTo>
                  <a:pt x="196087" y="1176528"/>
                </a:lnTo>
                <a:lnTo>
                  <a:pt x="151115" y="1171350"/>
                </a:lnTo>
                <a:lnTo>
                  <a:pt x="109838" y="1156603"/>
                </a:lnTo>
                <a:lnTo>
                  <a:pt x="73430" y="1133460"/>
                </a:lnTo>
                <a:lnTo>
                  <a:pt x="43067" y="1103097"/>
                </a:lnTo>
                <a:lnTo>
                  <a:pt x="19924" y="1066689"/>
                </a:lnTo>
                <a:lnTo>
                  <a:pt x="5177" y="1025412"/>
                </a:lnTo>
                <a:lnTo>
                  <a:pt x="0" y="980440"/>
                </a:lnTo>
                <a:lnTo>
                  <a:pt x="0" y="19608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161534" y="3977792"/>
            <a:ext cx="1294765" cy="87884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86690">
              <a:lnSpc>
                <a:spcPct val="100000"/>
              </a:lnSpc>
              <a:spcBef>
                <a:spcPts val="459"/>
              </a:spcBef>
            </a:pPr>
            <a:r>
              <a:rPr dirty="0" sz="2500" spc="-5">
                <a:latin typeface="Arial"/>
                <a:cs typeface="Arial"/>
              </a:rPr>
              <a:t>Step3: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2500" spc="-5">
                <a:latin typeface="微软雅黑"/>
                <a:cs typeface="微软雅黑"/>
              </a:rPr>
              <a:t>做好计划</a:t>
            </a:r>
            <a:endParaRPr sz="25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88963" y="4138015"/>
            <a:ext cx="1064895" cy="675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0485" marR="5080" indent="-58419">
              <a:lnSpc>
                <a:spcPct val="129099"/>
              </a:lnSpc>
              <a:spcBef>
                <a:spcPts val="100"/>
              </a:spcBef>
              <a:buSzPct val="90909"/>
              <a:buFont typeface="Arial"/>
              <a:buChar char="•"/>
              <a:tabLst>
                <a:tab pos="71120" algn="l"/>
              </a:tabLst>
            </a:pPr>
            <a:r>
              <a:rPr dirty="0" sz="1100">
                <a:latin typeface="微软雅黑"/>
                <a:cs typeface="微软雅黑"/>
              </a:rPr>
              <a:t>三栏优先表，安 排周计划，日计 </a:t>
            </a:r>
            <a:r>
              <a:rPr dirty="0" sz="1100">
                <a:latin typeface="微软雅黑"/>
                <a:cs typeface="微软雅黑"/>
              </a:rPr>
              <a:t>划，安排事情</a:t>
            </a:r>
            <a:endParaRPr sz="11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59652" y="5241035"/>
            <a:ext cx="1681480" cy="1175385"/>
          </a:xfrm>
          <a:custGeom>
            <a:avLst/>
            <a:gdLst/>
            <a:ahLst/>
            <a:cxnLst/>
            <a:rect l="l" t="t" r="r" b="b"/>
            <a:pathLst>
              <a:path w="1681479" h="1175385">
                <a:moveTo>
                  <a:pt x="0" y="195833"/>
                </a:moveTo>
                <a:lnTo>
                  <a:pt x="5176" y="150955"/>
                </a:lnTo>
                <a:lnTo>
                  <a:pt x="19918" y="109745"/>
                </a:lnTo>
                <a:lnTo>
                  <a:pt x="43047" y="73383"/>
                </a:lnTo>
                <a:lnTo>
                  <a:pt x="73383" y="43047"/>
                </a:lnTo>
                <a:lnTo>
                  <a:pt x="109745" y="19918"/>
                </a:lnTo>
                <a:lnTo>
                  <a:pt x="150955" y="5176"/>
                </a:lnTo>
                <a:lnTo>
                  <a:pt x="195833" y="0"/>
                </a:lnTo>
                <a:lnTo>
                  <a:pt x="1485138" y="0"/>
                </a:lnTo>
                <a:lnTo>
                  <a:pt x="1530016" y="5176"/>
                </a:lnTo>
                <a:lnTo>
                  <a:pt x="1571226" y="19918"/>
                </a:lnTo>
                <a:lnTo>
                  <a:pt x="1607588" y="43047"/>
                </a:lnTo>
                <a:lnTo>
                  <a:pt x="1637924" y="73383"/>
                </a:lnTo>
                <a:lnTo>
                  <a:pt x="1661053" y="109745"/>
                </a:lnTo>
                <a:lnTo>
                  <a:pt x="1675795" y="150955"/>
                </a:lnTo>
                <a:lnTo>
                  <a:pt x="1680972" y="195833"/>
                </a:lnTo>
                <a:lnTo>
                  <a:pt x="1680972" y="979131"/>
                </a:lnTo>
                <a:lnTo>
                  <a:pt x="1675795" y="1024044"/>
                </a:lnTo>
                <a:lnTo>
                  <a:pt x="1661053" y="1065272"/>
                </a:lnTo>
                <a:lnTo>
                  <a:pt x="1637924" y="1101640"/>
                </a:lnTo>
                <a:lnTo>
                  <a:pt x="1607588" y="1131973"/>
                </a:lnTo>
                <a:lnTo>
                  <a:pt x="1571226" y="1155095"/>
                </a:lnTo>
                <a:lnTo>
                  <a:pt x="1530016" y="1169830"/>
                </a:lnTo>
                <a:lnTo>
                  <a:pt x="1485138" y="1175004"/>
                </a:lnTo>
                <a:lnTo>
                  <a:pt x="195833" y="1175004"/>
                </a:lnTo>
                <a:lnTo>
                  <a:pt x="150955" y="1169830"/>
                </a:lnTo>
                <a:lnTo>
                  <a:pt x="109745" y="1155095"/>
                </a:lnTo>
                <a:lnTo>
                  <a:pt x="73383" y="1131973"/>
                </a:lnTo>
                <a:lnTo>
                  <a:pt x="43047" y="1101640"/>
                </a:lnTo>
                <a:lnTo>
                  <a:pt x="19918" y="1065272"/>
                </a:lnTo>
                <a:lnTo>
                  <a:pt x="5176" y="1024044"/>
                </a:lnTo>
                <a:lnTo>
                  <a:pt x="0" y="979131"/>
                </a:lnTo>
                <a:lnTo>
                  <a:pt x="0" y="19583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554469" y="5297846"/>
            <a:ext cx="1293495" cy="88011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86055">
              <a:lnSpc>
                <a:spcPct val="100000"/>
              </a:lnSpc>
              <a:spcBef>
                <a:spcPts val="465"/>
              </a:spcBef>
            </a:pPr>
            <a:r>
              <a:rPr dirty="0" sz="2500">
                <a:latin typeface="Arial"/>
                <a:cs typeface="Arial"/>
              </a:rPr>
              <a:t>Step4: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2500" spc="-5">
                <a:latin typeface="微软雅黑"/>
                <a:cs typeface="微软雅黑"/>
              </a:rPr>
              <a:t>零碎时间</a:t>
            </a:r>
            <a:endParaRPr sz="2500">
              <a:latin typeface="微软雅黑"/>
              <a:cs typeface="微软雅黑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34</a:t>
            </a:fld>
          </a:p>
        </p:txBody>
      </p:sp>
      <p:sp>
        <p:nvSpPr>
          <p:cNvPr id="20" name="object 20"/>
          <p:cNvSpPr txBox="1"/>
          <p:nvPr/>
        </p:nvSpPr>
        <p:spPr>
          <a:xfrm>
            <a:off x="8111997" y="5432655"/>
            <a:ext cx="1278255" cy="69278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84785" indent="-18542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700">
                <a:latin typeface="微软雅黑"/>
                <a:cs typeface="微软雅黑"/>
              </a:rPr>
              <a:t>恰当利</a:t>
            </a:r>
            <a:r>
              <a:rPr dirty="0" sz="1700" spc="-15">
                <a:latin typeface="微软雅黑"/>
                <a:cs typeface="微软雅黑"/>
              </a:rPr>
              <a:t>用</a:t>
            </a:r>
            <a:r>
              <a:rPr dirty="0" sz="1700">
                <a:latin typeface="微软雅黑"/>
                <a:cs typeface="微软雅黑"/>
              </a:rPr>
              <a:t>，</a:t>
            </a:r>
            <a:endParaRPr sz="1700">
              <a:latin typeface="微软雅黑"/>
              <a:cs typeface="微软雅黑"/>
            </a:endParaRPr>
          </a:p>
          <a:p>
            <a:pPr algn="ctr" marR="34925">
              <a:lnSpc>
                <a:spcPct val="100000"/>
              </a:lnSpc>
              <a:spcBef>
                <a:spcPts val="590"/>
              </a:spcBef>
            </a:pPr>
            <a:r>
              <a:rPr dirty="0" sz="1700">
                <a:latin typeface="微软雅黑"/>
                <a:cs typeface="微软雅黑"/>
              </a:rPr>
              <a:t>大大作用</a:t>
            </a:r>
            <a:endParaRPr sz="17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套路：情感态度价值观的套路（人</a:t>
            </a:r>
            <a:r>
              <a:rPr dirty="0" spc="5">
                <a:latin typeface="Arial"/>
                <a:cs typeface="Arial"/>
              </a:rPr>
              <a:t>+</a:t>
            </a:r>
            <a:r>
              <a:rPr dirty="0" spc="-5"/>
              <a:t>行</a:t>
            </a:r>
            <a:r>
              <a:rPr dirty="0" spc="5"/>
              <a:t>为</a:t>
            </a:r>
            <a:r>
              <a:rPr dirty="0" spc="-10">
                <a:latin typeface="Arial"/>
                <a:cs typeface="Arial"/>
              </a:rPr>
              <a:t>+</a:t>
            </a:r>
            <a:r>
              <a:rPr dirty="0" spc="-5"/>
              <a:t>结</a:t>
            </a:r>
            <a:r>
              <a:rPr dirty="0"/>
              <a:t>果</a:t>
            </a:r>
            <a:r>
              <a:rPr dirty="0" spc="-5"/>
              <a:t>）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76838" y="625307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36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380" y="1309116"/>
            <a:ext cx="2281427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8690" y="5754762"/>
            <a:ext cx="2733675" cy="67437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307975">
              <a:lnSpc>
                <a:spcPct val="100000"/>
              </a:lnSpc>
              <a:spcBef>
                <a:spcPts val="1225"/>
              </a:spcBef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10">
                <a:latin typeface="Arial"/>
                <a:cs typeface="Arial"/>
              </a:rPr>
              <a:t>1</a:t>
            </a:r>
            <a:r>
              <a:rPr dirty="0" sz="1800">
                <a:latin typeface="微软雅黑"/>
                <a:cs typeface="微软雅黑"/>
              </a:rPr>
              <a:t>：一边带娃一边开课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1076325" algn="l"/>
              </a:tabLst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	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89476" y="3034283"/>
            <a:ext cx="1719580" cy="1719580"/>
          </a:xfrm>
          <a:custGeom>
            <a:avLst/>
            <a:gdLst/>
            <a:ahLst/>
            <a:cxnLst/>
            <a:rect l="l" t="t" r="r" b="b"/>
            <a:pathLst>
              <a:path w="1719579" h="1719579">
                <a:moveTo>
                  <a:pt x="0" y="859535"/>
                </a:moveTo>
                <a:lnTo>
                  <a:pt x="1360" y="810759"/>
                </a:lnTo>
                <a:lnTo>
                  <a:pt x="5394" y="762696"/>
                </a:lnTo>
                <a:lnTo>
                  <a:pt x="12027" y="715420"/>
                </a:lnTo>
                <a:lnTo>
                  <a:pt x="21189" y="669003"/>
                </a:lnTo>
                <a:lnTo>
                  <a:pt x="32805" y="623518"/>
                </a:lnTo>
                <a:lnTo>
                  <a:pt x="46805" y="579037"/>
                </a:lnTo>
                <a:lnTo>
                  <a:pt x="63114" y="535632"/>
                </a:lnTo>
                <a:lnTo>
                  <a:pt x="81661" y="493377"/>
                </a:lnTo>
                <a:lnTo>
                  <a:pt x="102373" y="452344"/>
                </a:lnTo>
                <a:lnTo>
                  <a:pt x="125177" y="412606"/>
                </a:lnTo>
                <a:lnTo>
                  <a:pt x="150001" y="374234"/>
                </a:lnTo>
                <a:lnTo>
                  <a:pt x="176773" y="337302"/>
                </a:lnTo>
                <a:lnTo>
                  <a:pt x="205419" y="301882"/>
                </a:lnTo>
                <a:lnTo>
                  <a:pt x="235868" y="268046"/>
                </a:lnTo>
                <a:lnTo>
                  <a:pt x="268046" y="235868"/>
                </a:lnTo>
                <a:lnTo>
                  <a:pt x="301882" y="205419"/>
                </a:lnTo>
                <a:lnTo>
                  <a:pt x="337302" y="176773"/>
                </a:lnTo>
                <a:lnTo>
                  <a:pt x="374234" y="150001"/>
                </a:lnTo>
                <a:lnTo>
                  <a:pt x="412606" y="125177"/>
                </a:lnTo>
                <a:lnTo>
                  <a:pt x="452344" y="102373"/>
                </a:lnTo>
                <a:lnTo>
                  <a:pt x="493377" y="81661"/>
                </a:lnTo>
                <a:lnTo>
                  <a:pt x="535632" y="63114"/>
                </a:lnTo>
                <a:lnTo>
                  <a:pt x="579037" y="46805"/>
                </a:lnTo>
                <a:lnTo>
                  <a:pt x="623518" y="32805"/>
                </a:lnTo>
                <a:lnTo>
                  <a:pt x="669003" y="21189"/>
                </a:lnTo>
                <a:lnTo>
                  <a:pt x="715420" y="12027"/>
                </a:lnTo>
                <a:lnTo>
                  <a:pt x="762696" y="5394"/>
                </a:lnTo>
                <a:lnTo>
                  <a:pt x="810759" y="1360"/>
                </a:lnTo>
                <a:lnTo>
                  <a:pt x="859536" y="0"/>
                </a:lnTo>
                <a:lnTo>
                  <a:pt x="908312" y="1360"/>
                </a:lnTo>
                <a:lnTo>
                  <a:pt x="956375" y="5394"/>
                </a:lnTo>
                <a:lnTo>
                  <a:pt x="1003651" y="12027"/>
                </a:lnTo>
                <a:lnTo>
                  <a:pt x="1050068" y="21189"/>
                </a:lnTo>
                <a:lnTo>
                  <a:pt x="1095553" y="32805"/>
                </a:lnTo>
                <a:lnTo>
                  <a:pt x="1140034" y="46805"/>
                </a:lnTo>
                <a:lnTo>
                  <a:pt x="1183439" y="63114"/>
                </a:lnTo>
                <a:lnTo>
                  <a:pt x="1225694" y="81661"/>
                </a:lnTo>
                <a:lnTo>
                  <a:pt x="1266727" y="102373"/>
                </a:lnTo>
                <a:lnTo>
                  <a:pt x="1306465" y="125177"/>
                </a:lnTo>
                <a:lnTo>
                  <a:pt x="1344837" y="150001"/>
                </a:lnTo>
                <a:lnTo>
                  <a:pt x="1381769" y="176773"/>
                </a:lnTo>
                <a:lnTo>
                  <a:pt x="1417189" y="205419"/>
                </a:lnTo>
                <a:lnTo>
                  <a:pt x="1451025" y="235868"/>
                </a:lnTo>
                <a:lnTo>
                  <a:pt x="1483203" y="268046"/>
                </a:lnTo>
                <a:lnTo>
                  <a:pt x="1513652" y="301882"/>
                </a:lnTo>
                <a:lnTo>
                  <a:pt x="1542298" y="337302"/>
                </a:lnTo>
                <a:lnTo>
                  <a:pt x="1569070" y="374234"/>
                </a:lnTo>
                <a:lnTo>
                  <a:pt x="1593894" y="412606"/>
                </a:lnTo>
                <a:lnTo>
                  <a:pt x="1616698" y="452344"/>
                </a:lnTo>
                <a:lnTo>
                  <a:pt x="1637410" y="493377"/>
                </a:lnTo>
                <a:lnTo>
                  <a:pt x="1655957" y="535632"/>
                </a:lnTo>
                <a:lnTo>
                  <a:pt x="1672266" y="579037"/>
                </a:lnTo>
                <a:lnTo>
                  <a:pt x="1686266" y="623518"/>
                </a:lnTo>
                <a:lnTo>
                  <a:pt x="1697882" y="669003"/>
                </a:lnTo>
                <a:lnTo>
                  <a:pt x="1707044" y="715420"/>
                </a:lnTo>
                <a:lnTo>
                  <a:pt x="1713677" y="762696"/>
                </a:lnTo>
                <a:lnTo>
                  <a:pt x="1717711" y="810759"/>
                </a:lnTo>
                <a:lnTo>
                  <a:pt x="1719072" y="859535"/>
                </a:lnTo>
                <a:lnTo>
                  <a:pt x="1717711" y="908312"/>
                </a:lnTo>
                <a:lnTo>
                  <a:pt x="1713677" y="956375"/>
                </a:lnTo>
                <a:lnTo>
                  <a:pt x="1707044" y="1003651"/>
                </a:lnTo>
                <a:lnTo>
                  <a:pt x="1697882" y="1050068"/>
                </a:lnTo>
                <a:lnTo>
                  <a:pt x="1686266" y="1095553"/>
                </a:lnTo>
                <a:lnTo>
                  <a:pt x="1672266" y="1140034"/>
                </a:lnTo>
                <a:lnTo>
                  <a:pt x="1655957" y="1183439"/>
                </a:lnTo>
                <a:lnTo>
                  <a:pt x="1637410" y="1225694"/>
                </a:lnTo>
                <a:lnTo>
                  <a:pt x="1616698" y="1266727"/>
                </a:lnTo>
                <a:lnTo>
                  <a:pt x="1593894" y="1306465"/>
                </a:lnTo>
                <a:lnTo>
                  <a:pt x="1569070" y="1344837"/>
                </a:lnTo>
                <a:lnTo>
                  <a:pt x="1542298" y="1381769"/>
                </a:lnTo>
                <a:lnTo>
                  <a:pt x="1513652" y="1417189"/>
                </a:lnTo>
                <a:lnTo>
                  <a:pt x="1483203" y="1451025"/>
                </a:lnTo>
                <a:lnTo>
                  <a:pt x="1451025" y="1483203"/>
                </a:lnTo>
                <a:lnTo>
                  <a:pt x="1417189" y="1513652"/>
                </a:lnTo>
                <a:lnTo>
                  <a:pt x="1381769" y="1542298"/>
                </a:lnTo>
                <a:lnTo>
                  <a:pt x="1344837" y="1569070"/>
                </a:lnTo>
                <a:lnTo>
                  <a:pt x="1306465" y="1593894"/>
                </a:lnTo>
                <a:lnTo>
                  <a:pt x="1266727" y="1616698"/>
                </a:lnTo>
                <a:lnTo>
                  <a:pt x="1225694" y="1637410"/>
                </a:lnTo>
                <a:lnTo>
                  <a:pt x="1183439" y="1655957"/>
                </a:lnTo>
                <a:lnTo>
                  <a:pt x="1140034" y="1672266"/>
                </a:lnTo>
                <a:lnTo>
                  <a:pt x="1095553" y="1686266"/>
                </a:lnTo>
                <a:lnTo>
                  <a:pt x="1050068" y="1697882"/>
                </a:lnTo>
                <a:lnTo>
                  <a:pt x="1003651" y="1707044"/>
                </a:lnTo>
                <a:lnTo>
                  <a:pt x="956375" y="1713677"/>
                </a:lnTo>
                <a:lnTo>
                  <a:pt x="908312" y="1717711"/>
                </a:lnTo>
                <a:lnTo>
                  <a:pt x="859536" y="1719071"/>
                </a:lnTo>
                <a:lnTo>
                  <a:pt x="810759" y="1717711"/>
                </a:lnTo>
                <a:lnTo>
                  <a:pt x="762696" y="1713677"/>
                </a:lnTo>
                <a:lnTo>
                  <a:pt x="715420" y="1707044"/>
                </a:lnTo>
                <a:lnTo>
                  <a:pt x="669003" y="1697882"/>
                </a:lnTo>
                <a:lnTo>
                  <a:pt x="623518" y="1686266"/>
                </a:lnTo>
                <a:lnTo>
                  <a:pt x="579037" y="1672266"/>
                </a:lnTo>
                <a:lnTo>
                  <a:pt x="535632" y="1655957"/>
                </a:lnTo>
                <a:lnTo>
                  <a:pt x="493377" y="1637410"/>
                </a:lnTo>
                <a:lnTo>
                  <a:pt x="452344" y="1616698"/>
                </a:lnTo>
                <a:lnTo>
                  <a:pt x="412606" y="1593894"/>
                </a:lnTo>
                <a:lnTo>
                  <a:pt x="374234" y="1569070"/>
                </a:lnTo>
                <a:lnTo>
                  <a:pt x="337302" y="1542298"/>
                </a:lnTo>
                <a:lnTo>
                  <a:pt x="301882" y="1513652"/>
                </a:lnTo>
                <a:lnTo>
                  <a:pt x="268046" y="1483203"/>
                </a:lnTo>
                <a:lnTo>
                  <a:pt x="235868" y="1451025"/>
                </a:lnTo>
                <a:lnTo>
                  <a:pt x="205419" y="1417189"/>
                </a:lnTo>
                <a:lnTo>
                  <a:pt x="176773" y="1381769"/>
                </a:lnTo>
                <a:lnTo>
                  <a:pt x="150001" y="1344837"/>
                </a:lnTo>
                <a:lnTo>
                  <a:pt x="125177" y="1306465"/>
                </a:lnTo>
                <a:lnTo>
                  <a:pt x="102373" y="1266727"/>
                </a:lnTo>
                <a:lnTo>
                  <a:pt x="81661" y="1225694"/>
                </a:lnTo>
                <a:lnTo>
                  <a:pt x="63114" y="1183439"/>
                </a:lnTo>
                <a:lnTo>
                  <a:pt x="46805" y="1140034"/>
                </a:lnTo>
                <a:lnTo>
                  <a:pt x="32805" y="1095553"/>
                </a:lnTo>
                <a:lnTo>
                  <a:pt x="21189" y="1050068"/>
                </a:lnTo>
                <a:lnTo>
                  <a:pt x="12027" y="1003651"/>
                </a:lnTo>
                <a:lnTo>
                  <a:pt x="5394" y="956375"/>
                </a:lnTo>
                <a:lnTo>
                  <a:pt x="1360" y="908312"/>
                </a:lnTo>
                <a:lnTo>
                  <a:pt x="0" y="8595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763770" y="3518153"/>
            <a:ext cx="571500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5" b="1">
                <a:latin typeface="微软雅黑"/>
                <a:cs typeface="微软雅黑"/>
              </a:rPr>
              <a:t>人</a:t>
            </a:r>
            <a:endParaRPr sz="43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8994" y="4010405"/>
            <a:ext cx="234950" cy="249554"/>
          </a:xfrm>
          <a:custGeom>
            <a:avLst/>
            <a:gdLst/>
            <a:ahLst/>
            <a:cxnLst/>
            <a:rect l="l" t="t" r="r" b="b"/>
            <a:pathLst>
              <a:path w="234950" h="249554">
                <a:moveTo>
                  <a:pt x="234696" y="0"/>
                </a:moveTo>
                <a:lnTo>
                  <a:pt x="0" y="0"/>
                </a:lnTo>
                <a:lnTo>
                  <a:pt x="0" y="249428"/>
                </a:lnTo>
                <a:lnTo>
                  <a:pt x="234696" y="249428"/>
                </a:lnTo>
                <a:lnTo>
                  <a:pt x="234696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79565" y="3775709"/>
            <a:ext cx="734060" cy="234950"/>
          </a:xfrm>
          <a:custGeom>
            <a:avLst/>
            <a:gdLst/>
            <a:ahLst/>
            <a:cxnLst/>
            <a:rect l="l" t="t" r="r" b="b"/>
            <a:pathLst>
              <a:path w="734059" h="234950">
                <a:moveTo>
                  <a:pt x="733552" y="0"/>
                </a:moveTo>
                <a:lnTo>
                  <a:pt x="0" y="0"/>
                </a:lnTo>
                <a:lnTo>
                  <a:pt x="0" y="234695"/>
                </a:lnTo>
                <a:lnTo>
                  <a:pt x="733552" y="234695"/>
                </a:lnTo>
                <a:lnTo>
                  <a:pt x="733552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28994" y="3526282"/>
            <a:ext cx="234950" cy="249554"/>
          </a:xfrm>
          <a:custGeom>
            <a:avLst/>
            <a:gdLst/>
            <a:ahLst/>
            <a:cxnLst/>
            <a:rect l="l" t="t" r="r" b="b"/>
            <a:pathLst>
              <a:path w="234950" h="249554">
                <a:moveTo>
                  <a:pt x="234696" y="0"/>
                </a:moveTo>
                <a:lnTo>
                  <a:pt x="0" y="0"/>
                </a:lnTo>
                <a:lnTo>
                  <a:pt x="0" y="249427"/>
                </a:lnTo>
                <a:lnTo>
                  <a:pt x="234696" y="249427"/>
                </a:lnTo>
                <a:lnTo>
                  <a:pt x="234696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4135" y="3034283"/>
            <a:ext cx="1719580" cy="1719580"/>
          </a:xfrm>
          <a:custGeom>
            <a:avLst/>
            <a:gdLst/>
            <a:ahLst/>
            <a:cxnLst/>
            <a:rect l="l" t="t" r="r" b="b"/>
            <a:pathLst>
              <a:path w="1719579" h="1719579">
                <a:moveTo>
                  <a:pt x="0" y="859535"/>
                </a:moveTo>
                <a:lnTo>
                  <a:pt x="1360" y="810759"/>
                </a:lnTo>
                <a:lnTo>
                  <a:pt x="5394" y="762696"/>
                </a:lnTo>
                <a:lnTo>
                  <a:pt x="12027" y="715420"/>
                </a:lnTo>
                <a:lnTo>
                  <a:pt x="21189" y="669003"/>
                </a:lnTo>
                <a:lnTo>
                  <a:pt x="32805" y="623518"/>
                </a:lnTo>
                <a:lnTo>
                  <a:pt x="46805" y="579037"/>
                </a:lnTo>
                <a:lnTo>
                  <a:pt x="63114" y="535632"/>
                </a:lnTo>
                <a:lnTo>
                  <a:pt x="81661" y="493377"/>
                </a:lnTo>
                <a:lnTo>
                  <a:pt x="102373" y="452344"/>
                </a:lnTo>
                <a:lnTo>
                  <a:pt x="125177" y="412606"/>
                </a:lnTo>
                <a:lnTo>
                  <a:pt x="150001" y="374234"/>
                </a:lnTo>
                <a:lnTo>
                  <a:pt x="176773" y="337302"/>
                </a:lnTo>
                <a:lnTo>
                  <a:pt x="205419" y="301882"/>
                </a:lnTo>
                <a:lnTo>
                  <a:pt x="235868" y="268046"/>
                </a:lnTo>
                <a:lnTo>
                  <a:pt x="268046" y="235868"/>
                </a:lnTo>
                <a:lnTo>
                  <a:pt x="301882" y="205419"/>
                </a:lnTo>
                <a:lnTo>
                  <a:pt x="337302" y="176773"/>
                </a:lnTo>
                <a:lnTo>
                  <a:pt x="374234" y="150001"/>
                </a:lnTo>
                <a:lnTo>
                  <a:pt x="412606" y="125177"/>
                </a:lnTo>
                <a:lnTo>
                  <a:pt x="452344" y="102373"/>
                </a:lnTo>
                <a:lnTo>
                  <a:pt x="493377" y="81661"/>
                </a:lnTo>
                <a:lnTo>
                  <a:pt x="535632" y="63114"/>
                </a:lnTo>
                <a:lnTo>
                  <a:pt x="579037" y="46805"/>
                </a:lnTo>
                <a:lnTo>
                  <a:pt x="623518" y="32805"/>
                </a:lnTo>
                <a:lnTo>
                  <a:pt x="669003" y="21189"/>
                </a:lnTo>
                <a:lnTo>
                  <a:pt x="715420" y="12027"/>
                </a:lnTo>
                <a:lnTo>
                  <a:pt x="762696" y="5394"/>
                </a:lnTo>
                <a:lnTo>
                  <a:pt x="810759" y="1360"/>
                </a:lnTo>
                <a:lnTo>
                  <a:pt x="859536" y="0"/>
                </a:lnTo>
                <a:lnTo>
                  <a:pt x="908312" y="1360"/>
                </a:lnTo>
                <a:lnTo>
                  <a:pt x="956375" y="5394"/>
                </a:lnTo>
                <a:lnTo>
                  <a:pt x="1003651" y="12027"/>
                </a:lnTo>
                <a:lnTo>
                  <a:pt x="1050068" y="21189"/>
                </a:lnTo>
                <a:lnTo>
                  <a:pt x="1095553" y="32805"/>
                </a:lnTo>
                <a:lnTo>
                  <a:pt x="1140034" y="46805"/>
                </a:lnTo>
                <a:lnTo>
                  <a:pt x="1183439" y="63114"/>
                </a:lnTo>
                <a:lnTo>
                  <a:pt x="1225694" y="81661"/>
                </a:lnTo>
                <a:lnTo>
                  <a:pt x="1266727" y="102373"/>
                </a:lnTo>
                <a:lnTo>
                  <a:pt x="1306465" y="125177"/>
                </a:lnTo>
                <a:lnTo>
                  <a:pt x="1344837" y="150001"/>
                </a:lnTo>
                <a:lnTo>
                  <a:pt x="1381769" y="176773"/>
                </a:lnTo>
                <a:lnTo>
                  <a:pt x="1417189" y="205419"/>
                </a:lnTo>
                <a:lnTo>
                  <a:pt x="1451025" y="235868"/>
                </a:lnTo>
                <a:lnTo>
                  <a:pt x="1483203" y="268046"/>
                </a:lnTo>
                <a:lnTo>
                  <a:pt x="1513652" y="301882"/>
                </a:lnTo>
                <a:lnTo>
                  <a:pt x="1542298" y="337302"/>
                </a:lnTo>
                <a:lnTo>
                  <a:pt x="1569070" y="374234"/>
                </a:lnTo>
                <a:lnTo>
                  <a:pt x="1593894" y="412606"/>
                </a:lnTo>
                <a:lnTo>
                  <a:pt x="1616698" y="452344"/>
                </a:lnTo>
                <a:lnTo>
                  <a:pt x="1637410" y="493377"/>
                </a:lnTo>
                <a:lnTo>
                  <a:pt x="1655957" y="535632"/>
                </a:lnTo>
                <a:lnTo>
                  <a:pt x="1672266" y="579037"/>
                </a:lnTo>
                <a:lnTo>
                  <a:pt x="1686266" y="623518"/>
                </a:lnTo>
                <a:lnTo>
                  <a:pt x="1697882" y="669003"/>
                </a:lnTo>
                <a:lnTo>
                  <a:pt x="1707044" y="715420"/>
                </a:lnTo>
                <a:lnTo>
                  <a:pt x="1713677" y="762696"/>
                </a:lnTo>
                <a:lnTo>
                  <a:pt x="1717711" y="810759"/>
                </a:lnTo>
                <a:lnTo>
                  <a:pt x="1719072" y="859535"/>
                </a:lnTo>
                <a:lnTo>
                  <a:pt x="1717711" y="908312"/>
                </a:lnTo>
                <a:lnTo>
                  <a:pt x="1713677" y="956375"/>
                </a:lnTo>
                <a:lnTo>
                  <a:pt x="1707044" y="1003651"/>
                </a:lnTo>
                <a:lnTo>
                  <a:pt x="1697882" y="1050068"/>
                </a:lnTo>
                <a:lnTo>
                  <a:pt x="1686266" y="1095553"/>
                </a:lnTo>
                <a:lnTo>
                  <a:pt x="1672266" y="1140034"/>
                </a:lnTo>
                <a:lnTo>
                  <a:pt x="1655957" y="1183439"/>
                </a:lnTo>
                <a:lnTo>
                  <a:pt x="1637410" y="1225694"/>
                </a:lnTo>
                <a:lnTo>
                  <a:pt x="1616698" y="1266727"/>
                </a:lnTo>
                <a:lnTo>
                  <a:pt x="1593894" y="1306465"/>
                </a:lnTo>
                <a:lnTo>
                  <a:pt x="1569070" y="1344837"/>
                </a:lnTo>
                <a:lnTo>
                  <a:pt x="1542298" y="1381769"/>
                </a:lnTo>
                <a:lnTo>
                  <a:pt x="1513652" y="1417189"/>
                </a:lnTo>
                <a:lnTo>
                  <a:pt x="1483203" y="1451025"/>
                </a:lnTo>
                <a:lnTo>
                  <a:pt x="1451025" y="1483203"/>
                </a:lnTo>
                <a:lnTo>
                  <a:pt x="1417189" y="1513652"/>
                </a:lnTo>
                <a:lnTo>
                  <a:pt x="1381769" y="1542298"/>
                </a:lnTo>
                <a:lnTo>
                  <a:pt x="1344837" y="1569070"/>
                </a:lnTo>
                <a:lnTo>
                  <a:pt x="1306465" y="1593894"/>
                </a:lnTo>
                <a:lnTo>
                  <a:pt x="1266727" y="1616698"/>
                </a:lnTo>
                <a:lnTo>
                  <a:pt x="1225694" y="1637410"/>
                </a:lnTo>
                <a:lnTo>
                  <a:pt x="1183439" y="1655957"/>
                </a:lnTo>
                <a:lnTo>
                  <a:pt x="1140034" y="1672266"/>
                </a:lnTo>
                <a:lnTo>
                  <a:pt x="1095553" y="1686266"/>
                </a:lnTo>
                <a:lnTo>
                  <a:pt x="1050068" y="1697882"/>
                </a:lnTo>
                <a:lnTo>
                  <a:pt x="1003651" y="1707044"/>
                </a:lnTo>
                <a:lnTo>
                  <a:pt x="956375" y="1713677"/>
                </a:lnTo>
                <a:lnTo>
                  <a:pt x="908312" y="1717711"/>
                </a:lnTo>
                <a:lnTo>
                  <a:pt x="859536" y="1719071"/>
                </a:lnTo>
                <a:lnTo>
                  <a:pt x="810759" y="1717711"/>
                </a:lnTo>
                <a:lnTo>
                  <a:pt x="762696" y="1713677"/>
                </a:lnTo>
                <a:lnTo>
                  <a:pt x="715420" y="1707044"/>
                </a:lnTo>
                <a:lnTo>
                  <a:pt x="669003" y="1697882"/>
                </a:lnTo>
                <a:lnTo>
                  <a:pt x="623518" y="1686266"/>
                </a:lnTo>
                <a:lnTo>
                  <a:pt x="579037" y="1672266"/>
                </a:lnTo>
                <a:lnTo>
                  <a:pt x="535632" y="1655957"/>
                </a:lnTo>
                <a:lnTo>
                  <a:pt x="493377" y="1637410"/>
                </a:lnTo>
                <a:lnTo>
                  <a:pt x="452344" y="1616698"/>
                </a:lnTo>
                <a:lnTo>
                  <a:pt x="412606" y="1593894"/>
                </a:lnTo>
                <a:lnTo>
                  <a:pt x="374234" y="1569070"/>
                </a:lnTo>
                <a:lnTo>
                  <a:pt x="337302" y="1542298"/>
                </a:lnTo>
                <a:lnTo>
                  <a:pt x="301882" y="1513652"/>
                </a:lnTo>
                <a:lnTo>
                  <a:pt x="268046" y="1483203"/>
                </a:lnTo>
                <a:lnTo>
                  <a:pt x="235868" y="1451025"/>
                </a:lnTo>
                <a:lnTo>
                  <a:pt x="205419" y="1417189"/>
                </a:lnTo>
                <a:lnTo>
                  <a:pt x="176773" y="1381769"/>
                </a:lnTo>
                <a:lnTo>
                  <a:pt x="150001" y="1344837"/>
                </a:lnTo>
                <a:lnTo>
                  <a:pt x="125177" y="1306465"/>
                </a:lnTo>
                <a:lnTo>
                  <a:pt x="102373" y="1266727"/>
                </a:lnTo>
                <a:lnTo>
                  <a:pt x="81661" y="1225694"/>
                </a:lnTo>
                <a:lnTo>
                  <a:pt x="63114" y="1183439"/>
                </a:lnTo>
                <a:lnTo>
                  <a:pt x="46805" y="1140034"/>
                </a:lnTo>
                <a:lnTo>
                  <a:pt x="32805" y="1095553"/>
                </a:lnTo>
                <a:lnTo>
                  <a:pt x="21189" y="1050068"/>
                </a:lnTo>
                <a:lnTo>
                  <a:pt x="12027" y="1003651"/>
                </a:lnTo>
                <a:lnTo>
                  <a:pt x="5394" y="956375"/>
                </a:lnTo>
                <a:lnTo>
                  <a:pt x="1360" y="908312"/>
                </a:lnTo>
                <a:lnTo>
                  <a:pt x="0" y="8595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486650" y="3518153"/>
            <a:ext cx="1116965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5" b="1">
                <a:latin typeface="微软雅黑"/>
                <a:cs typeface="微软雅黑"/>
              </a:rPr>
              <a:t>行为</a:t>
            </a:r>
            <a:endParaRPr sz="43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24543" y="4010278"/>
            <a:ext cx="234950" cy="249554"/>
          </a:xfrm>
          <a:custGeom>
            <a:avLst/>
            <a:gdLst/>
            <a:ahLst/>
            <a:cxnLst/>
            <a:rect l="l" t="t" r="r" b="b"/>
            <a:pathLst>
              <a:path w="234950" h="249554">
                <a:moveTo>
                  <a:pt x="234441" y="0"/>
                </a:moveTo>
                <a:lnTo>
                  <a:pt x="0" y="0"/>
                </a:lnTo>
                <a:lnTo>
                  <a:pt x="0" y="249555"/>
                </a:lnTo>
                <a:lnTo>
                  <a:pt x="234441" y="249555"/>
                </a:lnTo>
                <a:lnTo>
                  <a:pt x="234441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75495" y="3775836"/>
            <a:ext cx="732790" cy="234950"/>
          </a:xfrm>
          <a:custGeom>
            <a:avLst/>
            <a:gdLst/>
            <a:ahLst/>
            <a:cxnLst/>
            <a:rect l="l" t="t" r="r" b="b"/>
            <a:pathLst>
              <a:path w="732790" h="234950">
                <a:moveTo>
                  <a:pt x="732535" y="0"/>
                </a:moveTo>
                <a:lnTo>
                  <a:pt x="0" y="0"/>
                </a:lnTo>
                <a:lnTo>
                  <a:pt x="0" y="234442"/>
                </a:lnTo>
                <a:lnTo>
                  <a:pt x="732535" y="234442"/>
                </a:lnTo>
                <a:lnTo>
                  <a:pt x="732535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424543" y="3526282"/>
            <a:ext cx="234950" cy="249554"/>
          </a:xfrm>
          <a:custGeom>
            <a:avLst/>
            <a:gdLst/>
            <a:ahLst/>
            <a:cxnLst/>
            <a:rect l="l" t="t" r="r" b="b"/>
            <a:pathLst>
              <a:path w="234950" h="249554">
                <a:moveTo>
                  <a:pt x="234441" y="0"/>
                </a:moveTo>
                <a:lnTo>
                  <a:pt x="0" y="0"/>
                </a:lnTo>
                <a:lnTo>
                  <a:pt x="0" y="249554"/>
                </a:lnTo>
                <a:lnTo>
                  <a:pt x="234441" y="249554"/>
                </a:lnTo>
                <a:lnTo>
                  <a:pt x="234441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180319" y="3034283"/>
            <a:ext cx="1717675" cy="1719580"/>
          </a:xfrm>
          <a:custGeom>
            <a:avLst/>
            <a:gdLst/>
            <a:ahLst/>
            <a:cxnLst/>
            <a:rect l="l" t="t" r="r" b="b"/>
            <a:pathLst>
              <a:path w="1717675" h="1719579">
                <a:moveTo>
                  <a:pt x="0" y="859535"/>
                </a:moveTo>
                <a:lnTo>
                  <a:pt x="1359" y="810759"/>
                </a:lnTo>
                <a:lnTo>
                  <a:pt x="5388" y="762696"/>
                </a:lnTo>
                <a:lnTo>
                  <a:pt x="12015" y="715420"/>
                </a:lnTo>
                <a:lnTo>
                  <a:pt x="21168" y="669003"/>
                </a:lnTo>
                <a:lnTo>
                  <a:pt x="32773" y="623518"/>
                </a:lnTo>
                <a:lnTo>
                  <a:pt x="46759" y="579037"/>
                </a:lnTo>
                <a:lnTo>
                  <a:pt x="63053" y="535632"/>
                </a:lnTo>
                <a:lnTo>
                  <a:pt x="81582" y="493377"/>
                </a:lnTo>
                <a:lnTo>
                  <a:pt x="102274" y="452344"/>
                </a:lnTo>
                <a:lnTo>
                  <a:pt x="125057" y="412606"/>
                </a:lnTo>
                <a:lnTo>
                  <a:pt x="149858" y="374234"/>
                </a:lnTo>
                <a:lnTo>
                  <a:pt x="176604" y="337302"/>
                </a:lnTo>
                <a:lnTo>
                  <a:pt x="205224" y="301882"/>
                </a:lnTo>
                <a:lnTo>
                  <a:pt x="235644" y="268046"/>
                </a:lnTo>
                <a:lnTo>
                  <a:pt x="267793" y="235868"/>
                </a:lnTo>
                <a:lnTo>
                  <a:pt x="301598" y="205419"/>
                </a:lnTo>
                <a:lnTo>
                  <a:pt x="336986" y="176773"/>
                </a:lnTo>
                <a:lnTo>
                  <a:pt x="373885" y="150001"/>
                </a:lnTo>
                <a:lnTo>
                  <a:pt x="412222" y="125177"/>
                </a:lnTo>
                <a:lnTo>
                  <a:pt x="451926" y="102373"/>
                </a:lnTo>
                <a:lnTo>
                  <a:pt x="492923" y="81661"/>
                </a:lnTo>
                <a:lnTo>
                  <a:pt x="535141" y="63114"/>
                </a:lnTo>
                <a:lnTo>
                  <a:pt x="578508" y="46805"/>
                </a:lnTo>
                <a:lnTo>
                  <a:pt x="622951" y="32805"/>
                </a:lnTo>
                <a:lnTo>
                  <a:pt x="668398" y="21189"/>
                </a:lnTo>
                <a:lnTo>
                  <a:pt x="714776" y="12027"/>
                </a:lnTo>
                <a:lnTo>
                  <a:pt x="762013" y="5394"/>
                </a:lnTo>
                <a:lnTo>
                  <a:pt x="810036" y="1360"/>
                </a:lnTo>
                <a:lnTo>
                  <a:pt x="858774" y="0"/>
                </a:lnTo>
                <a:lnTo>
                  <a:pt x="907511" y="1360"/>
                </a:lnTo>
                <a:lnTo>
                  <a:pt x="955534" y="5394"/>
                </a:lnTo>
                <a:lnTo>
                  <a:pt x="1002771" y="12027"/>
                </a:lnTo>
                <a:lnTo>
                  <a:pt x="1049149" y="21189"/>
                </a:lnTo>
                <a:lnTo>
                  <a:pt x="1094596" y="32805"/>
                </a:lnTo>
                <a:lnTo>
                  <a:pt x="1139039" y="46805"/>
                </a:lnTo>
                <a:lnTo>
                  <a:pt x="1182406" y="63114"/>
                </a:lnTo>
                <a:lnTo>
                  <a:pt x="1224624" y="81661"/>
                </a:lnTo>
                <a:lnTo>
                  <a:pt x="1265621" y="102373"/>
                </a:lnTo>
                <a:lnTo>
                  <a:pt x="1305325" y="125177"/>
                </a:lnTo>
                <a:lnTo>
                  <a:pt x="1343662" y="150001"/>
                </a:lnTo>
                <a:lnTo>
                  <a:pt x="1380561" y="176773"/>
                </a:lnTo>
                <a:lnTo>
                  <a:pt x="1415949" y="205419"/>
                </a:lnTo>
                <a:lnTo>
                  <a:pt x="1449754" y="235868"/>
                </a:lnTo>
                <a:lnTo>
                  <a:pt x="1481903" y="268046"/>
                </a:lnTo>
                <a:lnTo>
                  <a:pt x="1512323" y="301882"/>
                </a:lnTo>
                <a:lnTo>
                  <a:pt x="1540943" y="337302"/>
                </a:lnTo>
                <a:lnTo>
                  <a:pt x="1567689" y="374234"/>
                </a:lnTo>
                <a:lnTo>
                  <a:pt x="1592490" y="412606"/>
                </a:lnTo>
                <a:lnTo>
                  <a:pt x="1615273" y="452344"/>
                </a:lnTo>
                <a:lnTo>
                  <a:pt x="1635965" y="493377"/>
                </a:lnTo>
                <a:lnTo>
                  <a:pt x="1654494" y="535632"/>
                </a:lnTo>
                <a:lnTo>
                  <a:pt x="1670788" y="579037"/>
                </a:lnTo>
                <a:lnTo>
                  <a:pt x="1684774" y="623518"/>
                </a:lnTo>
                <a:lnTo>
                  <a:pt x="1696379" y="669003"/>
                </a:lnTo>
                <a:lnTo>
                  <a:pt x="1705532" y="715420"/>
                </a:lnTo>
                <a:lnTo>
                  <a:pt x="1712159" y="762696"/>
                </a:lnTo>
                <a:lnTo>
                  <a:pt x="1716188" y="810759"/>
                </a:lnTo>
                <a:lnTo>
                  <a:pt x="1717548" y="859535"/>
                </a:lnTo>
                <a:lnTo>
                  <a:pt x="1716188" y="908312"/>
                </a:lnTo>
                <a:lnTo>
                  <a:pt x="1712159" y="956375"/>
                </a:lnTo>
                <a:lnTo>
                  <a:pt x="1705532" y="1003651"/>
                </a:lnTo>
                <a:lnTo>
                  <a:pt x="1696379" y="1050068"/>
                </a:lnTo>
                <a:lnTo>
                  <a:pt x="1684774" y="1095553"/>
                </a:lnTo>
                <a:lnTo>
                  <a:pt x="1670788" y="1140034"/>
                </a:lnTo>
                <a:lnTo>
                  <a:pt x="1654494" y="1183439"/>
                </a:lnTo>
                <a:lnTo>
                  <a:pt x="1635965" y="1225694"/>
                </a:lnTo>
                <a:lnTo>
                  <a:pt x="1615273" y="1266727"/>
                </a:lnTo>
                <a:lnTo>
                  <a:pt x="1592490" y="1306465"/>
                </a:lnTo>
                <a:lnTo>
                  <a:pt x="1567689" y="1344837"/>
                </a:lnTo>
                <a:lnTo>
                  <a:pt x="1540943" y="1381769"/>
                </a:lnTo>
                <a:lnTo>
                  <a:pt x="1512323" y="1417189"/>
                </a:lnTo>
                <a:lnTo>
                  <a:pt x="1481903" y="1451025"/>
                </a:lnTo>
                <a:lnTo>
                  <a:pt x="1449754" y="1483203"/>
                </a:lnTo>
                <a:lnTo>
                  <a:pt x="1415949" y="1513652"/>
                </a:lnTo>
                <a:lnTo>
                  <a:pt x="1380561" y="1542298"/>
                </a:lnTo>
                <a:lnTo>
                  <a:pt x="1343662" y="1569070"/>
                </a:lnTo>
                <a:lnTo>
                  <a:pt x="1305325" y="1593894"/>
                </a:lnTo>
                <a:lnTo>
                  <a:pt x="1265621" y="1616698"/>
                </a:lnTo>
                <a:lnTo>
                  <a:pt x="1224624" y="1637410"/>
                </a:lnTo>
                <a:lnTo>
                  <a:pt x="1182406" y="1655957"/>
                </a:lnTo>
                <a:lnTo>
                  <a:pt x="1139039" y="1672266"/>
                </a:lnTo>
                <a:lnTo>
                  <a:pt x="1094596" y="1686266"/>
                </a:lnTo>
                <a:lnTo>
                  <a:pt x="1049149" y="1697882"/>
                </a:lnTo>
                <a:lnTo>
                  <a:pt x="1002771" y="1707044"/>
                </a:lnTo>
                <a:lnTo>
                  <a:pt x="955534" y="1713677"/>
                </a:lnTo>
                <a:lnTo>
                  <a:pt x="907511" y="1717711"/>
                </a:lnTo>
                <a:lnTo>
                  <a:pt x="858774" y="1719071"/>
                </a:lnTo>
                <a:lnTo>
                  <a:pt x="810036" y="1717711"/>
                </a:lnTo>
                <a:lnTo>
                  <a:pt x="762013" y="1713677"/>
                </a:lnTo>
                <a:lnTo>
                  <a:pt x="714776" y="1707044"/>
                </a:lnTo>
                <a:lnTo>
                  <a:pt x="668398" y="1697882"/>
                </a:lnTo>
                <a:lnTo>
                  <a:pt x="622951" y="1686266"/>
                </a:lnTo>
                <a:lnTo>
                  <a:pt x="578508" y="1672266"/>
                </a:lnTo>
                <a:lnTo>
                  <a:pt x="535141" y="1655957"/>
                </a:lnTo>
                <a:lnTo>
                  <a:pt x="492923" y="1637410"/>
                </a:lnTo>
                <a:lnTo>
                  <a:pt x="451926" y="1616698"/>
                </a:lnTo>
                <a:lnTo>
                  <a:pt x="412222" y="1593894"/>
                </a:lnTo>
                <a:lnTo>
                  <a:pt x="373885" y="1569070"/>
                </a:lnTo>
                <a:lnTo>
                  <a:pt x="336986" y="1542298"/>
                </a:lnTo>
                <a:lnTo>
                  <a:pt x="301598" y="1513652"/>
                </a:lnTo>
                <a:lnTo>
                  <a:pt x="267793" y="1483203"/>
                </a:lnTo>
                <a:lnTo>
                  <a:pt x="235644" y="1451025"/>
                </a:lnTo>
                <a:lnTo>
                  <a:pt x="205224" y="1417189"/>
                </a:lnTo>
                <a:lnTo>
                  <a:pt x="176604" y="1381769"/>
                </a:lnTo>
                <a:lnTo>
                  <a:pt x="149858" y="1344837"/>
                </a:lnTo>
                <a:lnTo>
                  <a:pt x="125057" y="1306465"/>
                </a:lnTo>
                <a:lnTo>
                  <a:pt x="102274" y="1266727"/>
                </a:lnTo>
                <a:lnTo>
                  <a:pt x="81582" y="1225694"/>
                </a:lnTo>
                <a:lnTo>
                  <a:pt x="63053" y="1183439"/>
                </a:lnTo>
                <a:lnTo>
                  <a:pt x="46759" y="1140034"/>
                </a:lnTo>
                <a:lnTo>
                  <a:pt x="32773" y="1095553"/>
                </a:lnTo>
                <a:lnTo>
                  <a:pt x="21168" y="1050068"/>
                </a:lnTo>
                <a:lnTo>
                  <a:pt x="12015" y="1003651"/>
                </a:lnTo>
                <a:lnTo>
                  <a:pt x="5388" y="956375"/>
                </a:lnTo>
                <a:lnTo>
                  <a:pt x="1359" y="908312"/>
                </a:lnTo>
                <a:lnTo>
                  <a:pt x="0" y="8595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482198" y="3518153"/>
            <a:ext cx="1116965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5" b="1">
                <a:latin typeface="微软雅黑"/>
                <a:cs typeface="微软雅黑"/>
              </a:rPr>
              <a:t>结果</a:t>
            </a:r>
            <a:endParaRPr sz="4300">
              <a:latin typeface="微软雅黑"/>
              <a:cs typeface="微软雅黑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9992" y="6469446"/>
            <a:ext cx="4895215" cy="19240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000" spc="-5">
                <a:latin typeface="微软雅黑"/>
                <a:cs typeface="微软雅黑"/>
              </a:rPr>
              <a:t>图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-10">
                <a:latin typeface="微软雅黑"/>
                <a:cs typeface="微软雅黑"/>
              </a:rPr>
              <a:t>：</a:t>
            </a:r>
            <a:r>
              <a:rPr dirty="0" sz="1000" spc="-5">
                <a:latin typeface="微软雅黑"/>
                <a:cs typeface="微软雅黑"/>
              </a:rPr>
              <a:t>截图自得到大学，许岑《如何</a:t>
            </a:r>
            <a:r>
              <a:rPr dirty="0" sz="1000" spc="5">
                <a:latin typeface="微软雅黑"/>
                <a:cs typeface="微软雅黑"/>
              </a:rPr>
              <a:t>成</a:t>
            </a:r>
            <a:r>
              <a:rPr dirty="0" sz="1000" spc="-5">
                <a:latin typeface="微软雅黑"/>
                <a:cs typeface="微软雅黑"/>
              </a:rPr>
              <a:t>为有</a:t>
            </a:r>
            <a:r>
              <a:rPr dirty="0" sz="1000" spc="5">
                <a:latin typeface="微软雅黑"/>
                <a:cs typeface="微软雅黑"/>
              </a:rPr>
              <a:t>效</a:t>
            </a:r>
            <a:r>
              <a:rPr dirty="0" sz="1000" spc="-5">
                <a:latin typeface="微软雅黑"/>
                <a:cs typeface="微软雅黑"/>
              </a:rPr>
              <a:t>学习</a:t>
            </a:r>
            <a:r>
              <a:rPr dirty="0" sz="1000" spc="5">
                <a:latin typeface="微软雅黑"/>
                <a:cs typeface="微软雅黑"/>
              </a:rPr>
              <a:t>的</a:t>
            </a:r>
            <a:r>
              <a:rPr dirty="0" sz="1000" spc="-5">
                <a:latin typeface="微软雅黑"/>
                <a:cs typeface="微软雅黑"/>
              </a:rPr>
              <a:t>高手</a:t>
            </a:r>
            <a:r>
              <a:rPr dirty="0" sz="1000" spc="5">
                <a:latin typeface="微软雅黑"/>
                <a:cs typeface="微软雅黑"/>
              </a:rPr>
              <a:t>》</a:t>
            </a:r>
            <a:r>
              <a:rPr dirty="0" sz="1000" spc="-5">
                <a:latin typeface="微软雅黑"/>
                <a:cs typeface="微软雅黑"/>
              </a:rPr>
              <a:t>，浏</a:t>
            </a:r>
            <a:r>
              <a:rPr dirty="0" sz="1000" spc="5">
                <a:latin typeface="微软雅黑"/>
                <a:cs typeface="微软雅黑"/>
              </a:rPr>
              <a:t>览</a:t>
            </a:r>
            <a:r>
              <a:rPr dirty="0" sz="1000" spc="-5">
                <a:latin typeface="微软雅黑"/>
                <a:cs typeface="微软雅黑"/>
              </a:rPr>
              <a:t>时间</a:t>
            </a:r>
            <a:r>
              <a:rPr dirty="0" sz="1000" spc="-10">
                <a:latin typeface="微软雅黑"/>
                <a:cs typeface="微软雅黑"/>
              </a:rPr>
              <a:t>：</a:t>
            </a:r>
            <a:r>
              <a:rPr dirty="0" sz="1000" spc="-10">
                <a:latin typeface="Arial"/>
                <a:cs typeface="Arial"/>
              </a:rPr>
              <a:t>2020</a:t>
            </a:r>
            <a:r>
              <a:rPr dirty="0" sz="1000" spc="-5">
                <a:latin typeface="微软雅黑"/>
                <a:cs typeface="微软雅黑"/>
              </a:rPr>
              <a:t>年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 spc="-5">
                <a:latin typeface="微软雅黑"/>
                <a:cs typeface="微软雅黑"/>
              </a:rPr>
              <a:t>月</a:t>
            </a:r>
            <a:r>
              <a:rPr dirty="0" sz="1000" spc="-10">
                <a:latin typeface="Arial"/>
                <a:cs typeface="Arial"/>
              </a:rPr>
              <a:t>22</a:t>
            </a:r>
            <a:r>
              <a:rPr dirty="0" sz="1000" spc="-5">
                <a:latin typeface="微软雅黑"/>
                <a:cs typeface="微软雅黑"/>
              </a:rPr>
              <a:t>日</a:t>
            </a:r>
            <a:endParaRPr sz="1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问题、提示和匹配：将学生有限的</a:t>
            </a:r>
            <a:r>
              <a:rPr dirty="0"/>
              <a:t>注</a:t>
            </a:r>
            <a:r>
              <a:rPr dirty="0" spc="-5"/>
              <a:t>意力</a:t>
            </a:r>
            <a:r>
              <a:rPr dirty="0"/>
              <a:t>集</a:t>
            </a:r>
            <a:r>
              <a:rPr dirty="0" spc="-5"/>
              <a:t>中到</a:t>
            </a:r>
            <a:r>
              <a:rPr dirty="0"/>
              <a:t>核</a:t>
            </a:r>
            <a:r>
              <a:rPr dirty="0" spc="-5"/>
              <a:t>心特征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37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36752" y="2270252"/>
            <a:ext cx="10216515" cy="2555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600" spc="-5" b="1">
                <a:latin typeface="微软雅黑"/>
                <a:cs typeface="微软雅黑"/>
              </a:rPr>
              <a:t>戍 戊 戌</a:t>
            </a:r>
            <a:r>
              <a:rPr dirty="0" sz="16600" spc="-1070" b="1">
                <a:latin typeface="微软雅黑"/>
                <a:cs typeface="微软雅黑"/>
              </a:rPr>
              <a:t> </a:t>
            </a:r>
            <a:r>
              <a:rPr dirty="0" sz="16600" spc="-5" b="1">
                <a:latin typeface="微软雅黑"/>
                <a:cs typeface="微软雅黑"/>
              </a:rPr>
              <a:t>戎</a:t>
            </a:r>
            <a:endParaRPr sz="16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示证新知：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37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11553" y="1479550"/>
          <a:ext cx="9714865" cy="3443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320"/>
                <a:gridCol w="1417320"/>
                <a:gridCol w="595629"/>
                <a:gridCol w="1417319"/>
                <a:gridCol w="1417320"/>
                <a:gridCol w="595629"/>
                <a:gridCol w="1416684"/>
                <a:gridCol w="1416684"/>
              </a:tblGrid>
              <a:tr h="14173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54355">
                        <a:lnSpc>
                          <a:spcPct val="100000"/>
                        </a:lnSpc>
                        <a:spcBef>
                          <a:spcPts val="3310"/>
                        </a:spcBef>
                      </a:pPr>
                      <a:r>
                        <a:rPr dirty="0" sz="3400" spc="-5" b="1">
                          <a:latin typeface="微软雅黑"/>
                          <a:cs typeface="微软雅黑"/>
                        </a:rPr>
                        <a:t>示证新知</a:t>
                      </a:r>
                      <a:endParaRPr sz="3400">
                        <a:latin typeface="微软雅黑"/>
                        <a:cs typeface="微软雅黑"/>
                      </a:endParaRPr>
                    </a:p>
                  </a:txBody>
                  <a:tcPr marL="0" marR="0" marB="0" marT="420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7688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8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7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3400" spc="-5" b="1">
                          <a:latin typeface="微软雅黑"/>
                          <a:cs typeface="微软雅黑"/>
                        </a:rPr>
                        <a:t>套路</a:t>
                      </a:r>
                      <a:endParaRPr sz="3400">
                        <a:latin typeface="微软雅黑"/>
                        <a:cs typeface="微软雅黑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3400" spc="-5" b="1">
                          <a:latin typeface="微软雅黑"/>
                          <a:cs typeface="微软雅黑"/>
                        </a:rPr>
                        <a:t>心智模式</a:t>
                      </a:r>
                      <a:endParaRPr sz="3400">
                        <a:latin typeface="微软雅黑"/>
                        <a:cs typeface="微软雅黑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3400" spc="-5" b="1">
                          <a:latin typeface="微软雅黑"/>
                          <a:cs typeface="微软雅黑"/>
                        </a:rPr>
                        <a:t>案例</a:t>
                      </a:r>
                      <a:endParaRPr sz="3400">
                        <a:latin typeface="微软雅黑"/>
                        <a:cs typeface="微软雅黑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3400" spc="-5" b="1">
                          <a:latin typeface="Arial"/>
                          <a:cs typeface="Arial"/>
                        </a:rPr>
                        <a:t>E3</a:t>
                      </a:r>
                      <a:endParaRPr sz="3400">
                        <a:latin typeface="Arial"/>
                        <a:cs typeface="Arial"/>
                      </a:endParaRPr>
                    </a:p>
                  </a:txBody>
                  <a:tcPr marL="0" marR="0" marB="0" marT="206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3400" b="1">
                          <a:latin typeface="微软雅黑"/>
                          <a:cs typeface="微软雅黑"/>
                        </a:rPr>
                        <a:t>对应</a:t>
                      </a:r>
                      <a:endParaRPr sz="3400">
                        <a:latin typeface="微软雅黑"/>
                        <a:cs typeface="微软雅黑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3400" b="1">
                          <a:latin typeface="微软雅黑"/>
                          <a:cs typeface="微软雅黑"/>
                        </a:rPr>
                        <a:t>注意力</a:t>
                      </a:r>
                      <a:endParaRPr sz="3400">
                        <a:latin typeface="微软雅黑"/>
                        <a:cs typeface="微软雅黑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应用新知：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1892807" y="2476500"/>
            <a:ext cx="7949565" cy="2171700"/>
          </a:xfrm>
          <a:custGeom>
            <a:avLst/>
            <a:gdLst/>
            <a:ahLst/>
            <a:cxnLst/>
            <a:rect l="l" t="t" r="r" b="b"/>
            <a:pathLst>
              <a:path w="7949565" h="2171700">
                <a:moveTo>
                  <a:pt x="0" y="361950"/>
                </a:moveTo>
                <a:lnTo>
                  <a:pt x="3304" y="312835"/>
                </a:lnTo>
                <a:lnTo>
                  <a:pt x="12929" y="265729"/>
                </a:lnTo>
                <a:lnTo>
                  <a:pt x="28444" y="221063"/>
                </a:lnTo>
                <a:lnTo>
                  <a:pt x="49417" y="179267"/>
                </a:lnTo>
                <a:lnTo>
                  <a:pt x="75417" y="140773"/>
                </a:lnTo>
                <a:lnTo>
                  <a:pt x="106013" y="106013"/>
                </a:lnTo>
                <a:lnTo>
                  <a:pt x="140773" y="75417"/>
                </a:lnTo>
                <a:lnTo>
                  <a:pt x="179267" y="49417"/>
                </a:lnTo>
                <a:lnTo>
                  <a:pt x="221063" y="28444"/>
                </a:lnTo>
                <a:lnTo>
                  <a:pt x="265729" y="12929"/>
                </a:lnTo>
                <a:lnTo>
                  <a:pt x="312835" y="3304"/>
                </a:lnTo>
                <a:lnTo>
                  <a:pt x="361950" y="0"/>
                </a:lnTo>
                <a:lnTo>
                  <a:pt x="7587234" y="0"/>
                </a:lnTo>
                <a:lnTo>
                  <a:pt x="7636348" y="3304"/>
                </a:lnTo>
                <a:lnTo>
                  <a:pt x="7683454" y="12929"/>
                </a:lnTo>
                <a:lnTo>
                  <a:pt x="7728120" y="28444"/>
                </a:lnTo>
                <a:lnTo>
                  <a:pt x="7769916" y="49417"/>
                </a:lnTo>
                <a:lnTo>
                  <a:pt x="7808410" y="75417"/>
                </a:lnTo>
                <a:lnTo>
                  <a:pt x="7843170" y="106013"/>
                </a:lnTo>
                <a:lnTo>
                  <a:pt x="7873766" y="140773"/>
                </a:lnTo>
                <a:lnTo>
                  <a:pt x="7899766" y="179267"/>
                </a:lnTo>
                <a:lnTo>
                  <a:pt x="7920739" y="221063"/>
                </a:lnTo>
                <a:lnTo>
                  <a:pt x="7936254" y="265729"/>
                </a:lnTo>
                <a:lnTo>
                  <a:pt x="7945879" y="312835"/>
                </a:lnTo>
                <a:lnTo>
                  <a:pt x="7949184" y="361950"/>
                </a:lnTo>
                <a:lnTo>
                  <a:pt x="7949184" y="1809750"/>
                </a:lnTo>
                <a:lnTo>
                  <a:pt x="7945879" y="1858864"/>
                </a:lnTo>
                <a:lnTo>
                  <a:pt x="7936254" y="1905970"/>
                </a:lnTo>
                <a:lnTo>
                  <a:pt x="7920739" y="1950636"/>
                </a:lnTo>
                <a:lnTo>
                  <a:pt x="7899766" y="1992432"/>
                </a:lnTo>
                <a:lnTo>
                  <a:pt x="7873766" y="2030926"/>
                </a:lnTo>
                <a:lnTo>
                  <a:pt x="7843170" y="2065686"/>
                </a:lnTo>
                <a:lnTo>
                  <a:pt x="7808410" y="2096282"/>
                </a:lnTo>
                <a:lnTo>
                  <a:pt x="7769916" y="2122282"/>
                </a:lnTo>
                <a:lnTo>
                  <a:pt x="7728120" y="2143255"/>
                </a:lnTo>
                <a:lnTo>
                  <a:pt x="7683454" y="2158770"/>
                </a:lnTo>
                <a:lnTo>
                  <a:pt x="7636348" y="2168395"/>
                </a:lnTo>
                <a:lnTo>
                  <a:pt x="7587234" y="2171700"/>
                </a:lnTo>
                <a:lnTo>
                  <a:pt x="361950" y="2171700"/>
                </a:lnTo>
                <a:lnTo>
                  <a:pt x="312835" y="2168395"/>
                </a:lnTo>
                <a:lnTo>
                  <a:pt x="265729" y="2158770"/>
                </a:lnTo>
                <a:lnTo>
                  <a:pt x="221063" y="2143255"/>
                </a:lnTo>
                <a:lnTo>
                  <a:pt x="179267" y="2122282"/>
                </a:lnTo>
                <a:lnTo>
                  <a:pt x="140773" y="2096282"/>
                </a:lnTo>
                <a:lnTo>
                  <a:pt x="106013" y="2065686"/>
                </a:lnTo>
                <a:lnTo>
                  <a:pt x="75417" y="2030926"/>
                </a:lnTo>
                <a:lnTo>
                  <a:pt x="49417" y="1992432"/>
                </a:lnTo>
                <a:lnTo>
                  <a:pt x="28444" y="1950636"/>
                </a:lnTo>
                <a:lnTo>
                  <a:pt x="12929" y="1905970"/>
                </a:lnTo>
                <a:lnTo>
                  <a:pt x="3304" y="1858864"/>
                </a:lnTo>
                <a:lnTo>
                  <a:pt x="0" y="1809750"/>
                </a:lnTo>
                <a:lnTo>
                  <a:pt x="0" y="361950"/>
                </a:lnTo>
                <a:close/>
              </a:path>
            </a:pathLst>
          </a:custGeom>
          <a:ln w="12700">
            <a:solidFill>
              <a:srgbClr val="569E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99157" y="2967939"/>
            <a:ext cx="693610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" b="1">
                <a:latin typeface="微软雅黑"/>
                <a:cs typeface="微软雅黑"/>
              </a:rPr>
              <a:t>原理</a:t>
            </a:r>
            <a:r>
              <a:rPr dirty="0" sz="7200" spc="5" b="1">
                <a:latin typeface="Arial"/>
                <a:cs typeface="Arial"/>
              </a:rPr>
              <a:t>4</a:t>
            </a:r>
            <a:r>
              <a:rPr dirty="0" sz="7200" spc="-5" b="1">
                <a:latin typeface="微软雅黑"/>
                <a:cs typeface="微软雅黑"/>
              </a:rPr>
              <a:t>：应用新知</a:t>
            </a:r>
            <a:endParaRPr sz="72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37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五星教学原理：今次的学习目标</a:t>
            </a:r>
            <a:r>
              <a:rPr dirty="0"/>
              <a:t>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34242" y="6265055"/>
            <a:ext cx="1212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3639" y="1533144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614680" marR="605155" indent="533400">
              <a:lnSpc>
                <a:spcPct val="128600"/>
              </a:lnSpc>
              <a:spcBef>
                <a:spcPts val="465"/>
              </a:spcBef>
            </a:pPr>
            <a:r>
              <a:rPr dirty="0" sz="4200" spc="-5" b="1">
                <a:solidFill>
                  <a:srgbClr val="FFFFFF"/>
                </a:solidFill>
                <a:latin typeface="微软雅黑"/>
                <a:cs typeface="微软雅黑"/>
              </a:rPr>
              <a:t>理解 </a:t>
            </a:r>
            <a:r>
              <a:rPr dirty="0" sz="4200" b="1">
                <a:solidFill>
                  <a:srgbClr val="FFFFFF"/>
                </a:solidFill>
                <a:latin typeface="微软雅黑"/>
                <a:cs typeface="微软雅黑"/>
              </a:rPr>
              <a:t>核心要义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2388" y="1533144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614680" marR="604520" indent="533400">
              <a:lnSpc>
                <a:spcPct val="128600"/>
              </a:lnSpc>
              <a:spcBef>
                <a:spcPts val="465"/>
              </a:spcBef>
            </a:pPr>
            <a:r>
              <a:rPr dirty="0" sz="4200" spc="-5">
                <a:solidFill>
                  <a:srgbClr val="001F5F"/>
                </a:solidFill>
                <a:latin typeface="微软雅黑"/>
                <a:cs typeface="微软雅黑"/>
              </a:rPr>
              <a:t>掌握 </a:t>
            </a:r>
            <a:r>
              <a:rPr dirty="0" sz="4200">
                <a:solidFill>
                  <a:srgbClr val="001F5F"/>
                </a:solidFill>
                <a:latin typeface="微软雅黑"/>
                <a:cs typeface="微软雅黑"/>
              </a:rPr>
              <a:t>设计指南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3639" y="3886200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614680" marR="605155" indent="533400">
              <a:lnSpc>
                <a:spcPct val="128600"/>
              </a:lnSpc>
              <a:spcBef>
                <a:spcPts val="475"/>
              </a:spcBef>
            </a:pPr>
            <a:r>
              <a:rPr dirty="0" sz="4200" spc="-5">
                <a:solidFill>
                  <a:srgbClr val="001F5F"/>
                </a:solidFill>
                <a:latin typeface="微软雅黑"/>
                <a:cs typeface="微软雅黑"/>
              </a:rPr>
              <a:t>体悟 </a:t>
            </a:r>
            <a:r>
              <a:rPr dirty="0" sz="4200">
                <a:solidFill>
                  <a:srgbClr val="001F5F"/>
                </a:solidFill>
                <a:latin typeface="微软雅黑"/>
                <a:cs typeface="微软雅黑"/>
              </a:rPr>
              <a:t>底层逻辑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2388" y="3886200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614680" marR="604520" indent="533400">
              <a:lnSpc>
                <a:spcPct val="128600"/>
              </a:lnSpc>
              <a:spcBef>
                <a:spcPts val="475"/>
              </a:spcBef>
            </a:pPr>
            <a:r>
              <a:rPr dirty="0" sz="4200" spc="-5">
                <a:solidFill>
                  <a:srgbClr val="001F5F"/>
                </a:solidFill>
                <a:latin typeface="微软雅黑"/>
                <a:cs typeface="微软雅黑"/>
              </a:rPr>
              <a:t>做出 </a:t>
            </a:r>
            <a:r>
              <a:rPr dirty="0" sz="4200">
                <a:solidFill>
                  <a:srgbClr val="001F5F"/>
                </a:solidFill>
                <a:latin typeface="微软雅黑"/>
                <a:cs typeface="微软雅黑"/>
              </a:rPr>
              <a:t>小的案例</a:t>
            </a:r>
            <a:endParaRPr sz="4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应用新知：练习</a:t>
            </a:r>
            <a:r>
              <a:rPr dirty="0" spc="-10">
                <a:latin typeface="Arial"/>
                <a:cs typeface="Arial"/>
              </a:rPr>
              <a:t>+</a:t>
            </a:r>
            <a:r>
              <a:rPr dirty="0" spc="-5"/>
              <a:t>反馈，从有意识</a:t>
            </a:r>
            <a:r>
              <a:rPr dirty="0"/>
              <a:t>到</a:t>
            </a:r>
            <a:r>
              <a:rPr dirty="0" spc="-5"/>
              <a:t>无意识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76838" y="625307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7052" y="1208532"/>
            <a:ext cx="6525768" cy="4354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02226" y="1203705"/>
            <a:ext cx="6535420" cy="4363720"/>
          </a:xfrm>
          <a:custGeom>
            <a:avLst/>
            <a:gdLst/>
            <a:ahLst/>
            <a:cxnLst/>
            <a:rect l="l" t="t" r="r" b="b"/>
            <a:pathLst>
              <a:path w="6535420" h="4363720">
                <a:moveTo>
                  <a:pt x="0" y="4363593"/>
                </a:moveTo>
                <a:lnTo>
                  <a:pt x="6535293" y="4363593"/>
                </a:lnTo>
                <a:lnTo>
                  <a:pt x="6535293" y="0"/>
                </a:lnTo>
                <a:lnTo>
                  <a:pt x="0" y="0"/>
                </a:lnTo>
                <a:lnTo>
                  <a:pt x="0" y="43635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8665" y="1286655"/>
            <a:ext cx="3337687" cy="4275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5797" y="1203705"/>
            <a:ext cx="3446145" cy="4363720"/>
          </a:xfrm>
          <a:custGeom>
            <a:avLst/>
            <a:gdLst/>
            <a:ahLst/>
            <a:cxnLst/>
            <a:rect l="l" t="t" r="r" b="b"/>
            <a:pathLst>
              <a:path w="3446145" h="4363720">
                <a:moveTo>
                  <a:pt x="0" y="4363593"/>
                </a:moveTo>
                <a:lnTo>
                  <a:pt x="3446145" y="4363593"/>
                </a:lnTo>
                <a:lnTo>
                  <a:pt x="3446145" y="0"/>
                </a:lnTo>
                <a:lnTo>
                  <a:pt x="0" y="0"/>
                </a:lnTo>
                <a:lnTo>
                  <a:pt x="0" y="436359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5798616"/>
            <a:ext cx="6261100" cy="10331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7795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图</a:t>
            </a:r>
            <a:r>
              <a:rPr dirty="0" sz="1800" spc="-5">
                <a:latin typeface="Arial"/>
                <a:cs typeface="Arial"/>
              </a:rPr>
              <a:t>1</a:t>
            </a:r>
            <a:r>
              <a:rPr dirty="0" sz="1800" spc="-5">
                <a:latin typeface="微软雅黑"/>
                <a:cs typeface="微软雅黑"/>
              </a:rPr>
              <a:t>：鱼香肉丝做法</a:t>
            </a:r>
            <a:endParaRPr sz="1800">
              <a:latin typeface="微软雅黑"/>
              <a:cs typeface="微软雅黑"/>
            </a:endParaRPr>
          </a:p>
          <a:p>
            <a:pPr marL="682625">
              <a:lnSpc>
                <a:spcPts val="1105"/>
              </a:lnSpc>
              <a:spcBef>
                <a:spcPts val="1400"/>
              </a:spcBef>
              <a:tabLst>
                <a:tab pos="1746250" algn="l"/>
              </a:tabLst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	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585"/>
              </a:lnSpc>
            </a:pPr>
            <a:r>
              <a:rPr dirty="0" sz="1400">
                <a:latin typeface="微软雅黑"/>
                <a:cs typeface="微软雅黑"/>
              </a:rPr>
              <a:t>图</a:t>
            </a: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-5">
                <a:latin typeface="Arial"/>
                <a:cs typeface="Arial"/>
              </a:rPr>
              <a:t> https://home.meishichina.com/recipe-145.html</a:t>
            </a:r>
            <a:r>
              <a:rPr dirty="0" sz="1400" spc="-5">
                <a:latin typeface="微软雅黑"/>
                <a:cs typeface="微软雅黑"/>
              </a:rPr>
              <a:t>，</a:t>
            </a:r>
            <a:r>
              <a:rPr dirty="0" sz="1400">
                <a:latin typeface="微软雅黑"/>
                <a:cs typeface="微软雅黑"/>
              </a:rPr>
              <a:t>浏</a:t>
            </a:r>
            <a:r>
              <a:rPr dirty="0" sz="1400" spc="-15">
                <a:latin typeface="微软雅黑"/>
                <a:cs typeface="微软雅黑"/>
              </a:rPr>
              <a:t>览</a:t>
            </a:r>
            <a:r>
              <a:rPr dirty="0" sz="1400">
                <a:latin typeface="微软雅黑"/>
                <a:cs typeface="微软雅黑"/>
              </a:rPr>
              <a:t>时间</a:t>
            </a:r>
            <a:r>
              <a:rPr dirty="0" sz="1400" spc="-5">
                <a:latin typeface="微软雅黑"/>
                <a:cs typeface="微软雅黑"/>
              </a:rPr>
              <a:t>：</a:t>
            </a:r>
            <a:r>
              <a:rPr dirty="0" sz="1400" spc="-5">
                <a:latin typeface="Arial"/>
                <a:cs typeface="Arial"/>
              </a:rPr>
              <a:t>2020</a:t>
            </a:r>
            <a:r>
              <a:rPr dirty="0" sz="1400" spc="-15">
                <a:latin typeface="微软雅黑"/>
                <a:cs typeface="微软雅黑"/>
              </a:rPr>
              <a:t>年</a:t>
            </a:r>
            <a:r>
              <a:rPr dirty="0" sz="1400" spc="-5">
                <a:latin typeface="Arial"/>
                <a:cs typeface="Arial"/>
              </a:rPr>
              <a:t>3</a:t>
            </a:r>
            <a:r>
              <a:rPr dirty="0" sz="1400">
                <a:latin typeface="微软雅黑"/>
                <a:cs typeface="微软雅黑"/>
              </a:rPr>
              <a:t>月</a:t>
            </a:r>
            <a:r>
              <a:rPr dirty="0" sz="1400" spc="-10">
                <a:latin typeface="Arial"/>
                <a:cs typeface="Arial"/>
              </a:rPr>
              <a:t>22</a:t>
            </a:r>
            <a:r>
              <a:rPr dirty="0" sz="1400">
                <a:latin typeface="微软雅黑"/>
                <a:cs typeface="微软雅黑"/>
              </a:rPr>
              <a:t>日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微软雅黑"/>
                <a:cs typeface="微软雅黑"/>
              </a:rPr>
              <a:t>图</a:t>
            </a:r>
            <a:r>
              <a:rPr dirty="0" sz="1400">
                <a:latin typeface="Arial"/>
                <a:cs typeface="Arial"/>
              </a:rPr>
              <a:t>2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  <a:hlinkClick r:id="rId4"/>
              </a:rPr>
              <a:t>www.taohefei.com/cms/article-339289.html</a:t>
            </a:r>
            <a:r>
              <a:rPr dirty="0" sz="1400" spc="-5">
                <a:latin typeface="微软雅黑"/>
                <a:cs typeface="微软雅黑"/>
              </a:rPr>
              <a:t>，</a:t>
            </a:r>
            <a:r>
              <a:rPr dirty="0" sz="1400" spc="-10">
                <a:latin typeface="微软雅黑"/>
                <a:cs typeface="微软雅黑"/>
              </a:rPr>
              <a:t>浏</a:t>
            </a:r>
            <a:r>
              <a:rPr dirty="0" sz="1400">
                <a:latin typeface="微软雅黑"/>
                <a:cs typeface="微软雅黑"/>
              </a:rPr>
              <a:t>览时</a:t>
            </a:r>
            <a:r>
              <a:rPr dirty="0" sz="1400" spc="-10">
                <a:latin typeface="微软雅黑"/>
                <a:cs typeface="微软雅黑"/>
              </a:rPr>
              <a:t>间：</a:t>
            </a:r>
            <a:r>
              <a:rPr dirty="0" sz="1400" spc="-10">
                <a:latin typeface="Arial"/>
                <a:cs typeface="Arial"/>
              </a:rPr>
              <a:t>2020</a:t>
            </a:r>
            <a:r>
              <a:rPr dirty="0" sz="1400">
                <a:latin typeface="微软雅黑"/>
                <a:cs typeface="微软雅黑"/>
              </a:rPr>
              <a:t>年</a:t>
            </a:r>
            <a:r>
              <a:rPr dirty="0" sz="1400" spc="-15">
                <a:latin typeface="Arial"/>
                <a:cs typeface="Arial"/>
              </a:rPr>
              <a:t>3</a:t>
            </a:r>
            <a:r>
              <a:rPr dirty="0" sz="1400">
                <a:latin typeface="微软雅黑"/>
                <a:cs typeface="微软雅黑"/>
              </a:rPr>
              <a:t>月</a:t>
            </a:r>
            <a:r>
              <a:rPr dirty="0" sz="1400" spc="-10">
                <a:latin typeface="Arial"/>
                <a:cs typeface="Arial"/>
              </a:rPr>
              <a:t>22</a:t>
            </a:r>
            <a:r>
              <a:rPr dirty="0" sz="1400">
                <a:latin typeface="微软雅黑"/>
                <a:cs typeface="微软雅黑"/>
              </a:rPr>
              <a:t>日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6473" y="5798616"/>
            <a:ext cx="15240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图</a:t>
            </a:r>
            <a:r>
              <a:rPr dirty="0" sz="1800" spc="-10">
                <a:latin typeface="Arial"/>
                <a:cs typeface="Arial"/>
              </a:rPr>
              <a:t>2</a:t>
            </a:r>
            <a:r>
              <a:rPr dirty="0" sz="1800" spc="-10">
                <a:latin typeface="微软雅黑"/>
                <a:cs typeface="微软雅黑"/>
              </a:rPr>
              <a:t>：</a:t>
            </a:r>
            <a:r>
              <a:rPr dirty="0" sz="1800" spc="-5">
                <a:latin typeface="微软雅黑"/>
                <a:cs typeface="微软雅黑"/>
              </a:rPr>
              <a:t>厨师炒菜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应用新知：技能型就是执行任务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41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9775" y="1314196"/>
          <a:ext cx="10869930" cy="4434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865"/>
                <a:gridCol w="1205865"/>
                <a:gridCol w="1205865"/>
                <a:gridCol w="1205864"/>
                <a:gridCol w="1205864"/>
                <a:gridCol w="1205865"/>
                <a:gridCol w="1205865"/>
                <a:gridCol w="1205865"/>
                <a:gridCol w="1205865"/>
              </a:tblGrid>
              <a:tr h="1926081">
                <a:tc gridSpan="9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如果今天是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年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31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日，哪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3-5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个方面让你觉着自己这一年给家人很大支持？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01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03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04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98983"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75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月份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9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9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9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5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9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>
                          <a:latin typeface="微软雅黑"/>
                          <a:cs typeface="微软雅黑"/>
                        </a:rPr>
                        <a:t>第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微软雅黑"/>
                          <a:cs typeface="微软雅黑"/>
                        </a:rPr>
                        <a:t>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应用新知：概念型就是能够对实例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进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行分类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031492" y="2796539"/>
            <a:ext cx="4006850" cy="318389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78765" rIns="0" bIns="0" rtlCol="0" vert="horz">
            <a:spAutoFit/>
          </a:bodyPr>
          <a:lstStyle/>
          <a:p>
            <a:pPr marL="500380" indent="-287020">
              <a:lnSpc>
                <a:spcPct val="100000"/>
              </a:lnSpc>
              <a:spcBef>
                <a:spcPts val="2195"/>
              </a:spcBef>
              <a:buFont typeface="Arial"/>
              <a:buChar char="•"/>
              <a:tabLst>
                <a:tab pos="501015" algn="l"/>
              </a:tabLst>
            </a:pPr>
            <a:r>
              <a:rPr dirty="0" sz="4000" spc="-5">
                <a:latin typeface="微软雅黑"/>
                <a:cs typeface="微软雅黑"/>
              </a:rPr>
              <a:t>做法</a:t>
            </a:r>
            <a:r>
              <a:rPr dirty="0" sz="4000" spc="-5"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  <a:p>
            <a:pPr marL="500380" indent="-28702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501015" algn="l"/>
              </a:tabLst>
            </a:pPr>
            <a:r>
              <a:rPr dirty="0" sz="4000" spc="-5">
                <a:latin typeface="微软雅黑"/>
                <a:cs typeface="微软雅黑"/>
              </a:rPr>
              <a:t>做法</a:t>
            </a:r>
            <a:r>
              <a:rPr dirty="0" sz="4000" spc="-5">
                <a:latin typeface="Arial"/>
                <a:cs typeface="Arial"/>
              </a:rPr>
              <a:t>B</a:t>
            </a:r>
            <a:endParaRPr sz="4000">
              <a:latin typeface="Arial"/>
              <a:cs typeface="Arial"/>
            </a:endParaRPr>
          </a:p>
          <a:p>
            <a:pPr marL="500380" indent="-287020">
              <a:lnSpc>
                <a:spcPct val="100000"/>
              </a:lnSpc>
              <a:spcBef>
                <a:spcPts val="2415"/>
              </a:spcBef>
              <a:buFont typeface="Arial"/>
              <a:buChar char="•"/>
              <a:tabLst>
                <a:tab pos="501015" algn="l"/>
              </a:tabLst>
            </a:pPr>
            <a:r>
              <a:rPr dirty="0" sz="4000" spc="-10">
                <a:latin typeface="微软雅黑"/>
                <a:cs typeface="微软雅黑"/>
              </a:rPr>
              <a:t>做法</a:t>
            </a:r>
            <a:r>
              <a:rPr dirty="0" sz="4000" spc="-5">
                <a:latin typeface="Arial"/>
                <a:cs typeface="Arial"/>
              </a:rPr>
              <a:t>C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14471" y="1870329"/>
            <a:ext cx="58623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26255" algn="l"/>
              </a:tabLst>
            </a:pPr>
            <a:r>
              <a:rPr dirty="0" u="none" sz="4000" spc="-5" b="0">
                <a:latin typeface="微软雅黑"/>
                <a:cs typeface="微软雅黑"/>
              </a:rPr>
              <a:t>合理</a:t>
            </a:r>
            <a:r>
              <a:rPr dirty="0" u="none" sz="4000" spc="-5" b="0">
                <a:latin typeface="微软雅黑"/>
                <a:cs typeface="微软雅黑"/>
              </a:rPr>
              <a:t>	</a:t>
            </a:r>
            <a:r>
              <a:rPr dirty="0" u="none" sz="4000" spc="-5" b="0">
                <a:latin typeface="微软雅黑"/>
                <a:cs typeface="微软雅黑"/>
              </a:rPr>
              <a:t>不合理</a:t>
            </a:r>
            <a:endParaRPr sz="40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8919" y="2796539"/>
            <a:ext cx="4005579" cy="318389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78765" rIns="0" bIns="0" rtlCol="0" vert="horz">
            <a:spAutoFit/>
          </a:bodyPr>
          <a:lstStyle/>
          <a:p>
            <a:pPr marL="500380" indent="-287020">
              <a:lnSpc>
                <a:spcPct val="100000"/>
              </a:lnSpc>
              <a:spcBef>
                <a:spcPts val="2195"/>
              </a:spcBef>
              <a:buFont typeface="Arial"/>
              <a:buChar char="•"/>
              <a:tabLst>
                <a:tab pos="501015" algn="l"/>
              </a:tabLst>
            </a:pPr>
            <a:r>
              <a:rPr dirty="0" sz="4000" spc="-5">
                <a:latin typeface="微软雅黑"/>
                <a:cs typeface="微软雅黑"/>
              </a:rPr>
              <a:t>做法</a:t>
            </a:r>
            <a:r>
              <a:rPr dirty="0" sz="4000" spc="-5">
                <a:latin typeface="Arial"/>
                <a:cs typeface="Arial"/>
              </a:rPr>
              <a:t>1</a:t>
            </a:r>
            <a:endParaRPr sz="4000">
              <a:latin typeface="Arial"/>
              <a:cs typeface="Arial"/>
            </a:endParaRPr>
          </a:p>
          <a:p>
            <a:pPr marL="500380" indent="-28702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501015" algn="l"/>
              </a:tabLst>
            </a:pPr>
            <a:r>
              <a:rPr dirty="0" sz="4000" spc="-5">
                <a:latin typeface="微软雅黑"/>
                <a:cs typeface="微软雅黑"/>
              </a:rPr>
              <a:t>做法</a:t>
            </a:r>
            <a:r>
              <a:rPr dirty="0" sz="4000" spc="-5">
                <a:latin typeface="Arial"/>
                <a:cs typeface="Arial"/>
              </a:rPr>
              <a:t>2</a:t>
            </a:r>
            <a:endParaRPr sz="4000">
              <a:latin typeface="Arial"/>
              <a:cs typeface="Arial"/>
            </a:endParaRPr>
          </a:p>
          <a:p>
            <a:pPr marL="500380" indent="-287020">
              <a:lnSpc>
                <a:spcPct val="100000"/>
              </a:lnSpc>
              <a:spcBef>
                <a:spcPts val="2415"/>
              </a:spcBef>
              <a:buFont typeface="Arial"/>
              <a:buChar char="•"/>
              <a:tabLst>
                <a:tab pos="501015" algn="l"/>
              </a:tabLst>
            </a:pPr>
            <a:r>
              <a:rPr dirty="0" sz="4000" spc="-10">
                <a:latin typeface="微软雅黑"/>
                <a:cs typeface="微软雅黑"/>
              </a:rPr>
              <a:t>做法</a:t>
            </a:r>
            <a:r>
              <a:rPr dirty="0" sz="4000" spc="-5">
                <a:latin typeface="Arial"/>
                <a:cs typeface="Arial"/>
              </a:rPr>
              <a:t>3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应用新知：情感态度价值观，就是</a:t>
            </a:r>
            <a:r>
              <a:rPr dirty="0"/>
              <a:t>预</a:t>
            </a:r>
            <a:r>
              <a:rPr dirty="0" spc="-5"/>
              <a:t>测结</a:t>
            </a:r>
            <a:r>
              <a:rPr dirty="0"/>
              <a:t>果</a:t>
            </a:r>
            <a:r>
              <a:rPr dirty="0" spc="-5"/>
              <a:t>或者</a:t>
            </a:r>
            <a:r>
              <a:rPr dirty="0"/>
              <a:t>找</a:t>
            </a:r>
            <a:r>
              <a:rPr dirty="0" spc="-5"/>
              <a:t>出条件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1021080" y="2490216"/>
            <a:ext cx="4660900" cy="548640"/>
          </a:xfrm>
          <a:custGeom>
            <a:avLst/>
            <a:gdLst/>
            <a:ahLst/>
            <a:cxnLst/>
            <a:rect l="l" t="t" r="r" b="b"/>
            <a:pathLst>
              <a:path w="4660900" h="548639">
                <a:moveTo>
                  <a:pt x="0" y="548639"/>
                </a:moveTo>
                <a:lnTo>
                  <a:pt x="4660392" y="548639"/>
                </a:lnTo>
                <a:lnTo>
                  <a:pt x="4660392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1080" y="2490216"/>
            <a:ext cx="4660900" cy="548640"/>
          </a:xfrm>
          <a:custGeom>
            <a:avLst/>
            <a:gdLst/>
            <a:ahLst/>
            <a:cxnLst/>
            <a:rect l="l" t="t" r="r" b="b"/>
            <a:pathLst>
              <a:path w="4660900" h="548639">
                <a:moveTo>
                  <a:pt x="0" y="548639"/>
                </a:moveTo>
                <a:lnTo>
                  <a:pt x="4660392" y="548639"/>
                </a:lnTo>
                <a:lnTo>
                  <a:pt x="4660392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1080" y="269595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21080" y="269595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1080" y="349300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98853" y="3457702"/>
            <a:ext cx="610870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latin typeface="微软雅黑"/>
                <a:cs typeface="微软雅黑"/>
              </a:rPr>
              <a:t>预测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1080" y="429158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98853" y="4256023"/>
            <a:ext cx="61087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微软雅黑"/>
                <a:cs typeface="微软雅黑"/>
              </a:rPr>
              <a:t>预测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1080" y="5090159"/>
            <a:ext cx="342900" cy="341630"/>
          </a:xfrm>
          <a:custGeom>
            <a:avLst/>
            <a:gdLst/>
            <a:ahLst/>
            <a:cxnLst/>
            <a:rect l="l" t="t" r="r" b="b"/>
            <a:pathLst>
              <a:path w="342900" h="341629">
                <a:moveTo>
                  <a:pt x="0" y="341375"/>
                </a:moveTo>
                <a:lnTo>
                  <a:pt x="342900" y="341375"/>
                </a:lnTo>
                <a:lnTo>
                  <a:pt x="342900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498853" y="5053965"/>
            <a:ext cx="61087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微软雅黑"/>
                <a:cs typeface="微软雅黑"/>
              </a:rPr>
              <a:t>预测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14644" y="2490216"/>
            <a:ext cx="4658995" cy="548640"/>
          </a:xfrm>
          <a:custGeom>
            <a:avLst/>
            <a:gdLst/>
            <a:ahLst/>
            <a:cxnLst/>
            <a:rect l="l" t="t" r="r" b="b"/>
            <a:pathLst>
              <a:path w="4658995" h="548639">
                <a:moveTo>
                  <a:pt x="0" y="548639"/>
                </a:moveTo>
                <a:lnTo>
                  <a:pt x="4658867" y="548639"/>
                </a:lnTo>
                <a:lnTo>
                  <a:pt x="4658867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14644" y="2490216"/>
            <a:ext cx="4658995" cy="548640"/>
          </a:xfrm>
          <a:custGeom>
            <a:avLst/>
            <a:gdLst/>
            <a:ahLst/>
            <a:cxnLst/>
            <a:rect l="l" t="t" r="r" b="b"/>
            <a:pathLst>
              <a:path w="4658995" h="548639">
                <a:moveTo>
                  <a:pt x="0" y="548639"/>
                </a:moveTo>
                <a:lnTo>
                  <a:pt x="4658867" y="548639"/>
                </a:lnTo>
                <a:lnTo>
                  <a:pt x="4658867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14644" y="2695955"/>
            <a:ext cx="341630" cy="342900"/>
          </a:xfrm>
          <a:custGeom>
            <a:avLst/>
            <a:gdLst/>
            <a:ahLst/>
            <a:cxnLst/>
            <a:rect l="l" t="t" r="r" b="b"/>
            <a:pathLst>
              <a:path w="341629" h="342900">
                <a:moveTo>
                  <a:pt x="0" y="342900"/>
                </a:moveTo>
                <a:lnTo>
                  <a:pt x="341375" y="342900"/>
                </a:lnTo>
                <a:lnTo>
                  <a:pt x="341375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14644" y="2695955"/>
            <a:ext cx="341630" cy="342900"/>
          </a:xfrm>
          <a:custGeom>
            <a:avLst/>
            <a:gdLst/>
            <a:ahLst/>
            <a:cxnLst/>
            <a:rect l="l" t="t" r="r" b="b"/>
            <a:pathLst>
              <a:path w="341629" h="342900">
                <a:moveTo>
                  <a:pt x="0" y="342900"/>
                </a:moveTo>
                <a:lnTo>
                  <a:pt x="341375" y="342900"/>
                </a:lnTo>
                <a:lnTo>
                  <a:pt x="341375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77569" y="1680159"/>
            <a:ext cx="88811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05375" algn="l"/>
              </a:tabLst>
            </a:pPr>
            <a:r>
              <a:rPr dirty="0" sz="3600" spc="-5">
                <a:latin typeface="微软雅黑"/>
                <a:cs typeface="微软雅黑"/>
              </a:rPr>
              <a:t>案例</a:t>
            </a:r>
            <a:r>
              <a:rPr dirty="0" sz="3600" spc="-5">
                <a:latin typeface="Arial"/>
                <a:cs typeface="Arial"/>
              </a:rPr>
              <a:t>A</a:t>
            </a:r>
            <a:r>
              <a:rPr dirty="0" sz="3600" spc="-5">
                <a:latin typeface="微软雅黑"/>
                <a:cs typeface="微软雅黑"/>
              </a:rPr>
              <a:t>：</a:t>
            </a:r>
            <a:r>
              <a:rPr dirty="0" sz="3600">
                <a:latin typeface="微软雅黑"/>
                <a:cs typeface="微软雅黑"/>
              </a:rPr>
              <a:t>这样做会怎样	</a:t>
            </a:r>
            <a:r>
              <a:rPr dirty="0" sz="3600" spc="-5">
                <a:latin typeface="微软雅黑"/>
                <a:cs typeface="微软雅黑"/>
              </a:rPr>
              <a:t>案例</a:t>
            </a:r>
            <a:r>
              <a:rPr dirty="0" sz="3600" spc="-5">
                <a:latin typeface="Arial"/>
                <a:cs typeface="Arial"/>
              </a:rPr>
              <a:t>B</a:t>
            </a:r>
            <a:r>
              <a:rPr dirty="0" sz="3600" spc="-5">
                <a:latin typeface="微软雅黑"/>
                <a:cs typeface="微软雅黑"/>
              </a:rPr>
              <a:t>：为何会这样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14644" y="3493008"/>
            <a:ext cx="341630" cy="342900"/>
          </a:xfrm>
          <a:custGeom>
            <a:avLst/>
            <a:gdLst/>
            <a:ahLst/>
            <a:cxnLst/>
            <a:rect l="l" t="t" r="r" b="b"/>
            <a:pathLst>
              <a:path w="341629" h="342900">
                <a:moveTo>
                  <a:pt x="0" y="342900"/>
                </a:moveTo>
                <a:lnTo>
                  <a:pt x="341375" y="342900"/>
                </a:lnTo>
                <a:lnTo>
                  <a:pt x="341375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391783" y="3457702"/>
            <a:ext cx="1196340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latin typeface="微软雅黑"/>
                <a:cs typeface="微软雅黑"/>
              </a:rPr>
              <a:t>找出条件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14644" y="4291584"/>
            <a:ext cx="341630" cy="342900"/>
          </a:xfrm>
          <a:custGeom>
            <a:avLst/>
            <a:gdLst/>
            <a:ahLst/>
            <a:cxnLst/>
            <a:rect l="l" t="t" r="r" b="b"/>
            <a:pathLst>
              <a:path w="341629" h="342900">
                <a:moveTo>
                  <a:pt x="0" y="342900"/>
                </a:moveTo>
                <a:lnTo>
                  <a:pt x="341375" y="342900"/>
                </a:lnTo>
                <a:lnTo>
                  <a:pt x="341375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391783" y="4256023"/>
            <a:ext cx="119634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微软雅黑"/>
                <a:cs typeface="微软雅黑"/>
              </a:rPr>
              <a:t>找出条件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14644" y="5090159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29">
                <a:moveTo>
                  <a:pt x="0" y="341375"/>
                </a:moveTo>
                <a:lnTo>
                  <a:pt x="341375" y="341375"/>
                </a:lnTo>
                <a:lnTo>
                  <a:pt x="341375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391783" y="5053965"/>
            <a:ext cx="119634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微软雅黑"/>
                <a:cs typeface="微软雅黑"/>
              </a:rPr>
              <a:t>找出条件</a:t>
            </a:r>
            <a:endParaRPr sz="2300">
              <a:latin typeface="微软雅黑"/>
              <a:cs typeface="微软雅黑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41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应用新知：交替教师的反馈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690" y="6251549"/>
            <a:ext cx="22402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6325" algn="l"/>
              </a:tabLst>
            </a:pPr>
            <a:r>
              <a:rPr dirty="0" sz="1000" spc="-5">
                <a:solidFill>
                  <a:srgbClr val="888888"/>
                </a:solidFill>
                <a:latin typeface="微软雅黑"/>
                <a:cs typeface="微软雅黑"/>
              </a:rPr>
              <a:t>老周教法工作室	电话</a:t>
            </a:r>
            <a:r>
              <a:rPr dirty="0" sz="1000" spc="-10">
                <a:solidFill>
                  <a:srgbClr val="888888"/>
                </a:solidFill>
                <a:latin typeface="微软雅黑"/>
                <a:cs typeface="微软雅黑"/>
              </a:rPr>
              <a:t>：</a:t>
            </a: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13521706351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76838" y="625307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888888"/>
                </a:solidFill>
                <a:latin typeface="Arial"/>
                <a:cs typeface="Arial"/>
              </a:rPr>
              <a:t>44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33544" y="2558795"/>
            <a:ext cx="3654552" cy="366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79135" y="1280160"/>
            <a:ext cx="2543810" cy="1028700"/>
          </a:xfrm>
          <a:custGeom>
            <a:avLst/>
            <a:gdLst/>
            <a:ahLst/>
            <a:cxnLst/>
            <a:rect l="l" t="t" r="r" b="b"/>
            <a:pathLst>
              <a:path w="2543809" h="1028700">
                <a:moveTo>
                  <a:pt x="2372106" y="0"/>
                </a:moveTo>
                <a:lnTo>
                  <a:pt x="171450" y="0"/>
                </a:lnTo>
                <a:lnTo>
                  <a:pt x="125853" y="6120"/>
                </a:lnTo>
                <a:lnTo>
                  <a:pt x="84892" y="23396"/>
                </a:lnTo>
                <a:lnTo>
                  <a:pt x="50196" y="50196"/>
                </a:lnTo>
                <a:lnTo>
                  <a:pt x="23396" y="84892"/>
                </a:lnTo>
                <a:lnTo>
                  <a:pt x="6120" y="125853"/>
                </a:lnTo>
                <a:lnTo>
                  <a:pt x="0" y="171450"/>
                </a:lnTo>
                <a:lnTo>
                  <a:pt x="0" y="857250"/>
                </a:lnTo>
                <a:lnTo>
                  <a:pt x="6120" y="902846"/>
                </a:lnTo>
                <a:lnTo>
                  <a:pt x="23396" y="943807"/>
                </a:lnTo>
                <a:lnTo>
                  <a:pt x="50196" y="978503"/>
                </a:lnTo>
                <a:lnTo>
                  <a:pt x="84892" y="1005303"/>
                </a:lnTo>
                <a:lnTo>
                  <a:pt x="125853" y="1022579"/>
                </a:lnTo>
                <a:lnTo>
                  <a:pt x="171450" y="1028700"/>
                </a:lnTo>
                <a:lnTo>
                  <a:pt x="2372106" y="1028700"/>
                </a:lnTo>
                <a:lnTo>
                  <a:pt x="2417702" y="1022579"/>
                </a:lnTo>
                <a:lnTo>
                  <a:pt x="2458663" y="1005303"/>
                </a:lnTo>
                <a:lnTo>
                  <a:pt x="2493359" y="978503"/>
                </a:lnTo>
                <a:lnTo>
                  <a:pt x="2520159" y="943807"/>
                </a:lnTo>
                <a:lnTo>
                  <a:pt x="2537435" y="902846"/>
                </a:lnTo>
                <a:lnTo>
                  <a:pt x="2543556" y="857250"/>
                </a:lnTo>
                <a:lnTo>
                  <a:pt x="2543556" y="171450"/>
                </a:lnTo>
                <a:lnTo>
                  <a:pt x="2537435" y="125853"/>
                </a:lnTo>
                <a:lnTo>
                  <a:pt x="2520159" y="84892"/>
                </a:lnTo>
                <a:lnTo>
                  <a:pt x="2493359" y="50196"/>
                </a:lnTo>
                <a:lnTo>
                  <a:pt x="2458663" y="23396"/>
                </a:lnTo>
                <a:lnTo>
                  <a:pt x="2417702" y="6120"/>
                </a:lnTo>
                <a:lnTo>
                  <a:pt x="2372106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79135" y="1280160"/>
            <a:ext cx="2543810" cy="1028700"/>
          </a:xfrm>
          <a:custGeom>
            <a:avLst/>
            <a:gdLst/>
            <a:ahLst/>
            <a:cxnLst/>
            <a:rect l="l" t="t" r="r" b="b"/>
            <a:pathLst>
              <a:path w="2543809" h="1028700">
                <a:moveTo>
                  <a:pt x="0" y="171450"/>
                </a:moveTo>
                <a:lnTo>
                  <a:pt x="6120" y="125853"/>
                </a:lnTo>
                <a:lnTo>
                  <a:pt x="23396" y="84892"/>
                </a:lnTo>
                <a:lnTo>
                  <a:pt x="50196" y="50196"/>
                </a:lnTo>
                <a:lnTo>
                  <a:pt x="84892" y="23396"/>
                </a:lnTo>
                <a:lnTo>
                  <a:pt x="125853" y="6120"/>
                </a:lnTo>
                <a:lnTo>
                  <a:pt x="171450" y="0"/>
                </a:lnTo>
                <a:lnTo>
                  <a:pt x="2372106" y="0"/>
                </a:lnTo>
                <a:lnTo>
                  <a:pt x="2417702" y="6120"/>
                </a:lnTo>
                <a:lnTo>
                  <a:pt x="2458663" y="23396"/>
                </a:lnTo>
                <a:lnTo>
                  <a:pt x="2493359" y="50196"/>
                </a:lnTo>
                <a:lnTo>
                  <a:pt x="2520159" y="84892"/>
                </a:lnTo>
                <a:lnTo>
                  <a:pt x="2537435" y="125853"/>
                </a:lnTo>
                <a:lnTo>
                  <a:pt x="2543556" y="171450"/>
                </a:lnTo>
                <a:lnTo>
                  <a:pt x="2543556" y="857250"/>
                </a:lnTo>
                <a:lnTo>
                  <a:pt x="2537435" y="902846"/>
                </a:lnTo>
                <a:lnTo>
                  <a:pt x="2520159" y="943807"/>
                </a:lnTo>
                <a:lnTo>
                  <a:pt x="2493359" y="978503"/>
                </a:lnTo>
                <a:lnTo>
                  <a:pt x="2458663" y="1005303"/>
                </a:lnTo>
                <a:lnTo>
                  <a:pt x="2417702" y="1022579"/>
                </a:lnTo>
                <a:lnTo>
                  <a:pt x="2372106" y="1028700"/>
                </a:lnTo>
                <a:lnTo>
                  <a:pt x="171450" y="1028700"/>
                </a:lnTo>
                <a:lnTo>
                  <a:pt x="125853" y="1022579"/>
                </a:lnTo>
                <a:lnTo>
                  <a:pt x="84892" y="1005303"/>
                </a:lnTo>
                <a:lnTo>
                  <a:pt x="50196" y="978503"/>
                </a:lnTo>
                <a:lnTo>
                  <a:pt x="23396" y="943807"/>
                </a:lnTo>
                <a:lnTo>
                  <a:pt x="6120" y="902846"/>
                </a:lnTo>
                <a:lnTo>
                  <a:pt x="0" y="857250"/>
                </a:lnTo>
                <a:lnTo>
                  <a:pt x="0" y="171450"/>
                </a:lnTo>
                <a:close/>
              </a:path>
            </a:pathLst>
          </a:custGeom>
          <a:ln w="12700">
            <a:solidFill>
              <a:srgbClr val="038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72429" y="1556130"/>
            <a:ext cx="21564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微软雅黑"/>
                <a:cs typeface="微软雅黑"/>
              </a:rPr>
              <a:t>教师讲解演示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50807" y="4317491"/>
            <a:ext cx="1752600" cy="102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50807" y="4317491"/>
            <a:ext cx="1752600" cy="1028700"/>
          </a:xfrm>
          <a:custGeom>
            <a:avLst/>
            <a:gdLst/>
            <a:ahLst/>
            <a:cxnLst/>
            <a:rect l="l" t="t" r="r" b="b"/>
            <a:pathLst>
              <a:path w="1752600" h="1028700">
                <a:moveTo>
                  <a:pt x="0" y="171449"/>
                </a:moveTo>
                <a:lnTo>
                  <a:pt x="6120" y="125853"/>
                </a:lnTo>
                <a:lnTo>
                  <a:pt x="23396" y="84892"/>
                </a:lnTo>
                <a:lnTo>
                  <a:pt x="50196" y="50196"/>
                </a:lnTo>
                <a:lnTo>
                  <a:pt x="84892" y="23396"/>
                </a:lnTo>
                <a:lnTo>
                  <a:pt x="125853" y="6120"/>
                </a:lnTo>
                <a:lnTo>
                  <a:pt x="171450" y="0"/>
                </a:lnTo>
                <a:lnTo>
                  <a:pt x="1581150" y="0"/>
                </a:lnTo>
                <a:lnTo>
                  <a:pt x="1626746" y="6120"/>
                </a:lnTo>
                <a:lnTo>
                  <a:pt x="1667707" y="23396"/>
                </a:lnTo>
                <a:lnTo>
                  <a:pt x="1702403" y="50196"/>
                </a:lnTo>
                <a:lnTo>
                  <a:pt x="1729203" y="84892"/>
                </a:lnTo>
                <a:lnTo>
                  <a:pt x="1746479" y="125853"/>
                </a:lnTo>
                <a:lnTo>
                  <a:pt x="1752600" y="171449"/>
                </a:lnTo>
                <a:lnTo>
                  <a:pt x="1752600" y="857249"/>
                </a:lnTo>
                <a:lnTo>
                  <a:pt x="1746479" y="902846"/>
                </a:lnTo>
                <a:lnTo>
                  <a:pt x="1729203" y="943807"/>
                </a:lnTo>
                <a:lnTo>
                  <a:pt x="1702403" y="978503"/>
                </a:lnTo>
                <a:lnTo>
                  <a:pt x="1667707" y="1005303"/>
                </a:lnTo>
                <a:lnTo>
                  <a:pt x="1626746" y="1022579"/>
                </a:lnTo>
                <a:lnTo>
                  <a:pt x="1581150" y="1028699"/>
                </a:lnTo>
                <a:lnTo>
                  <a:pt x="171450" y="1028699"/>
                </a:lnTo>
                <a:lnTo>
                  <a:pt x="125853" y="1022579"/>
                </a:lnTo>
                <a:lnTo>
                  <a:pt x="84892" y="1005303"/>
                </a:lnTo>
                <a:lnTo>
                  <a:pt x="50196" y="978503"/>
                </a:lnTo>
                <a:lnTo>
                  <a:pt x="23396" y="943807"/>
                </a:lnTo>
                <a:lnTo>
                  <a:pt x="6120" y="902846"/>
                </a:lnTo>
                <a:lnTo>
                  <a:pt x="0" y="857249"/>
                </a:lnTo>
                <a:lnTo>
                  <a:pt x="0" y="171449"/>
                </a:lnTo>
                <a:close/>
              </a:path>
            </a:pathLst>
          </a:custGeom>
          <a:ln w="6350">
            <a:solidFill>
              <a:srgbClr val="E193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905113" y="4594301"/>
            <a:ext cx="144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微软雅黑"/>
                <a:cs typeface="微软雅黑"/>
              </a:rPr>
              <a:t>学生练习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50057" y="4318253"/>
            <a:ext cx="1804670" cy="1028700"/>
          </a:xfrm>
          <a:custGeom>
            <a:avLst/>
            <a:gdLst/>
            <a:ahLst/>
            <a:cxnLst/>
            <a:rect l="l" t="t" r="r" b="b"/>
            <a:pathLst>
              <a:path w="1804670" h="1028700">
                <a:moveTo>
                  <a:pt x="1632966" y="0"/>
                </a:moveTo>
                <a:lnTo>
                  <a:pt x="171450" y="0"/>
                </a:lnTo>
                <a:lnTo>
                  <a:pt x="125853" y="6120"/>
                </a:lnTo>
                <a:lnTo>
                  <a:pt x="84892" y="23396"/>
                </a:lnTo>
                <a:lnTo>
                  <a:pt x="50196" y="50196"/>
                </a:lnTo>
                <a:lnTo>
                  <a:pt x="23396" y="84892"/>
                </a:lnTo>
                <a:lnTo>
                  <a:pt x="6120" y="125853"/>
                </a:lnTo>
                <a:lnTo>
                  <a:pt x="0" y="171450"/>
                </a:lnTo>
                <a:lnTo>
                  <a:pt x="0" y="857250"/>
                </a:lnTo>
                <a:lnTo>
                  <a:pt x="6120" y="902846"/>
                </a:lnTo>
                <a:lnTo>
                  <a:pt x="23396" y="943807"/>
                </a:lnTo>
                <a:lnTo>
                  <a:pt x="50196" y="978503"/>
                </a:lnTo>
                <a:lnTo>
                  <a:pt x="84892" y="1005303"/>
                </a:lnTo>
                <a:lnTo>
                  <a:pt x="125853" y="1022579"/>
                </a:lnTo>
                <a:lnTo>
                  <a:pt x="171450" y="1028700"/>
                </a:lnTo>
                <a:lnTo>
                  <a:pt x="1632966" y="1028700"/>
                </a:lnTo>
                <a:lnTo>
                  <a:pt x="1678562" y="1022579"/>
                </a:lnTo>
                <a:lnTo>
                  <a:pt x="1719523" y="1005303"/>
                </a:lnTo>
                <a:lnTo>
                  <a:pt x="1754219" y="978503"/>
                </a:lnTo>
                <a:lnTo>
                  <a:pt x="1781019" y="943807"/>
                </a:lnTo>
                <a:lnTo>
                  <a:pt x="1798295" y="902846"/>
                </a:lnTo>
                <a:lnTo>
                  <a:pt x="1804416" y="857250"/>
                </a:lnTo>
                <a:lnTo>
                  <a:pt x="1804416" y="171450"/>
                </a:lnTo>
                <a:lnTo>
                  <a:pt x="1798295" y="125853"/>
                </a:lnTo>
                <a:lnTo>
                  <a:pt x="1781019" y="84892"/>
                </a:lnTo>
                <a:lnTo>
                  <a:pt x="1754219" y="50196"/>
                </a:lnTo>
                <a:lnTo>
                  <a:pt x="1719523" y="23396"/>
                </a:lnTo>
                <a:lnTo>
                  <a:pt x="1678562" y="6120"/>
                </a:lnTo>
                <a:lnTo>
                  <a:pt x="1632966" y="0"/>
                </a:lnTo>
                <a:close/>
              </a:path>
            </a:pathLst>
          </a:custGeom>
          <a:solidFill>
            <a:srgbClr val="CF93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27985" y="4594301"/>
            <a:ext cx="144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微软雅黑"/>
                <a:cs typeface="微软雅黑"/>
              </a:rPr>
              <a:t>教师反馈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1605" y="6246063"/>
            <a:ext cx="1066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图</a:t>
            </a:r>
            <a:r>
              <a:rPr dirty="0" sz="1800" spc="-10">
                <a:latin typeface="Arial"/>
                <a:cs typeface="Arial"/>
              </a:rPr>
              <a:t>1</a:t>
            </a:r>
            <a:r>
              <a:rPr dirty="0" sz="1800">
                <a:latin typeface="微软雅黑"/>
                <a:cs typeface="微软雅黑"/>
              </a:rPr>
              <a:t>：风车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9758" y="6578600"/>
            <a:ext cx="7219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微软雅黑"/>
                <a:cs typeface="微软雅黑"/>
              </a:rPr>
              <a:t>图</a:t>
            </a: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微软雅黑"/>
                <a:cs typeface="微软雅黑"/>
              </a:rPr>
              <a:t>：</a:t>
            </a:r>
            <a:r>
              <a:rPr dirty="0" sz="1400" spc="-5">
                <a:latin typeface="Arial"/>
                <a:cs typeface="Arial"/>
                <a:hlinkClick r:id="rId4"/>
              </a:rPr>
              <a:t>http://90sheji.com/yuansu/0-0-0-0-1.html?pid=24594614</a:t>
            </a:r>
            <a:r>
              <a:rPr dirty="0" sz="1400" spc="-5">
                <a:latin typeface="微软雅黑"/>
                <a:cs typeface="微软雅黑"/>
              </a:rPr>
              <a:t>，</a:t>
            </a:r>
            <a:r>
              <a:rPr dirty="0" sz="1400">
                <a:latin typeface="微软雅黑"/>
                <a:cs typeface="微软雅黑"/>
              </a:rPr>
              <a:t>浏览</a:t>
            </a:r>
            <a:r>
              <a:rPr dirty="0" sz="1400" spc="-15">
                <a:latin typeface="微软雅黑"/>
                <a:cs typeface="微软雅黑"/>
              </a:rPr>
              <a:t>时</a:t>
            </a:r>
            <a:r>
              <a:rPr dirty="0" sz="1400">
                <a:latin typeface="微软雅黑"/>
                <a:cs typeface="微软雅黑"/>
              </a:rPr>
              <a:t>间</a:t>
            </a:r>
            <a:r>
              <a:rPr dirty="0" sz="1400" spc="-5">
                <a:latin typeface="微软雅黑"/>
                <a:cs typeface="微软雅黑"/>
              </a:rPr>
              <a:t>：</a:t>
            </a:r>
            <a:r>
              <a:rPr dirty="0" sz="1400" spc="-5">
                <a:latin typeface="Arial"/>
                <a:cs typeface="Arial"/>
              </a:rPr>
              <a:t>2020</a:t>
            </a:r>
            <a:r>
              <a:rPr dirty="0" sz="1400">
                <a:latin typeface="微软雅黑"/>
                <a:cs typeface="微软雅黑"/>
              </a:rPr>
              <a:t>年</a:t>
            </a:r>
            <a:r>
              <a:rPr dirty="0" sz="1400" spc="-15">
                <a:latin typeface="Arial"/>
                <a:cs typeface="Arial"/>
              </a:rPr>
              <a:t>3</a:t>
            </a:r>
            <a:r>
              <a:rPr dirty="0" sz="1400">
                <a:latin typeface="微软雅黑"/>
                <a:cs typeface="微软雅黑"/>
              </a:rPr>
              <a:t>月</a:t>
            </a:r>
            <a:r>
              <a:rPr dirty="0" sz="1400" spc="-10">
                <a:latin typeface="Arial"/>
                <a:cs typeface="Arial"/>
              </a:rPr>
              <a:t>22</a:t>
            </a:r>
            <a:r>
              <a:rPr dirty="0" sz="1400">
                <a:latin typeface="微软雅黑"/>
                <a:cs typeface="微软雅黑"/>
              </a:rPr>
              <a:t>日</a:t>
            </a:r>
            <a:endParaRPr sz="1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应用新知：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2036064" y="1975104"/>
            <a:ext cx="3215640" cy="3215640"/>
          </a:xfrm>
          <a:custGeom>
            <a:avLst/>
            <a:gdLst/>
            <a:ahLst/>
            <a:cxnLst/>
            <a:rect l="l" t="t" r="r" b="b"/>
            <a:pathLst>
              <a:path w="3215640" h="3215640">
                <a:moveTo>
                  <a:pt x="0" y="1607820"/>
                </a:moveTo>
                <a:lnTo>
                  <a:pt x="710" y="1559554"/>
                </a:lnTo>
                <a:lnTo>
                  <a:pt x="2829" y="1511642"/>
                </a:lnTo>
                <a:lnTo>
                  <a:pt x="6335" y="1464103"/>
                </a:lnTo>
                <a:lnTo>
                  <a:pt x="11209" y="1416958"/>
                </a:lnTo>
                <a:lnTo>
                  <a:pt x="17432" y="1370225"/>
                </a:lnTo>
                <a:lnTo>
                  <a:pt x="24983" y="1323926"/>
                </a:lnTo>
                <a:lnTo>
                  <a:pt x="33843" y="1278080"/>
                </a:lnTo>
                <a:lnTo>
                  <a:pt x="43991" y="1232706"/>
                </a:lnTo>
                <a:lnTo>
                  <a:pt x="55407" y="1187825"/>
                </a:lnTo>
                <a:lnTo>
                  <a:pt x="68072" y="1143456"/>
                </a:lnTo>
                <a:lnTo>
                  <a:pt x="81966" y="1099620"/>
                </a:lnTo>
                <a:lnTo>
                  <a:pt x="97069" y="1056337"/>
                </a:lnTo>
                <a:lnTo>
                  <a:pt x="113361" y="1013625"/>
                </a:lnTo>
                <a:lnTo>
                  <a:pt x="130822" y="971506"/>
                </a:lnTo>
                <a:lnTo>
                  <a:pt x="149433" y="929999"/>
                </a:lnTo>
                <a:lnTo>
                  <a:pt x="169173" y="889124"/>
                </a:lnTo>
                <a:lnTo>
                  <a:pt x="190022" y="848900"/>
                </a:lnTo>
                <a:lnTo>
                  <a:pt x="211960" y="809349"/>
                </a:lnTo>
                <a:lnTo>
                  <a:pt x="234969" y="770489"/>
                </a:lnTo>
                <a:lnTo>
                  <a:pt x="259027" y="732340"/>
                </a:lnTo>
                <a:lnTo>
                  <a:pt x="284115" y="694923"/>
                </a:lnTo>
                <a:lnTo>
                  <a:pt x="310213" y="658258"/>
                </a:lnTo>
                <a:lnTo>
                  <a:pt x="337301" y="622363"/>
                </a:lnTo>
                <a:lnTo>
                  <a:pt x="365359" y="587260"/>
                </a:lnTo>
                <a:lnTo>
                  <a:pt x="394367" y="552968"/>
                </a:lnTo>
                <a:lnTo>
                  <a:pt x="424306" y="519506"/>
                </a:lnTo>
                <a:lnTo>
                  <a:pt x="455156" y="486896"/>
                </a:lnTo>
                <a:lnTo>
                  <a:pt x="486896" y="455156"/>
                </a:lnTo>
                <a:lnTo>
                  <a:pt x="519506" y="424306"/>
                </a:lnTo>
                <a:lnTo>
                  <a:pt x="552968" y="394367"/>
                </a:lnTo>
                <a:lnTo>
                  <a:pt x="587260" y="365359"/>
                </a:lnTo>
                <a:lnTo>
                  <a:pt x="622363" y="337301"/>
                </a:lnTo>
                <a:lnTo>
                  <a:pt x="658258" y="310213"/>
                </a:lnTo>
                <a:lnTo>
                  <a:pt x="694923" y="284115"/>
                </a:lnTo>
                <a:lnTo>
                  <a:pt x="732340" y="259027"/>
                </a:lnTo>
                <a:lnTo>
                  <a:pt x="770489" y="234969"/>
                </a:lnTo>
                <a:lnTo>
                  <a:pt x="809349" y="211960"/>
                </a:lnTo>
                <a:lnTo>
                  <a:pt x="848900" y="190022"/>
                </a:lnTo>
                <a:lnTo>
                  <a:pt x="889124" y="169173"/>
                </a:lnTo>
                <a:lnTo>
                  <a:pt x="929999" y="149433"/>
                </a:lnTo>
                <a:lnTo>
                  <a:pt x="971506" y="130822"/>
                </a:lnTo>
                <a:lnTo>
                  <a:pt x="1013625" y="113361"/>
                </a:lnTo>
                <a:lnTo>
                  <a:pt x="1056337" y="97069"/>
                </a:lnTo>
                <a:lnTo>
                  <a:pt x="1099620" y="81966"/>
                </a:lnTo>
                <a:lnTo>
                  <a:pt x="1143456" y="68072"/>
                </a:lnTo>
                <a:lnTo>
                  <a:pt x="1187825" y="55407"/>
                </a:lnTo>
                <a:lnTo>
                  <a:pt x="1232706" y="43991"/>
                </a:lnTo>
                <a:lnTo>
                  <a:pt x="1278080" y="33843"/>
                </a:lnTo>
                <a:lnTo>
                  <a:pt x="1323926" y="24983"/>
                </a:lnTo>
                <a:lnTo>
                  <a:pt x="1370225" y="17432"/>
                </a:lnTo>
                <a:lnTo>
                  <a:pt x="1416958" y="11209"/>
                </a:lnTo>
                <a:lnTo>
                  <a:pt x="1464103" y="6335"/>
                </a:lnTo>
                <a:lnTo>
                  <a:pt x="1511642" y="2829"/>
                </a:lnTo>
                <a:lnTo>
                  <a:pt x="1559554" y="710"/>
                </a:lnTo>
                <a:lnTo>
                  <a:pt x="1607820" y="0"/>
                </a:lnTo>
                <a:lnTo>
                  <a:pt x="1656085" y="710"/>
                </a:lnTo>
                <a:lnTo>
                  <a:pt x="1703997" y="2829"/>
                </a:lnTo>
                <a:lnTo>
                  <a:pt x="1751536" y="6335"/>
                </a:lnTo>
                <a:lnTo>
                  <a:pt x="1798681" y="11209"/>
                </a:lnTo>
                <a:lnTo>
                  <a:pt x="1845414" y="17432"/>
                </a:lnTo>
                <a:lnTo>
                  <a:pt x="1891713" y="24983"/>
                </a:lnTo>
                <a:lnTo>
                  <a:pt x="1937559" y="33843"/>
                </a:lnTo>
                <a:lnTo>
                  <a:pt x="1982933" y="43991"/>
                </a:lnTo>
                <a:lnTo>
                  <a:pt x="2027814" y="55407"/>
                </a:lnTo>
                <a:lnTo>
                  <a:pt x="2072183" y="68072"/>
                </a:lnTo>
                <a:lnTo>
                  <a:pt x="2116019" y="81966"/>
                </a:lnTo>
                <a:lnTo>
                  <a:pt x="2159302" y="97069"/>
                </a:lnTo>
                <a:lnTo>
                  <a:pt x="2202014" y="113361"/>
                </a:lnTo>
                <a:lnTo>
                  <a:pt x="2244133" y="130822"/>
                </a:lnTo>
                <a:lnTo>
                  <a:pt x="2285640" y="149433"/>
                </a:lnTo>
                <a:lnTo>
                  <a:pt x="2326515" y="169173"/>
                </a:lnTo>
                <a:lnTo>
                  <a:pt x="2366739" y="190022"/>
                </a:lnTo>
                <a:lnTo>
                  <a:pt x="2406290" y="211960"/>
                </a:lnTo>
                <a:lnTo>
                  <a:pt x="2445150" y="234969"/>
                </a:lnTo>
                <a:lnTo>
                  <a:pt x="2483299" y="259027"/>
                </a:lnTo>
                <a:lnTo>
                  <a:pt x="2520716" y="284115"/>
                </a:lnTo>
                <a:lnTo>
                  <a:pt x="2557381" y="310213"/>
                </a:lnTo>
                <a:lnTo>
                  <a:pt x="2593276" y="337301"/>
                </a:lnTo>
                <a:lnTo>
                  <a:pt x="2628379" y="365359"/>
                </a:lnTo>
                <a:lnTo>
                  <a:pt x="2662671" y="394367"/>
                </a:lnTo>
                <a:lnTo>
                  <a:pt x="2696133" y="424306"/>
                </a:lnTo>
                <a:lnTo>
                  <a:pt x="2728743" y="455156"/>
                </a:lnTo>
                <a:lnTo>
                  <a:pt x="2760483" y="486896"/>
                </a:lnTo>
                <a:lnTo>
                  <a:pt x="2791333" y="519506"/>
                </a:lnTo>
                <a:lnTo>
                  <a:pt x="2821272" y="552968"/>
                </a:lnTo>
                <a:lnTo>
                  <a:pt x="2850280" y="587260"/>
                </a:lnTo>
                <a:lnTo>
                  <a:pt x="2878338" y="622363"/>
                </a:lnTo>
                <a:lnTo>
                  <a:pt x="2905426" y="658258"/>
                </a:lnTo>
                <a:lnTo>
                  <a:pt x="2931524" y="694923"/>
                </a:lnTo>
                <a:lnTo>
                  <a:pt x="2956612" y="732340"/>
                </a:lnTo>
                <a:lnTo>
                  <a:pt x="2980670" y="770489"/>
                </a:lnTo>
                <a:lnTo>
                  <a:pt x="3003679" y="809349"/>
                </a:lnTo>
                <a:lnTo>
                  <a:pt x="3025617" y="848900"/>
                </a:lnTo>
                <a:lnTo>
                  <a:pt x="3046466" y="889124"/>
                </a:lnTo>
                <a:lnTo>
                  <a:pt x="3066206" y="929999"/>
                </a:lnTo>
                <a:lnTo>
                  <a:pt x="3084817" y="971506"/>
                </a:lnTo>
                <a:lnTo>
                  <a:pt x="3102278" y="1013625"/>
                </a:lnTo>
                <a:lnTo>
                  <a:pt x="3118570" y="1056337"/>
                </a:lnTo>
                <a:lnTo>
                  <a:pt x="3133673" y="1099620"/>
                </a:lnTo>
                <a:lnTo>
                  <a:pt x="3147567" y="1143456"/>
                </a:lnTo>
                <a:lnTo>
                  <a:pt x="3160232" y="1187825"/>
                </a:lnTo>
                <a:lnTo>
                  <a:pt x="3171648" y="1232706"/>
                </a:lnTo>
                <a:lnTo>
                  <a:pt x="3181796" y="1278080"/>
                </a:lnTo>
                <a:lnTo>
                  <a:pt x="3190656" y="1323926"/>
                </a:lnTo>
                <a:lnTo>
                  <a:pt x="3198207" y="1370225"/>
                </a:lnTo>
                <a:lnTo>
                  <a:pt x="3204430" y="1416958"/>
                </a:lnTo>
                <a:lnTo>
                  <a:pt x="3209304" y="1464103"/>
                </a:lnTo>
                <a:lnTo>
                  <a:pt x="3212810" y="1511642"/>
                </a:lnTo>
                <a:lnTo>
                  <a:pt x="3214929" y="1559554"/>
                </a:lnTo>
                <a:lnTo>
                  <a:pt x="3215640" y="1607820"/>
                </a:lnTo>
                <a:lnTo>
                  <a:pt x="3214929" y="1656085"/>
                </a:lnTo>
                <a:lnTo>
                  <a:pt x="3212810" y="1703997"/>
                </a:lnTo>
                <a:lnTo>
                  <a:pt x="3209304" y="1751536"/>
                </a:lnTo>
                <a:lnTo>
                  <a:pt x="3204430" y="1798681"/>
                </a:lnTo>
                <a:lnTo>
                  <a:pt x="3198207" y="1845414"/>
                </a:lnTo>
                <a:lnTo>
                  <a:pt x="3190656" y="1891713"/>
                </a:lnTo>
                <a:lnTo>
                  <a:pt x="3181796" y="1937559"/>
                </a:lnTo>
                <a:lnTo>
                  <a:pt x="3171648" y="1982933"/>
                </a:lnTo>
                <a:lnTo>
                  <a:pt x="3160232" y="2027814"/>
                </a:lnTo>
                <a:lnTo>
                  <a:pt x="3147567" y="2072183"/>
                </a:lnTo>
                <a:lnTo>
                  <a:pt x="3133673" y="2116019"/>
                </a:lnTo>
                <a:lnTo>
                  <a:pt x="3118570" y="2159302"/>
                </a:lnTo>
                <a:lnTo>
                  <a:pt x="3102278" y="2202014"/>
                </a:lnTo>
                <a:lnTo>
                  <a:pt x="3084817" y="2244133"/>
                </a:lnTo>
                <a:lnTo>
                  <a:pt x="3066206" y="2285640"/>
                </a:lnTo>
                <a:lnTo>
                  <a:pt x="3046466" y="2326515"/>
                </a:lnTo>
                <a:lnTo>
                  <a:pt x="3025617" y="2366739"/>
                </a:lnTo>
                <a:lnTo>
                  <a:pt x="3003679" y="2406290"/>
                </a:lnTo>
                <a:lnTo>
                  <a:pt x="2980670" y="2445150"/>
                </a:lnTo>
                <a:lnTo>
                  <a:pt x="2956612" y="2483299"/>
                </a:lnTo>
                <a:lnTo>
                  <a:pt x="2931524" y="2520716"/>
                </a:lnTo>
                <a:lnTo>
                  <a:pt x="2905426" y="2557381"/>
                </a:lnTo>
                <a:lnTo>
                  <a:pt x="2878338" y="2593276"/>
                </a:lnTo>
                <a:lnTo>
                  <a:pt x="2850280" y="2628379"/>
                </a:lnTo>
                <a:lnTo>
                  <a:pt x="2821272" y="2662671"/>
                </a:lnTo>
                <a:lnTo>
                  <a:pt x="2791333" y="2696133"/>
                </a:lnTo>
                <a:lnTo>
                  <a:pt x="2760483" y="2728743"/>
                </a:lnTo>
                <a:lnTo>
                  <a:pt x="2728743" y="2760483"/>
                </a:lnTo>
                <a:lnTo>
                  <a:pt x="2696133" y="2791333"/>
                </a:lnTo>
                <a:lnTo>
                  <a:pt x="2662671" y="2821272"/>
                </a:lnTo>
                <a:lnTo>
                  <a:pt x="2628379" y="2850280"/>
                </a:lnTo>
                <a:lnTo>
                  <a:pt x="2593276" y="2878338"/>
                </a:lnTo>
                <a:lnTo>
                  <a:pt x="2557381" y="2905426"/>
                </a:lnTo>
                <a:lnTo>
                  <a:pt x="2520716" y="2931524"/>
                </a:lnTo>
                <a:lnTo>
                  <a:pt x="2483299" y="2956612"/>
                </a:lnTo>
                <a:lnTo>
                  <a:pt x="2445150" y="2980670"/>
                </a:lnTo>
                <a:lnTo>
                  <a:pt x="2406290" y="3003679"/>
                </a:lnTo>
                <a:lnTo>
                  <a:pt x="2366739" y="3025617"/>
                </a:lnTo>
                <a:lnTo>
                  <a:pt x="2326515" y="3046466"/>
                </a:lnTo>
                <a:lnTo>
                  <a:pt x="2285640" y="3066206"/>
                </a:lnTo>
                <a:lnTo>
                  <a:pt x="2244133" y="3084817"/>
                </a:lnTo>
                <a:lnTo>
                  <a:pt x="2202014" y="3102278"/>
                </a:lnTo>
                <a:lnTo>
                  <a:pt x="2159302" y="3118570"/>
                </a:lnTo>
                <a:lnTo>
                  <a:pt x="2116019" y="3133673"/>
                </a:lnTo>
                <a:lnTo>
                  <a:pt x="2072183" y="3147567"/>
                </a:lnTo>
                <a:lnTo>
                  <a:pt x="2027814" y="3160232"/>
                </a:lnTo>
                <a:lnTo>
                  <a:pt x="1982933" y="3171648"/>
                </a:lnTo>
                <a:lnTo>
                  <a:pt x="1937559" y="3181796"/>
                </a:lnTo>
                <a:lnTo>
                  <a:pt x="1891713" y="3190656"/>
                </a:lnTo>
                <a:lnTo>
                  <a:pt x="1845414" y="3198207"/>
                </a:lnTo>
                <a:lnTo>
                  <a:pt x="1798681" y="3204430"/>
                </a:lnTo>
                <a:lnTo>
                  <a:pt x="1751536" y="3209304"/>
                </a:lnTo>
                <a:lnTo>
                  <a:pt x="1703997" y="3212810"/>
                </a:lnTo>
                <a:lnTo>
                  <a:pt x="1656085" y="3214929"/>
                </a:lnTo>
                <a:lnTo>
                  <a:pt x="1607820" y="3215640"/>
                </a:lnTo>
                <a:lnTo>
                  <a:pt x="1559554" y="3214929"/>
                </a:lnTo>
                <a:lnTo>
                  <a:pt x="1511642" y="3212810"/>
                </a:lnTo>
                <a:lnTo>
                  <a:pt x="1464103" y="3209304"/>
                </a:lnTo>
                <a:lnTo>
                  <a:pt x="1416958" y="3204430"/>
                </a:lnTo>
                <a:lnTo>
                  <a:pt x="1370225" y="3198207"/>
                </a:lnTo>
                <a:lnTo>
                  <a:pt x="1323926" y="3190656"/>
                </a:lnTo>
                <a:lnTo>
                  <a:pt x="1278080" y="3181796"/>
                </a:lnTo>
                <a:lnTo>
                  <a:pt x="1232706" y="3171648"/>
                </a:lnTo>
                <a:lnTo>
                  <a:pt x="1187825" y="3160232"/>
                </a:lnTo>
                <a:lnTo>
                  <a:pt x="1143456" y="3147567"/>
                </a:lnTo>
                <a:lnTo>
                  <a:pt x="1099620" y="3133673"/>
                </a:lnTo>
                <a:lnTo>
                  <a:pt x="1056337" y="3118570"/>
                </a:lnTo>
                <a:lnTo>
                  <a:pt x="1013625" y="3102278"/>
                </a:lnTo>
                <a:lnTo>
                  <a:pt x="971506" y="3084817"/>
                </a:lnTo>
                <a:lnTo>
                  <a:pt x="929999" y="3066206"/>
                </a:lnTo>
                <a:lnTo>
                  <a:pt x="889124" y="3046466"/>
                </a:lnTo>
                <a:lnTo>
                  <a:pt x="848900" y="3025617"/>
                </a:lnTo>
                <a:lnTo>
                  <a:pt x="809349" y="3003679"/>
                </a:lnTo>
                <a:lnTo>
                  <a:pt x="770489" y="2980670"/>
                </a:lnTo>
                <a:lnTo>
                  <a:pt x="732340" y="2956612"/>
                </a:lnTo>
                <a:lnTo>
                  <a:pt x="694923" y="2931524"/>
                </a:lnTo>
                <a:lnTo>
                  <a:pt x="658258" y="2905426"/>
                </a:lnTo>
                <a:lnTo>
                  <a:pt x="622363" y="2878338"/>
                </a:lnTo>
                <a:lnTo>
                  <a:pt x="587260" y="2850280"/>
                </a:lnTo>
                <a:lnTo>
                  <a:pt x="552968" y="2821272"/>
                </a:lnTo>
                <a:lnTo>
                  <a:pt x="519506" y="2791333"/>
                </a:lnTo>
                <a:lnTo>
                  <a:pt x="486896" y="2760483"/>
                </a:lnTo>
                <a:lnTo>
                  <a:pt x="455156" y="2728743"/>
                </a:lnTo>
                <a:lnTo>
                  <a:pt x="424306" y="2696133"/>
                </a:lnTo>
                <a:lnTo>
                  <a:pt x="394367" y="2662671"/>
                </a:lnTo>
                <a:lnTo>
                  <a:pt x="365359" y="2628379"/>
                </a:lnTo>
                <a:lnTo>
                  <a:pt x="337301" y="2593276"/>
                </a:lnTo>
                <a:lnTo>
                  <a:pt x="310213" y="2557381"/>
                </a:lnTo>
                <a:lnTo>
                  <a:pt x="284115" y="2520716"/>
                </a:lnTo>
                <a:lnTo>
                  <a:pt x="259027" y="2483299"/>
                </a:lnTo>
                <a:lnTo>
                  <a:pt x="234969" y="2445150"/>
                </a:lnTo>
                <a:lnTo>
                  <a:pt x="211960" y="2406290"/>
                </a:lnTo>
                <a:lnTo>
                  <a:pt x="190022" y="2366739"/>
                </a:lnTo>
                <a:lnTo>
                  <a:pt x="169173" y="2326515"/>
                </a:lnTo>
                <a:lnTo>
                  <a:pt x="149433" y="2285640"/>
                </a:lnTo>
                <a:lnTo>
                  <a:pt x="130822" y="2244133"/>
                </a:lnTo>
                <a:lnTo>
                  <a:pt x="113361" y="2202014"/>
                </a:lnTo>
                <a:lnTo>
                  <a:pt x="97069" y="2159302"/>
                </a:lnTo>
                <a:lnTo>
                  <a:pt x="81966" y="2116019"/>
                </a:lnTo>
                <a:lnTo>
                  <a:pt x="68072" y="2072183"/>
                </a:lnTo>
                <a:lnTo>
                  <a:pt x="55407" y="2027814"/>
                </a:lnTo>
                <a:lnTo>
                  <a:pt x="43991" y="1982933"/>
                </a:lnTo>
                <a:lnTo>
                  <a:pt x="33843" y="1937559"/>
                </a:lnTo>
                <a:lnTo>
                  <a:pt x="24983" y="1891713"/>
                </a:lnTo>
                <a:lnTo>
                  <a:pt x="17432" y="1845414"/>
                </a:lnTo>
                <a:lnTo>
                  <a:pt x="11209" y="1798681"/>
                </a:lnTo>
                <a:lnTo>
                  <a:pt x="6335" y="1751536"/>
                </a:lnTo>
                <a:lnTo>
                  <a:pt x="2829" y="1703997"/>
                </a:lnTo>
                <a:lnTo>
                  <a:pt x="710" y="1656085"/>
                </a:lnTo>
                <a:lnTo>
                  <a:pt x="0" y="16078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98673" y="3216351"/>
            <a:ext cx="109220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>
                <a:latin typeface="微软雅黑"/>
                <a:cs typeface="微软雅黑"/>
              </a:rPr>
              <a:t>学习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9577" y="3034538"/>
            <a:ext cx="1370965" cy="438784"/>
          </a:xfrm>
          <a:custGeom>
            <a:avLst/>
            <a:gdLst/>
            <a:ahLst/>
            <a:cxnLst/>
            <a:rect l="l" t="t" r="r" b="b"/>
            <a:pathLst>
              <a:path w="1370965" h="438785">
                <a:moveTo>
                  <a:pt x="1370838" y="0"/>
                </a:moveTo>
                <a:lnTo>
                  <a:pt x="0" y="0"/>
                </a:lnTo>
                <a:lnTo>
                  <a:pt x="0" y="438658"/>
                </a:lnTo>
                <a:lnTo>
                  <a:pt x="1370838" y="438658"/>
                </a:lnTo>
                <a:lnTo>
                  <a:pt x="1370838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59577" y="3692652"/>
            <a:ext cx="1370965" cy="438784"/>
          </a:xfrm>
          <a:custGeom>
            <a:avLst/>
            <a:gdLst/>
            <a:ahLst/>
            <a:cxnLst/>
            <a:rect l="l" t="t" r="r" b="b"/>
            <a:pathLst>
              <a:path w="1370965" h="438785">
                <a:moveTo>
                  <a:pt x="1370838" y="0"/>
                </a:moveTo>
                <a:lnTo>
                  <a:pt x="0" y="0"/>
                </a:lnTo>
                <a:lnTo>
                  <a:pt x="0" y="438658"/>
                </a:lnTo>
                <a:lnTo>
                  <a:pt x="1370838" y="438658"/>
                </a:lnTo>
                <a:lnTo>
                  <a:pt x="1370838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38288" y="1975104"/>
            <a:ext cx="3215640" cy="3215640"/>
          </a:xfrm>
          <a:custGeom>
            <a:avLst/>
            <a:gdLst/>
            <a:ahLst/>
            <a:cxnLst/>
            <a:rect l="l" t="t" r="r" b="b"/>
            <a:pathLst>
              <a:path w="3215640" h="3215640">
                <a:moveTo>
                  <a:pt x="0" y="1607820"/>
                </a:moveTo>
                <a:lnTo>
                  <a:pt x="710" y="1559554"/>
                </a:lnTo>
                <a:lnTo>
                  <a:pt x="2829" y="1511642"/>
                </a:lnTo>
                <a:lnTo>
                  <a:pt x="6335" y="1464103"/>
                </a:lnTo>
                <a:lnTo>
                  <a:pt x="11209" y="1416958"/>
                </a:lnTo>
                <a:lnTo>
                  <a:pt x="17432" y="1370225"/>
                </a:lnTo>
                <a:lnTo>
                  <a:pt x="24983" y="1323926"/>
                </a:lnTo>
                <a:lnTo>
                  <a:pt x="33843" y="1278080"/>
                </a:lnTo>
                <a:lnTo>
                  <a:pt x="43991" y="1232706"/>
                </a:lnTo>
                <a:lnTo>
                  <a:pt x="55407" y="1187825"/>
                </a:lnTo>
                <a:lnTo>
                  <a:pt x="68072" y="1143456"/>
                </a:lnTo>
                <a:lnTo>
                  <a:pt x="81966" y="1099620"/>
                </a:lnTo>
                <a:lnTo>
                  <a:pt x="97069" y="1056337"/>
                </a:lnTo>
                <a:lnTo>
                  <a:pt x="113361" y="1013625"/>
                </a:lnTo>
                <a:lnTo>
                  <a:pt x="130822" y="971506"/>
                </a:lnTo>
                <a:lnTo>
                  <a:pt x="149433" y="929999"/>
                </a:lnTo>
                <a:lnTo>
                  <a:pt x="169173" y="889124"/>
                </a:lnTo>
                <a:lnTo>
                  <a:pt x="190022" y="848900"/>
                </a:lnTo>
                <a:lnTo>
                  <a:pt x="211960" y="809349"/>
                </a:lnTo>
                <a:lnTo>
                  <a:pt x="234969" y="770489"/>
                </a:lnTo>
                <a:lnTo>
                  <a:pt x="259027" y="732340"/>
                </a:lnTo>
                <a:lnTo>
                  <a:pt x="284115" y="694923"/>
                </a:lnTo>
                <a:lnTo>
                  <a:pt x="310213" y="658258"/>
                </a:lnTo>
                <a:lnTo>
                  <a:pt x="337301" y="622363"/>
                </a:lnTo>
                <a:lnTo>
                  <a:pt x="365359" y="587260"/>
                </a:lnTo>
                <a:lnTo>
                  <a:pt x="394367" y="552968"/>
                </a:lnTo>
                <a:lnTo>
                  <a:pt x="424306" y="519506"/>
                </a:lnTo>
                <a:lnTo>
                  <a:pt x="455156" y="486896"/>
                </a:lnTo>
                <a:lnTo>
                  <a:pt x="486896" y="455156"/>
                </a:lnTo>
                <a:lnTo>
                  <a:pt x="519506" y="424306"/>
                </a:lnTo>
                <a:lnTo>
                  <a:pt x="552968" y="394367"/>
                </a:lnTo>
                <a:lnTo>
                  <a:pt x="587260" y="365359"/>
                </a:lnTo>
                <a:lnTo>
                  <a:pt x="622363" y="337301"/>
                </a:lnTo>
                <a:lnTo>
                  <a:pt x="658258" y="310213"/>
                </a:lnTo>
                <a:lnTo>
                  <a:pt x="694923" y="284115"/>
                </a:lnTo>
                <a:lnTo>
                  <a:pt x="732340" y="259027"/>
                </a:lnTo>
                <a:lnTo>
                  <a:pt x="770489" y="234969"/>
                </a:lnTo>
                <a:lnTo>
                  <a:pt x="809349" y="211960"/>
                </a:lnTo>
                <a:lnTo>
                  <a:pt x="848900" y="190022"/>
                </a:lnTo>
                <a:lnTo>
                  <a:pt x="889124" y="169173"/>
                </a:lnTo>
                <a:lnTo>
                  <a:pt x="929999" y="149433"/>
                </a:lnTo>
                <a:lnTo>
                  <a:pt x="971506" y="130822"/>
                </a:lnTo>
                <a:lnTo>
                  <a:pt x="1013625" y="113361"/>
                </a:lnTo>
                <a:lnTo>
                  <a:pt x="1056337" y="97069"/>
                </a:lnTo>
                <a:lnTo>
                  <a:pt x="1099620" y="81966"/>
                </a:lnTo>
                <a:lnTo>
                  <a:pt x="1143456" y="68072"/>
                </a:lnTo>
                <a:lnTo>
                  <a:pt x="1187825" y="55407"/>
                </a:lnTo>
                <a:lnTo>
                  <a:pt x="1232706" y="43991"/>
                </a:lnTo>
                <a:lnTo>
                  <a:pt x="1278080" y="33843"/>
                </a:lnTo>
                <a:lnTo>
                  <a:pt x="1323926" y="24983"/>
                </a:lnTo>
                <a:lnTo>
                  <a:pt x="1370225" y="17432"/>
                </a:lnTo>
                <a:lnTo>
                  <a:pt x="1416958" y="11209"/>
                </a:lnTo>
                <a:lnTo>
                  <a:pt x="1464103" y="6335"/>
                </a:lnTo>
                <a:lnTo>
                  <a:pt x="1511642" y="2829"/>
                </a:lnTo>
                <a:lnTo>
                  <a:pt x="1559554" y="710"/>
                </a:lnTo>
                <a:lnTo>
                  <a:pt x="1607819" y="0"/>
                </a:lnTo>
                <a:lnTo>
                  <a:pt x="1656085" y="710"/>
                </a:lnTo>
                <a:lnTo>
                  <a:pt x="1703997" y="2829"/>
                </a:lnTo>
                <a:lnTo>
                  <a:pt x="1751536" y="6335"/>
                </a:lnTo>
                <a:lnTo>
                  <a:pt x="1798681" y="11209"/>
                </a:lnTo>
                <a:lnTo>
                  <a:pt x="1845414" y="17432"/>
                </a:lnTo>
                <a:lnTo>
                  <a:pt x="1891713" y="24983"/>
                </a:lnTo>
                <a:lnTo>
                  <a:pt x="1937559" y="33843"/>
                </a:lnTo>
                <a:lnTo>
                  <a:pt x="1982933" y="43991"/>
                </a:lnTo>
                <a:lnTo>
                  <a:pt x="2027814" y="55407"/>
                </a:lnTo>
                <a:lnTo>
                  <a:pt x="2072183" y="68072"/>
                </a:lnTo>
                <a:lnTo>
                  <a:pt x="2116019" y="81966"/>
                </a:lnTo>
                <a:lnTo>
                  <a:pt x="2159302" y="97069"/>
                </a:lnTo>
                <a:lnTo>
                  <a:pt x="2202014" y="113361"/>
                </a:lnTo>
                <a:lnTo>
                  <a:pt x="2244133" y="130822"/>
                </a:lnTo>
                <a:lnTo>
                  <a:pt x="2285640" y="149433"/>
                </a:lnTo>
                <a:lnTo>
                  <a:pt x="2326515" y="169173"/>
                </a:lnTo>
                <a:lnTo>
                  <a:pt x="2366739" y="190022"/>
                </a:lnTo>
                <a:lnTo>
                  <a:pt x="2406290" y="211960"/>
                </a:lnTo>
                <a:lnTo>
                  <a:pt x="2445150" y="234969"/>
                </a:lnTo>
                <a:lnTo>
                  <a:pt x="2483299" y="259027"/>
                </a:lnTo>
                <a:lnTo>
                  <a:pt x="2520716" y="284115"/>
                </a:lnTo>
                <a:lnTo>
                  <a:pt x="2557381" y="310213"/>
                </a:lnTo>
                <a:lnTo>
                  <a:pt x="2593276" y="337301"/>
                </a:lnTo>
                <a:lnTo>
                  <a:pt x="2628379" y="365359"/>
                </a:lnTo>
                <a:lnTo>
                  <a:pt x="2662671" y="394367"/>
                </a:lnTo>
                <a:lnTo>
                  <a:pt x="2696133" y="424306"/>
                </a:lnTo>
                <a:lnTo>
                  <a:pt x="2728743" y="455156"/>
                </a:lnTo>
                <a:lnTo>
                  <a:pt x="2760483" y="486896"/>
                </a:lnTo>
                <a:lnTo>
                  <a:pt x="2791333" y="519506"/>
                </a:lnTo>
                <a:lnTo>
                  <a:pt x="2821272" y="552968"/>
                </a:lnTo>
                <a:lnTo>
                  <a:pt x="2850280" y="587260"/>
                </a:lnTo>
                <a:lnTo>
                  <a:pt x="2878338" y="622363"/>
                </a:lnTo>
                <a:lnTo>
                  <a:pt x="2905426" y="658258"/>
                </a:lnTo>
                <a:lnTo>
                  <a:pt x="2931524" y="694923"/>
                </a:lnTo>
                <a:lnTo>
                  <a:pt x="2956612" y="732340"/>
                </a:lnTo>
                <a:lnTo>
                  <a:pt x="2980670" y="770489"/>
                </a:lnTo>
                <a:lnTo>
                  <a:pt x="3003679" y="809349"/>
                </a:lnTo>
                <a:lnTo>
                  <a:pt x="3025617" y="848900"/>
                </a:lnTo>
                <a:lnTo>
                  <a:pt x="3046466" y="889124"/>
                </a:lnTo>
                <a:lnTo>
                  <a:pt x="3066206" y="929999"/>
                </a:lnTo>
                <a:lnTo>
                  <a:pt x="3084817" y="971506"/>
                </a:lnTo>
                <a:lnTo>
                  <a:pt x="3102278" y="1013625"/>
                </a:lnTo>
                <a:lnTo>
                  <a:pt x="3118570" y="1056337"/>
                </a:lnTo>
                <a:lnTo>
                  <a:pt x="3133673" y="1099620"/>
                </a:lnTo>
                <a:lnTo>
                  <a:pt x="3147567" y="1143456"/>
                </a:lnTo>
                <a:lnTo>
                  <a:pt x="3160232" y="1187825"/>
                </a:lnTo>
                <a:lnTo>
                  <a:pt x="3171648" y="1232706"/>
                </a:lnTo>
                <a:lnTo>
                  <a:pt x="3181796" y="1278080"/>
                </a:lnTo>
                <a:lnTo>
                  <a:pt x="3190656" y="1323926"/>
                </a:lnTo>
                <a:lnTo>
                  <a:pt x="3198207" y="1370225"/>
                </a:lnTo>
                <a:lnTo>
                  <a:pt x="3204430" y="1416958"/>
                </a:lnTo>
                <a:lnTo>
                  <a:pt x="3209304" y="1464103"/>
                </a:lnTo>
                <a:lnTo>
                  <a:pt x="3212810" y="1511642"/>
                </a:lnTo>
                <a:lnTo>
                  <a:pt x="3214929" y="1559554"/>
                </a:lnTo>
                <a:lnTo>
                  <a:pt x="3215639" y="1607820"/>
                </a:lnTo>
                <a:lnTo>
                  <a:pt x="3214929" y="1656085"/>
                </a:lnTo>
                <a:lnTo>
                  <a:pt x="3212810" y="1703997"/>
                </a:lnTo>
                <a:lnTo>
                  <a:pt x="3209304" y="1751536"/>
                </a:lnTo>
                <a:lnTo>
                  <a:pt x="3204430" y="1798681"/>
                </a:lnTo>
                <a:lnTo>
                  <a:pt x="3198207" y="1845414"/>
                </a:lnTo>
                <a:lnTo>
                  <a:pt x="3190656" y="1891713"/>
                </a:lnTo>
                <a:lnTo>
                  <a:pt x="3181796" y="1937559"/>
                </a:lnTo>
                <a:lnTo>
                  <a:pt x="3171648" y="1982933"/>
                </a:lnTo>
                <a:lnTo>
                  <a:pt x="3160232" y="2027814"/>
                </a:lnTo>
                <a:lnTo>
                  <a:pt x="3147567" y="2072183"/>
                </a:lnTo>
                <a:lnTo>
                  <a:pt x="3133673" y="2116019"/>
                </a:lnTo>
                <a:lnTo>
                  <a:pt x="3118570" y="2159302"/>
                </a:lnTo>
                <a:lnTo>
                  <a:pt x="3102278" y="2202014"/>
                </a:lnTo>
                <a:lnTo>
                  <a:pt x="3084817" y="2244133"/>
                </a:lnTo>
                <a:lnTo>
                  <a:pt x="3066206" y="2285640"/>
                </a:lnTo>
                <a:lnTo>
                  <a:pt x="3046466" y="2326515"/>
                </a:lnTo>
                <a:lnTo>
                  <a:pt x="3025617" y="2366739"/>
                </a:lnTo>
                <a:lnTo>
                  <a:pt x="3003679" y="2406290"/>
                </a:lnTo>
                <a:lnTo>
                  <a:pt x="2980670" y="2445150"/>
                </a:lnTo>
                <a:lnTo>
                  <a:pt x="2956612" y="2483299"/>
                </a:lnTo>
                <a:lnTo>
                  <a:pt x="2931524" y="2520716"/>
                </a:lnTo>
                <a:lnTo>
                  <a:pt x="2905426" y="2557381"/>
                </a:lnTo>
                <a:lnTo>
                  <a:pt x="2878338" y="2593276"/>
                </a:lnTo>
                <a:lnTo>
                  <a:pt x="2850280" y="2628379"/>
                </a:lnTo>
                <a:lnTo>
                  <a:pt x="2821272" y="2662671"/>
                </a:lnTo>
                <a:lnTo>
                  <a:pt x="2791333" y="2696133"/>
                </a:lnTo>
                <a:lnTo>
                  <a:pt x="2760483" y="2728743"/>
                </a:lnTo>
                <a:lnTo>
                  <a:pt x="2728743" y="2760483"/>
                </a:lnTo>
                <a:lnTo>
                  <a:pt x="2696133" y="2791333"/>
                </a:lnTo>
                <a:lnTo>
                  <a:pt x="2662671" y="2821272"/>
                </a:lnTo>
                <a:lnTo>
                  <a:pt x="2628379" y="2850280"/>
                </a:lnTo>
                <a:lnTo>
                  <a:pt x="2593276" y="2878338"/>
                </a:lnTo>
                <a:lnTo>
                  <a:pt x="2557381" y="2905426"/>
                </a:lnTo>
                <a:lnTo>
                  <a:pt x="2520716" y="2931524"/>
                </a:lnTo>
                <a:lnTo>
                  <a:pt x="2483299" y="2956612"/>
                </a:lnTo>
                <a:lnTo>
                  <a:pt x="2445150" y="2980670"/>
                </a:lnTo>
                <a:lnTo>
                  <a:pt x="2406290" y="3003679"/>
                </a:lnTo>
                <a:lnTo>
                  <a:pt x="2366739" y="3025617"/>
                </a:lnTo>
                <a:lnTo>
                  <a:pt x="2326515" y="3046466"/>
                </a:lnTo>
                <a:lnTo>
                  <a:pt x="2285640" y="3066206"/>
                </a:lnTo>
                <a:lnTo>
                  <a:pt x="2244133" y="3084817"/>
                </a:lnTo>
                <a:lnTo>
                  <a:pt x="2202014" y="3102278"/>
                </a:lnTo>
                <a:lnTo>
                  <a:pt x="2159302" y="3118570"/>
                </a:lnTo>
                <a:lnTo>
                  <a:pt x="2116019" y="3133673"/>
                </a:lnTo>
                <a:lnTo>
                  <a:pt x="2072183" y="3147567"/>
                </a:lnTo>
                <a:lnTo>
                  <a:pt x="2027814" y="3160232"/>
                </a:lnTo>
                <a:lnTo>
                  <a:pt x="1982933" y="3171648"/>
                </a:lnTo>
                <a:lnTo>
                  <a:pt x="1937559" y="3181796"/>
                </a:lnTo>
                <a:lnTo>
                  <a:pt x="1891713" y="3190656"/>
                </a:lnTo>
                <a:lnTo>
                  <a:pt x="1845414" y="3198207"/>
                </a:lnTo>
                <a:lnTo>
                  <a:pt x="1798681" y="3204430"/>
                </a:lnTo>
                <a:lnTo>
                  <a:pt x="1751536" y="3209304"/>
                </a:lnTo>
                <a:lnTo>
                  <a:pt x="1703997" y="3212810"/>
                </a:lnTo>
                <a:lnTo>
                  <a:pt x="1656085" y="3214929"/>
                </a:lnTo>
                <a:lnTo>
                  <a:pt x="1607819" y="3215640"/>
                </a:lnTo>
                <a:lnTo>
                  <a:pt x="1559554" y="3214929"/>
                </a:lnTo>
                <a:lnTo>
                  <a:pt x="1511642" y="3212810"/>
                </a:lnTo>
                <a:lnTo>
                  <a:pt x="1464103" y="3209304"/>
                </a:lnTo>
                <a:lnTo>
                  <a:pt x="1416958" y="3204430"/>
                </a:lnTo>
                <a:lnTo>
                  <a:pt x="1370225" y="3198207"/>
                </a:lnTo>
                <a:lnTo>
                  <a:pt x="1323926" y="3190656"/>
                </a:lnTo>
                <a:lnTo>
                  <a:pt x="1278080" y="3181796"/>
                </a:lnTo>
                <a:lnTo>
                  <a:pt x="1232706" y="3171648"/>
                </a:lnTo>
                <a:lnTo>
                  <a:pt x="1187825" y="3160232"/>
                </a:lnTo>
                <a:lnTo>
                  <a:pt x="1143456" y="3147567"/>
                </a:lnTo>
                <a:lnTo>
                  <a:pt x="1099620" y="3133673"/>
                </a:lnTo>
                <a:lnTo>
                  <a:pt x="1056337" y="3118570"/>
                </a:lnTo>
                <a:lnTo>
                  <a:pt x="1013625" y="3102278"/>
                </a:lnTo>
                <a:lnTo>
                  <a:pt x="971506" y="3084817"/>
                </a:lnTo>
                <a:lnTo>
                  <a:pt x="929999" y="3066206"/>
                </a:lnTo>
                <a:lnTo>
                  <a:pt x="889124" y="3046466"/>
                </a:lnTo>
                <a:lnTo>
                  <a:pt x="848900" y="3025617"/>
                </a:lnTo>
                <a:lnTo>
                  <a:pt x="809349" y="3003679"/>
                </a:lnTo>
                <a:lnTo>
                  <a:pt x="770489" y="2980670"/>
                </a:lnTo>
                <a:lnTo>
                  <a:pt x="732340" y="2956612"/>
                </a:lnTo>
                <a:lnTo>
                  <a:pt x="694923" y="2931524"/>
                </a:lnTo>
                <a:lnTo>
                  <a:pt x="658258" y="2905426"/>
                </a:lnTo>
                <a:lnTo>
                  <a:pt x="622363" y="2878338"/>
                </a:lnTo>
                <a:lnTo>
                  <a:pt x="587260" y="2850280"/>
                </a:lnTo>
                <a:lnTo>
                  <a:pt x="552968" y="2821272"/>
                </a:lnTo>
                <a:lnTo>
                  <a:pt x="519506" y="2791333"/>
                </a:lnTo>
                <a:lnTo>
                  <a:pt x="486896" y="2760483"/>
                </a:lnTo>
                <a:lnTo>
                  <a:pt x="455156" y="2728743"/>
                </a:lnTo>
                <a:lnTo>
                  <a:pt x="424306" y="2696133"/>
                </a:lnTo>
                <a:lnTo>
                  <a:pt x="394367" y="2662671"/>
                </a:lnTo>
                <a:lnTo>
                  <a:pt x="365359" y="2628379"/>
                </a:lnTo>
                <a:lnTo>
                  <a:pt x="337301" y="2593276"/>
                </a:lnTo>
                <a:lnTo>
                  <a:pt x="310213" y="2557381"/>
                </a:lnTo>
                <a:lnTo>
                  <a:pt x="284115" y="2520716"/>
                </a:lnTo>
                <a:lnTo>
                  <a:pt x="259027" y="2483299"/>
                </a:lnTo>
                <a:lnTo>
                  <a:pt x="234969" y="2445150"/>
                </a:lnTo>
                <a:lnTo>
                  <a:pt x="211960" y="2406290"/>
                </a:lnTo>
                <a:lnTo>
                  <a:pt x="190022" y="2366739"/>
                </a:lnTo>
                <a:lnTo>
                  <a:pt x="169173" y="2326515"/>
                </a:lnTo>
                <a:lnTo>
                  <a:pt x="149433" y="2285640"/>
                </a:lnTo>
                <a:lnTo>
                  <a:pt x="130822" y="2244133"/>
                </a:lnTo>
                <a:lnTo>
                  <a:pt x="113361" y="2202014"/>
                </a:lnTo>
                <a:lnTo>
                  <a:pt x="97069" y="2159302"/>
                </a:lnTo>
                <a:lnTo>
                  <a:pt x="81966" y="2116019"/>
                </a:lnTo>
                <a:lnTo>
                  <a:pt x="68072" y="2072183"/>
                </a:lnTo>
                <a:lnTo>
                  <a:pt x="55407" y="2027814"/>
                </a:lnTo>
                <a:lnTo>
                  <a:pt x="43991" y="1982933"/>
                </a:lnTo>
                <a:lnTo>
                  <a:pt x="33843" y="1937559"/>
                </a:lnTo>
                <a:lnTo>
                  <a:pt x="24983" y="1891713"/>
                </a:lnTo>
                <a:lnTo>
                  <a:pt x="17432" y="1845414"/>
                </a:lnTo>
                <a:lnTo>
                  <a:pt x="11209" y="1798681"/>
                </a:lnTo>
                <a:lnTo>
                  <a:pt x="6335" y="1751536"/>
                </a:lnTo>
                <a:lnTo>
                  <a:pt x="2829" y="1703997"/>
                </a:lnTo>
                <a:lnTo>
                  <a:pt x="710" y="1656085"/>
                </a:lnTo>
                <a:lnTo>
                  <a:pt x="0" y="16078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167878" y="2622450"/>
            <a:ext cx="2159000" cy="1671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8600"/>
              </a:lnSpc>
              <a:spcBef>
                <a:spcPts val="95"/>
              </a:spcBef>
            </a:pPr>
            <a:r>
              <a:rPr dirty="0" sz="4200">
                <a:latin typeface="微软雅黑"/>
                <a:cs typeface="微软雅黑"/>
              </a:rPr>
              <a:t>神经元生 </a:t>
            </a:r>
            <a:r>
              <a:rPr dirty="0" sz="4200" spc="-5">
                <a:latin typeface="微软雅黑"/>
                <a:cs typeface="微软雅黑"/>
              </a:rPr>
              <a:t>理性变化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融会贯通：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1892807" y="2476500"/>
            <a:ext cx="7949565" cy="2171700"/>
          </a:xfrm>
          <a:custGeom>
            <a:avLst/>
            <a:gdLst/>
            <a:ahLst/>
            <a:cxnLst/>
            <a:rect l="l" t="t" r="r" b="b"/>
            <a:pathLst>
              <a:path w="7949565" h="2171700">
                <a:moveTo>
                  <a:pt x="0" y="361950"/>
                </a:moveTo>
                <a:lnTo>
                  <a:pt x="3304" y="312835"/>
                </a:lnTo>
                <a:lnTo>
                  <a:pt x="12929" y="265729"/>
                </a:lnTo>
                <a:lnTo>
                  <a:pt x="28444" y="221063"/>
                </a:lnTo>
                <a:lnTo>
                  <a:pt x="49417" y="179267"/>
                </a:lnTo>
                <a:lnTo>
                  <a:pt x="75417" y="140773"/>
                </a:lnTo>
                <a:lnTo>
                  <a:pt x="106013" y="106013"/>
                </a:lnTo>
                <a:lnTo>
                  <a:pt x="140773" y="75417"/>
                </a:lnTo>
                <a:lnTo>
                  <a:pt x="179267" y="49417"/>
                </a:lnTo>
                <a:lnTo>
                  <a:pt x="221063" y="28444"/>
                </a:lnTo>
                <a:lnTo>
                  <a:pt x="265729" y="12929"/>
                </a:lnTo>
                <a:lnTo>
                  <a:pt x="312835" y="3304"/>
                </a:lnTo>
                <a:lnTo>
                  <a:pt x="361950" y="0"/>
                </a:lnTo>
                <a:lnTo>
                  <a:pt x="7587234" y="0"/>
                </a:lnTo>
                <a:lnTo>
                  <a:pt x="7636348" y="3304"/>
                </a:lnTo>
                <a:lnTo>
                  <a:pt x="7683454" y="12929"/>
                </a:lnTo>
                <a:lnTo>
                  <a:pt x="7728120" y="28444"/>
                </a:lnTo>
                <a:lnTo>
                  <a:pt x="7769916" y="49417"/>
                </a:lnTo>
                <a:lnTo>
                  <a:pt x="7808410" y="75417"/>
                </a:lnTo>
                <a:lnTo>
                  <a:pt x="7843170" y="106013"/>
                </a:lnTo>
                <a:lnTo>
                  <a:pt x="7873766" y="140773"/>
                </a:lnTo>
                <a:lnTo>
                  <a:pt x="7899766" y="179267"/>
                </a:lnTo>
                <a:lnTo>
                  <a:pt x="7920739" y="221063"/>
                </a:lnTo>
                <a:lnTo>
                  <a:pt x="7936254" y="265729"/>
                </a:lnTo>
                <a:lnTo>
                  <a:pt x="7945879" y="312835"/>
                </a:lnTo>
                <a:lnTo>
                  <a:pt x="7949184" y="361950"/>
                </a:lnTo>
                <a:lnTo>
                  <a:pt x="7949184" y="1809750"/>
                </a:lnTo>
                <a:lnTo>
                  <a:pt x="7945879" y="1858864"/>
                </a:lnTo>
                <a:lnTo>
                  <a:pt x="7936254" y="1905970"/>
                </a:lnTo>
                <a:lnTo>
                  <a:pt x="7920739" y="1950636"/>
                </a:lnTo>
                <a:lnTo>
                  <a:pt x="7899766" y="1992432"/>
                </a:lnTo>
                <a:lnTo>
                  <a:pt x="7873766" y="2030926"/>
                </a:lnTo>
                <a:lnTo>
                  <a:pt x="7843170" y="2065686"/>
                </a:lnTo>
                <a:lnTo>
                  <a:pt x="7808410" y="2096282"/>
                </a:lnTo>
                <a:lnTo>
                  <a:pt x="7769916" y="2122282"/>
                </a:lnTo>
                <a:lnTo>
                  <a:pt x="7728120" y="2143255"/>
                </a:lnTo>
                <a:lnTo>
                  <a:pt x="7683454" y="2158770"/>
                </a:lnTo>
                <a:lnTo>
                  <a:pt x="7636348" y="2168395"/>
                </a:lnTo>
                <a:lnTo>
                  <a:pt x="7587234" y="2171700"/>
                </a:lnTo>
                <a:lnTo>
                  <a:pt x="361950" y="2171700"/>
                </a:lnTo>
                <a:lnTo>
                  <a:pt x="312835" y="2168395"/>
                </a:lnTo>
                <a:lnTo>
                  <a:pt x="265729" y="2158770"/>
                </a:lnTo>
                <a:lnTo>
                  <a:pt x="221063" y="2143255"/>
                </a:lnTo>
                <a:lnTo>
                  <a:pt x="179267" y="2122282"/>
                </a:lnTo>
                <a:lnTo>
                  <a:pt x="140773" y="2096282"/>
                </a:lnTo>
                <a:lnTo>
                  <a:pt x="106013" y="2065686"/>
                </a:lnTo>
                <a:lnTo>
                  <a:pt x="75417" y="2030926"/>
                </a:lnTo>
                <a:lnTo>
                  <a:pt x="49417" y="1992432"/>
                </a:lnTo>
                <a:lnTo>
                  <a:pt x="28444" y="1950636"/>
                </a:lnTo>
                <a:lnTo>
                  <a:pt x="12929" y="1905970"/>
                </a:lnTo>
                <a:lnTo>
                  <a:pt x="3304" y="1858864"/>
                </a:lnTo>
                <a:lnTo>
                  <a:pt x="0" y="1809750"/>
                </a:lnTo>
                <a:lnTo>
                  <a:pt x="0" y="361950"/>
                </a:lnTo>
                <a:close/>
              </a:path>
            </a:pathLst>
          </a:custGeom>
          <a:ln w="12700">
            <a:solidFill>
              <a:srgbClr val="569E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99157" y="2967939"/>
            <a:ext cx="693610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" b="1">
                <a:latin typeface="微软雅黑"/>
                <a:cs typeface="微软雅黑"/>
              </a:rPr>
              <a:t>原理</a:t>
            </a:r>
            <a:r>
              <a:rPr dirty="0" sz="7200" spc="5" b="1">
                <a:latin typeface="Arial"/>
                <a:cs typeface="Arial"/>
              </a:rPr>
              <a:t>5</a:t>
            </a:r>
            <a:r>
              <a:rPr dirty="0" sz="7200" spc="-5" b="1">
                <a:latin typeface="微软雅黑"/>
                <a:cs typeface="微软雅黑"/>
              </a:rPr>
              <a:t>：融会贯通</a:t>
            </a:r>
            <a:endParaRPr sz="72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融会贯通：生成和简化，关于武汉</a:t>
            </a:r>
            <a:r>
              <a:rPr dirty="0"/>
              <a:t>	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139695" y="2004060"/>
            <a:ext cx="2654935" cy="159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16559" rIns="0" bIns="0" rtlCol="0" vert="horz">
            <a:spAutoFit/>
          </a:bodyPr>
          <a:lstStyle/>
          <a:p>
            <a:pPr marL="470534">
              <a:lnSpc>
                <a:spcPct val="100000"/>
              </a:lnSpc>
              <a:spcBef>
                <a:spcPts val="3279"/>
              </a:spcBef>
            </a:pPr>
            <a:r>
              <a:rPr dirty="0" sz="4500" b="1">
                <a:latin typeface="微软雅黑"/>
                <a:cs typeface="微软雅黑"/>
              </a:rPr>
              <a:t>热干面</a:t>
            </a:r>
            <a:endParaRPr sz="45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1203" y="2004060"/>
            <a:ext cx="2654935" cy="159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16559" rIns="0" bIns="0" rtlCol="0" vert="horz">
            <a:spAutoFit/>
          </a:bodyPr>
          <a:lstStyle/>
          <a:p>
            <a:pPr marL="755015">
              <a:lnSpc>
                <a:spcPct val="100000"/>
              </a:lnSpc>
              <a:spcBef>
                <a:spcPts val="3279"/>
              </a:spcBef>
            </a:pPr>
            <a:r>
              <a:rPr dirty="0" sz="4500" b="1">
                <a:latin typeface="微软雅黑"/>
                <a:cs typeface="微软雅黑"/>
              </a:rPr>
              <a:t>樱花</a:t>
            </a:r>
            <a:endParaRPr sz="45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1188" y="2004060"/>
            <a:ext cx="2654935" cy="159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16559" rIns="0" bIns="0" rtlCol="0" vert="horz">
            <a:spAutoFit/>
          </a:bodyPr>
          <a:lstStyle/>
          <a:p>
            <a:pPr marL="755650">
              <a:lnSpc>
                <a:spcPct val="100000"/>
              </a:lnSpc>
              <a:spcBef>
                <a:spcPts val="3279"/>
              </a:spcBef>
            </a:pPr>
            <a:r>
              <a:rPr dirty="0" sz="4500" b="1">
                <a:latin typeface="微软雅黑"/>
                <a:cs typeface="微软雅黑"/>
              </a:rPr>
              <a:t>三镇</a:t>
            </a:r>
            <a:endParaRPr sz="45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9695" y="3861815"/>
            <a:ext cx="2654935" cy="159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1783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290"/>
              </a:spcBef>
            </a:pPr>
            <a:r>
              <a:rPr dirty="0" sz="4500" b="1">
                <a:latin typeface="微软雅黑"/>
                <a:cs typeface="微软雅黑"/>
              </a:rPr>
              <a:t>热</a:t>
            </a:r>
            <a:endParaRPr sz="45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1203" y="3861815"/>
            <a:ext cx="2654935" cy="159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17830" rIns="0" bIns="0" rtlCol="0" vert="horz">
            <a:spAutoFit/>
          </a:bodyPr>
          <a:lstStyle/>
          <a:p>
            <a:pPr marL="755015">
              <a:lnSpc>
                <a:spcPct val="100000"/>
              </a:lnSpc>
              <a:spcBef>
                <a:spcPts val="3290"/>
              </a:spcBef>
            </a:pPr>
            <a:r>
              <a:rPr dirty="0" sz="4500" b="1">
                <a:latin typeface="微软雅黑"/>
                <a:cs typeface="微软雅黑"/>
              </a:rPr>
              <a:t>鸭脖</a:t>
            </a:r>
            <a:endParaRPr sz="45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1188" y="3861815"/>
            <a:ext cx="2654935" cy="159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17830" rIns="0" bIns="0" rtlCol="0" vert="horz">
            <a:spAutoFit/>
          </a:bodyPr>
          <a:lstStyle/>
          <a:p>
            <a:pPr marL="184150">
              <a:lnSpc>
                <a:spcPct val="100000"/>
              </a:lnSpc>
              <a:spcBef>
                <a:spcPts val="3290"/>
              </a:spcBef>
            </a:pPr>
            <a:r>
              <a:rPr dirty="0" sz="4500" b="1">
                <a:latin typeface="微软雅黑"/>
                <a:cs typeface="微软雅黑"/>
              </a:rPr>
              <a:t>英雄城市</a:t>
            </a:r>
            <a:endParaRPr sz="45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融会贯通：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18432" y="2223516"/>
            <a:ext cx="1873250" cy="3063240"/>
          </a:xfrm>
          <a:custGeom>
            <a:avLst/>
            <a:gdLst/>
            <a:ahLst/>
            <a:cxnLst/>
            <a:rect l="l" t="t" r="r" b="b"/>
            <a:pathLst>
              <a:path w="1873250" h="3063240">
                <a:moveTo>
                  <a:pt x="1872995" y="0"/>
                </a:moveTo>
                <a:lnTo>
                  <a:pt x="312165" y="0"/>
                </a:lnTo>
                <a:lnTo>
                  <a:pt x="266051" y="3386"/>
                </a:lnTo>
                <a:lnTo>
                  <a:pt x="222032" y="13222"/>
                </a:lnTo>
                <a:lnTo>
                  <a:pt x="180593" y="29024"/>
                </a:lnTo>
                <a:lnTo>
                  <a:pt x="142217" y="50308"/>
                </a:lnTo>
                <a:lnTo>
                  <a:pt x="107388" y="76591"/>
                </a:lnTo>
                <a:lnTo>
                  <a:pt x="76591" y="107388"/>
                </a:lnTo>
                <a:lnTo>
                  <a:pt x="50308" y="142217"/>
                </a:lnTo>
                <a:lnTo>
                  <a:pt x="29024" y="180593"/>
                </a:lnTo>
                <a:lnTo>
                  <a:pt x="13222" y="222032"/>
                </a:lnTo>
                <a:lnTo>
                  <a:pt x="3386" y="266051"/>
                </a:lnTo>
                <a:lnTo>
                  <a:pt x="0" y="312166"/>
                </a:lnTo>
                <a:lnTo>
                  <a:pt x="0" y="2751074"/>
                </a:lnTo>
                <a:lnTo>
                  <a:pt x="3386" y="2797188"/>
                </a:lnTo>
                <a:lnTo>
                  <a:pt x="13222" y="2841207"/>
                </a:lnTo>
                <a:lnTo>
                  <a:pt x="29024" y="2882646"/>
                </a:lnTo>
                <a:lnTo>
                  <a:pt x="50308" y="2921022"/>
                </a:lnTo>
                <a:lnTo>
                  <a:pt x="76591" y="2955851"/>
                </a:lnTo>
                <a:lnTo>
                  <a:pt x="107388" y="2986648"/>
                </a:lnTo>
                <a:lnTo>
                  <a:pt x="142217" y="3012931"/>
                </a:lnTo>
                <a:lnTo>
                  <a:pt x="180593" y="3034215"/>
                </a:lnTo>
                <a:lnTo>
                  <a:pt x="222032" y="3050017"/>
                </a:lnTo>
                <a:lnTo>
                  <a:pt x="266051" y="3059853"/>
                </a:lnTo>
                <a:lnTo>
                  <a:pt x="312165" y="3063240"/>
                </a:lnTo>
                <a:lnTo>
                  <a:pt x="1872995" y="3063240"/>
                </a:lnTo>
                <a:lnTo>
                  <a:pt x="1872995" y="0"/>
                </a:lnTo>
                <a:close/>
              </a:path>
            </a:pathLst>
          </a:custGeom>
          <a:solidFill>
            <a:srgbClr val="BBDD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76771" y="2223516"/>
            <a:ext cx="1873250" cy="3063240"/>
          </a:xfrm>
          <a:custGeom>
            <a:avLst/>
            <a:gdLst/>
            <a:ahLst/>
            <a:cxnLst/>
            <a:rect l="l" t="t" r="r" b="b"/>
            <a:pathLst>
              <a:path w="1873250" h="3063240">
                <a:moveTo>
                  <a:pt x="1560829" y="0"/>
                </a:moveTo>
                <a:lnTo>
                  <a:pt x="0" y="0"/>
                </a:lnTo>
                <a:lnTo>
                  <a:pt x="0" y="3063240"/>
                </a:lnTo>
                <a:lnTo>
                  <a:pt x="1560829" y="3063240"/>
                </a:lnTo>
                <a:lnTo>
                  <a:pt x="1606944" y="3059853"/>
                </a:lnTo>
                <a:lnTo>
                  <a:pt x="1650963" y="3050017"/>
                </a:lnTo>
                <a:lnTo>
                  <a:pt x="1692402" y="3034215"/>
                </a:lnTo>
                <a:lnTo>
                  <a:pt x="1730778" y="3012931"/>
                </a:lnTo>
                <a:lnTo>
                  <a:pt x="1765607" y="2986648"/>
                </a:lnTo>
                <a:lnTo>
                  <a:pt x="1796404" y="2955851"/>
                </a:lnTo>
                <a:lnTo>
                  <a:pt x="1822687" y="2921022"/>
                </a:lnTo>
                <a:lnTo>
                  <a:pt x="1843971" y="2882646"/>
                </a:lnTo>
                <a:lnTo>
                  <a:pt x="1859773" y="2841207"/>
                </a:lnTo>
                <a:lnTo>
                  <a:pt x="1869609" y="2797188"/>
                </a:lnTo>
                <a:lnTo>
                  <a:pt x="1872996" y="2751074"/>
                </a:lnTo>
                <a:lnTo>
                  <a:pt x="1872996" y="312166"/>
                </a:lnTo>
                <a:lnTo>
                  <a:pt x="1869609" y="266051"/>
                </a:lnTo>
                <a:lnTo>
                  <a:pt x="1859773" y="222032"/>
                </a:lnTo>
                <a:lnTo>
                  <a:pt x="1843971" y="180593"/>
                </a:lnTo>
                <a:lnTo>
                  <a:pt x="1822687" y="142217"/>
                </a:lnTo>
                <a:lnTo>
                  <a:pt x="1796404" y="107388"/>
                </a:lnTo>
                <a:lnTo>
                  <a:pt x="1765607" y="76591"/>
                </a:lnTo>
                <a:lnTo>
                  <a:pt x="1730778" y="50308"/>
                </a:lnTo>
                <a:lnTo>
                  <a:pt x="1692402" y="29024"/>
                </a:lnTo>
                <a:lnTo>
                  <a:pt x="1650963" y="13222"/>
                </a:lnTo>
                <a:lnTo>
                  <a:pt x="1606944" y="3386"/>
                </a:lnTo>
                <a:lnTo>
                  <a:pt x="1560829" y="0"/>
                </a:lnTo>
                <a:close/>
              </a:path>
            </a:pathLst>
          </a:custGeom>
          <a:solidFill>
            <a:srgbClr val="BBDD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80940" y="2685034"/>
            <a:ext cx="32029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0405" algn="l"/>
              </a:tabLst>
            </a:pPr>
            <a:r>
              <a:rPr dirty="0" sz="4800" b="1">
                <a:latin typeface="微软雅黑"/>
                <a:cs typeface="微软雅黑"/>
              </a:rPr>
              <a:t>关键	个人</a:t>
            </a:r>
            <a:endParaRPr sz="48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0940" y="3626561"/>
            <a:ext cx="320294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0405" algn="l"/>
              </a:tabLst>
            </a:pPr>
            <a:r>
              <a:rPr dirty="0" sz="4800" b="1">
                <a:latin typeface="微软雅黑"/>
                <a:cs typeface="微软雅黑"/>
              </a:rPr>
              <a:t>点</a:t>
            </a:r>
            <a:r>
              <a:rPr dirty="0" sz="4800" b="1">
                <a:latin typeface="微软雅黑"/>
                <a:cs typeface="微软雅黑"/>
              </a:rPr>
              <a:t>	</a:t>
            </a:r>
            <a:r>
              <a:rPr dirty="0" sz="4800" spc="-5" b="1">
                <a:latin typeface="微软雅黑"/>
                <a:cs typeface="微软雅黑"/>
              </a:rPr>
              <a:t>版本</a:t>
            </a:r>
            <a:endParaRPr sz="48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77992" y="1493900"/>
            <a:ext cx="1794510" cy="857250"/>
          </a:xfrm>
          <a:custGeom>
            <a:avLst/>
            <a:gdLst/>
            <a:ahLst/>
            <a:cxnLst/>
            <a:rect l="l" t="t" r="r" b="b"/>
            <a:pathLst>
              <a:path w="1794509" h="857250">
                <a:moveTo>
                  <a:pt x="856107" y="0"/>
                </a:moveTo>
                <a:lnTo>
                  <a:pt x="807525" y="1356"/>
                </a:lnTo>
                <a:lnTo>
                  <a:pt x="759655" y="5377"/>
                </a:lnTo>
                <a:lnTo>
                  <a:pt x="712569" y="11991"/>
                </a:lnTo>
                <a:lnTo>
                  <a:pt x="666337" y="21125"/>
                </a:lnTo>
                <a:lnTo>
                  <a:pt x="621034" y="32707"/>
                </a:lnTo>
                <a:lnTo>
                  <a:pt x="576731" y="46664"/>
                </a:lnTo>
                <a:lnTo>
                  <a:pt x="533500" y="62925"/>
                </a:lnTo>
                <a:lnTo>
                  <a:pt x="491414" y="81416"/>
                </a:lnTo>
                <a:lnTo>
                  <a:pt x="450545" y="102065"/>
                </a:lnTo>
                <a:lnTo>
                  <a:pt x="410964" y="124800"/>
                </a:lnTo>
                <a:lnTo>
                  <a:pt x="372746" y="149549"/>
                </a:lnTo>
                <a:lnTo>
                  <a:pt x="335961" y="176240"/>
                </a:lnTo>
                <a:lnTo>
                  <a:pt x="300682" y="204799"/>
                </a:lnTo>
                <a:lnTo>
                  <a:pt x="266981" y="235154"/>
                </a:lnTo>
                <a:lnTo>
                  <a:pt x="234931" y="267234"/>
                </a:lnTo>
                <a:lnTo>
                  <a:pt x="204603" y="300966"/>
                </a:lnTo>
                <a:lnTo>
                  <a:pt x="176071" y="336277"/>
                </a:lnTo>
                <a:lnTo>
                  <a:pt x="149406" y="373095"/>
                </a:lnTo>
                <a:lnTo>
                  <a:pt x="124680" y="411348"/>
                </a:lnTo>
                <a:lnTo>
                  <a:pt x="101966" y="450963"/>
                </a:lnTo>
                <a:lnTo>
                  <a:pt x="81337" y="491869"/>
                </a:lnTo>
                <a:lnTo>
                  <a:pt x="62864" y="533992"/>
                </a:lnTo>
                <a:lnTo>
                  <a:pt x="46619" y="577260"/>
                </a:lnTo>
                <a:lnTo>
                  <a:pt x="32675" y="621601"/>
                </a:lnTo>
                <a:lnTo>
                  <a:pt x="21105" y="666943"/>
                </a:lnTo>
                <a:lnTo>
                  <a:pt x="11980" y="713213"/>
                </a:lnTo>
                <a:lnTo>
                  <a:pt x="5372" y="760339"/>
                </a:lnTo>
                <a:lnTo>
                  <a:pt x="1355" y="808248"/>
                </a:lnTo>
                <a:lnTo>
                  <a:pt x="0" y="856869"/>
                </a:lnTo>
                <a:lnTo>
                  <a:pt x="244602" y="856869"/>
                </a:lnTo>
                <a:lnTo>
                  <a:pt x="246536" y="808092"/>
                </a:lnTo>
                <a:lnTo>
                  <a:pt x="252258" y="760130"/>
                </a:lnTo>
                <a:lnTo>
                  <a:pt x="261650" y="713164"/>
                </a:lnTo>
                <a:lnTo>
                  <a:pt x="274591" y="667377"/>
                </a:lnTo>
                <a:lnTo>
                  <a:pt x="290961" y="622949"/>
                </a:lnTo>
                <a:lnTo>
                  <a:pt x="310642" y="580061"/>
                </a:lnTo>
                <a:lnTo>
                  <a:pt x="333512" y="538897"/>
                </a:lnTo>
                <a:lnTo>
                  <a:pt x="359453" y="499636"/>
                </a:lnTo>
                <a:lnTo>
                  <a:pt x="388345" y="462460"/>
                </a:lnTo>
                <a:lnTo>
                  <a:pt x="420068" y="427552"/>
                </a:lnTo>
                <a:lnTo>
                  <a:pt x="454503" y="395092"/>
                </a:lnTo>
                <a:lnTo>
                  <a:pt x="491530" y="365263"/>
                </a:lnTo>
                <a:lnTo>
                  <a:pt x="531029" y="338245"/>
                </a:lnTo>
                <a:lnTo>
                  <a:pt x="572881" y="314220"/>
                </a:lnTo>
                <a:lnTo>
                  <a:pt x="616966" y="293370"/>
                </a:lnTo>
                <a:lnTo>
                  <a:pt x="661677" y="276357"/>
                </a:lnTo>
                <a:lnTo>
                  <a:pt x="706865" y="263044"/>
                </a:lnTo>
                <a:lnTo>
                  <a:pt x="752352" y="253360"/>
                </a:lnTo>
                <a:lnTo>
                  <a:pt x="797958" y="247231"/>
                </a:lnTo>
                <a:lnTo>
                  <a:pt x="843507" y="244588"/>
                </a:lnTo>
                <a:lnTo>
                  <a:pt x="1454874" y="244588"/>
                </a:lnTo>
                <a:lnTo>
                  <a:pt x="1424802" y="216334"/>
                </a:lnTo>
                <a:lnTo>
                  <a:pt x="1388679" y="185956"/>
                </a:lnTo>
                <a:lnTo>
                  <a:pt x="1350956" y="157620"/>
                </a:lnTo>
                <a:lnTo>
                  <a:pt x="1311722" y="131393"/>
                </a:lnTo>
                <a:lnTo>
                  <a:pt x="1271067" y="107342"/>
                </a:lnTo>
                <a:lnTo>
                  <a:pt x="1229081" y="85536"/>
                </a:lnTo>
                <a:lnTo>
                  <a:pt x="1185856" y="66041"/>
                </a:lnTo>
                <a:lnTo>
                  <a:pt x="1141479" y="48926"/>
                </a:lnTo>
                <a:lnTo>
                  <a:pt x="1096043" y="34258"/>
                </a:lnTo>
                <a:lnTo>
                  <a:pt x="1049636" y="22106"/>
                </a:lnTo>
                <a:lnTo>
                  <a:pt x="1002349" y="12536"/>
                </a:lnTo>
                <a:lnTo>
                  <a:pt x="954271" y="5616"/>
                </a:lnTo>
                <a:lnTo>
                  <a:pt x="905494" y="1415"/>
                </a:lnTo>
                <a:lnTo>
                  <a:pt x="856107" y="0"/>
                </a:lnTo>
                <a:close/>
              </a:path>
              <a:path w="1794509" h="857250">
                <a:moveTo>
                  <a:pt x="1794510" y="617474"/>
                </a:moveTo>
                <a:lnTo>
                  <a:pt x="1305306" y="617474"/>
                </a:lnTo>
                <a:lnTo>
                  <a:pt x="1589913" y="856869"/>
                </a:lnTo>
                <a:lnTo>
                  <a:pt x="1794510" y="617474"/>
                </a:lnTo>
                <a:close/>
              </a:path>
              <a:path w="1794509" h="857250">
                <a:moveTo>
                  <a:pt x="1454874" y="244588"/>
                </a:moveTo>
                <a:lnTo>
                  <a:pt x="843507" y="244588"/>
                </a:lnTo>
                <a:lnTo>
                  <a:pt x="888820" y="245356"/>
                </a:lnTo>
                <a:lnTo>
                  <a:pt x="933718" y="249465"/>
                </a:lnTo>
                <a:lnTo>
                  <a:pt x="978023" y="256843"/>
                </a:lnTo>
                <a:lnTo>
                  <a:pt x="1021558" y="267417"/>
                </a:lnTo>
                <a:lnTo>
                  <a:pt x="1064143" y="281116"/>
                </a:lnTo>
                <a:lnTo>
                  <a:pt x="1105601" y="297868"/>
                </a:lnTo>
                <a:lnTo>
                  <a:pt x="1145754" y="317601"/>
                </a:lnTo>
                <a:lnTo>
                  <a:pt x="1184422" y="340243"/>
                </a:lnTo>
                <a:lnTo>
                  <a:pt x="1221429" y="365722"/>
                </a:lnTo>
                <a:lnTo>
                  <a:pt x="1256596" y="393966"/>
                </a:lnTo>
                <a:lnTo>
                  <a:pt x="1289744" y="424904"/>
                </a:lnTo>
                <a:lnTo>
                  <a:pt x="1320695" y="458462"/>
                </a:lnTo>
                <a:lnTo>
                  <a:pt x="1349272" y="494571"/>
                </a:lnTo>
                <a:lnTo>
                  <a:pt x="1375296" y="533157"/>
                </a:lnTo>
                <a:lnTo>
                  <a:pt x="1398588" y="574148"/>
                </a:lnTo>
                <a:lnTo>
                  <a:pt x="1418971" y="617474"/>
                </a:lnTo>
                <a:lnTo>
                  <a:pt x="1678178" y="617474"/>
                </a:lnTo>
                <a:lnTo>
                  <a:pt x="1663015" y="570409"/>
                </a:lnTo>
                <a:lnTo>
                  <a:pt x="1645352" y="524708"/>
                </a:lnTo>
                <a:lnTo>
                  <a:pt x="1625277" y="480439"/>
                </a:lnTo>
                <a:lnTo>
                  <a:pt x="1602881" y="437669"/>
                </a:lnTo>
                <a:lnTo>
                  <a:pt x="1578253" y="396467"/>
                </a:lnTo>
                <a:lnTo>
                  <a:pt x="1551485" y="356900"/>
                </a:lnTo>
                <a:lnTo>
                  <a:pt x="1522666" y="319035"/>
                </a:lnTo>
                <a:lnTo>
                  <a:pt x="1491885" y="282941"/>
                </a:lnTo>
                <a:lnTo>
                  <a:pt x="1459234" y="248684"/>
                </a:lnTo>
                <a:lnTo>
                  <a:pt x="1454874" y="244588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77992" y="1493900"/>
            <a:ext cx="1794510" cy="857250"/>
          </a:xfrm>
          <a:custGeom>
            <a:avLst/>
            <a:gdLst/>
            <a:ahLst/>
            <a:cxnLst/>
            <a:rect l="l" t="t" r="r" b="b"/>
            <a:pathLst>
              <a:path w="1794509" h="857250">
                <a:moveTo>
                  <a:pt x="0" y="856869"/>
                </a:moveTo>
                <a:lnTo>
                  <a:pt x="1355" y="808248"/>
                </a:lnTo>
                <a:lnTo>
                  <a:pt x="5372" y="760339"/>
                </a:lnTo>
                <a:lnTo>
                  <a:pt x="11980" y="713213"/>
                </a:lnTo>
                <a:lnTo>
                  <a:pt x="21105" y="666943"/>
                </a:lnTo>
                <a:lnTo>
                  <a:pt x="32675" y="621601"/>
                </a:lnTo>
                <a:lnTo>
                  <a:pt x="46619" y="577260"/>
                </a:lnTo>
                <a:lnTo>
                  <a:pt x="62864" y="533992"/>
                </a:lnTo>
                <a:lnTo>
                  <a:pt x="81337" y="491869"/>
                </a:lnTo>
                <a:lnTo>
                  <a:pt x="101966" y="450963"/>
                </a:lnTo>
                <a:lnTo>
                  <a:pt x="124680" y="411348"/>
                </a:lnTo>
                <a:lnTo>
                  <a:pt x="149406" y="373095"/>
                </a:lnTo>
                <a:lnTo>
                  <a:pt x="176071" y="336277"/>
                </a:lnTo>
                <a:lnTo>
                  <a:pt x="204603" y="300966"/>
                </a:lnTo>
                <a:lnTo>
                  <a:pt x="234931" y="267234"/>
                </a:lnTo>
                <a:lnTo>
                  <a:pt x="266981" y="235154"/>
                </a:lnTo>
                <a:lnTo>
                  <a:pt x="300682" y="204799"/>
                </a:lnTo>
                <a:lnTo>
                  <a:pt x="335961" y="176240"/>
                </a:lnTo>
                <a:lnTo>
                  <a:pt x="372746" y="149549"/>
                </a:lnTo>
                <a:lnTo>
                  <a:pt x="410964" y="124800"/>
                </a:lnTo>
                <a:lnTo>
                  <a:pt x="450545" y="102065"/>
                </a:lnTo>
                <a:lnTo>
                  <a:pt x="491414" y="81416"/>
                </a:lnTo>
                <a:lnTo>
                  <a:pt x="533500" y="62925"/>
                </a:lnTo>
                <a:lnTo>
                  <a:pt x="576731" y="46664"/>
                </a:lnTo>
                <a:lnTo>
                  <a:pt x="621034" y="32707"/>
                </a:lnTo>
                <a:lnTo>
                  <a:pt x="666337" y="21125"/>
                </a:lnTo>
                <a:lnTo>
                  <a:pt x="712569" y="11991"/>
                </a:lnTo>
                <a:lnTo>
                  <a:pt x="759655" y="5377"/>
                </a:lnTo>
                <a:lnTo>
                  <a:pt x="807525" y="1356"/>
                </a:lnTo>
                <a:lnTo>
                  <a:pt x="856107" y="0"/>
                </a:lnTo>
                <a:lnTo>
                  <a:pt x="905494" y="1415"/>
                </a:lnTo>
                <a:lnTo>
                  <a:pt x="954271" y="5616"/>
                </a:lnTo>
                <a:lnTo>
                  <a:pt x="1002349" y="12536"/>
                </a:lnTo>
                <a:lnTo>
                  <a:pt x="1049636" y="22106"/>
                </a:lnTo>
                <a:lnTo>
                  <a:pt x="1096043" y="34258"/>
                </a:lnTo>
                <a:lnTo>
                  <a:pt x="1141479" y="48926"/>
                </a:lnTo>
                <a:lnTo>
                  <a:pt x="1185856" y="66041"/>
                </a:lnTo>
                <a:lnTo>
                  <a:pt x="1229081" y="85536"/>
                </a:lnTo>
                <a:lnTo>
                  <a:pt x="1271067" y="107342"/>
                </a:lnTo>
                <a:lnTo>
                  <a:pt x="1311722" y="131393"/>
                </a:lnTo>
                <a:lnTo>
                  <a:pt x="1350956" y="157620"/>
                </a:lnTo>
                <a:lnTo>
                  <a:pt x="1388679" y="185956"/>
                </a:lnTo>
                <a:lnTo>
                  <a:pt x="1424802" y="216334"/>
                </a:lnTo>
                <a:lnTo>
                  <a:pt x="1459234" y="248684"/>
                </a:lnTo>
                <a:lnTo>
                  <a:pt x="1491885" y="282941"/>
                </a:lnTo>
                <a:lnTo>
                  <a:pt x="1522666" y="319035"/>
                </a:lnTo>
                <a:lnTo>
                  <a:pt x="1551485" y="356900"/>
                </a:lnTo>
                <a:lnTo>
                  <a:pt x="1578253" y="396467"/>
                </a:lnTo>
                <a:lnTo>
                  <a:pt x="1602881" y="437669"/>
                </a:lnTo>
                <a:lnTo>
                  <a:pt x="1625277" y="480439"/>
                </a:lnTo>
                <a:lnTo>
                  <a:pt x="1645352" y="524708"/>
                </a:lnTo>
                <a:lnTo>
                  <a:pt x="1663015" y="570409"/>
                </a:lnTo>
                <a:lnTo>
                  <a:pt x="1678178" y="617474"/>
                </a:lnTo>
                <a:lnTo>
                  <a:pt x="1794510" y="617474"/>
                </a:lnTo>
                <a:lnTo>
                  <a:pt x="1589913" y="856869"/>
                </a:lnTo>
                <a:lnTo>
                  <a:pt x="1305306" y="617474"/>
                </a:lnTo>
                <a:lnTo>
                  <a:pt x="1418971" y="617474"/>
                </a:lnTo>
                <a:lnTo>
                  <a:pt x="1398588" y="574148"/>
                </a:lnTo>
                <a:lnTo>
                  <a:pt x="1375296" y="533157"/>
                </a:lnTo>
                <a:lnTo>
                  <a:pt x="1349272" y="494571"/>
                </a:lnTo>
                <a:lnTo>
                  <a:pt x="1320695" y="458462"/>
                </a:lnTo>
                <a:lnTo>
                  <a:pt x="1289744" y="424904"/>
                </a:lnTo>
                <a:lnTo>
                  <a:pt x="1256596" y="393966"/>
                </a:lnTo>
                <a:lnTo>
                  <a:pt x="1221429" y="365722"/>
                </a:lnTo>
                <a:lnTo>
                  <a:pt x="1184422" y="340243"/>
                </a:lnTo>
                <a:lnTo>
                  <a:pt x="1145754" y="317601"/>
                </a:lnTo>
                <a:lnTo>
                  <a:pt x="1105601" y="297868"/>
                </a:lnTo>
                <a:lnTo>
                  <a:pt x="1064143" y="281116"/>
                </a:lnTo>
                <a:lnTo>
                  <a:pt x="1021558" y="267417"/>
                </a:lnTo>
                <a:lnTo>
                  <a:pt x="978023" y="256843"/>
                </a:lnTo>
                <a:lnTo>
                  <a:pt x="933718" y="249465"/>
                </a:lnTo>
                <a:lnTo>
                  <a:pt x="888820" y="245356"/>
                </a:lnTo>
                <a:lnTo>
                  <a:pt x="843507" y="244588"/>
                </a:lnTo>
                <a:lnTo>
                  <a:pt x="797958" y="247231"/>
                </a:lnTo>
                <a:lnTo>
                  <a:pt x="752352" y="253360"/>
                </a:lnTo>
                <a:lnTo>
                  <a:pt x="706865" y="263044"/>
                </a:lnTo>
                <a:lnTo>
                  <a:pt x="661677" y="276357"/>
                </a:lnTo>
                <a:lnTo>
                  <a:pt x="616966" y="293370"/>
                </a:lnTo>
                <a:lnTo>
                  <a:pt x="572881" y="314220"/>
                </a:lnTo>
                <a:lnTo>
                  <a:pt x="531029" y="338245"/>
                </a:lnTo>
                <a:lnTo>
                  <a:pt x="491530" y="365263"/>
                </a:lnTo>
                <a:lnTo>
                  <a:pt x="454503" y="395092"/>
                </a:lnTo>
                <a:lnTo>
                  <a:pt x="420068" y="427552"/>
                </a:lnTo>
                <a:lnTo>
                  <a:pt x="388345" y="462460"/>
                </a:lnTo>
                <a:lnTo>
                  <a:pt x="359453" y="499636"/>
                </a:lnTo>
                <a:lnTo>
                  <a:pt x="333512" y="538897"/>
                </a:lnTo>
                <a:lnTo>
                  <a:pt x="310642" y="580061"/>
                </a:lnTo>
                <a:lnTo>
                  <a:pt x="290961" y="622949"/>
                </a:lnTo>
                <a:lnTo>
                  <a:pt x="274591" y="667377"/>
                </a:lnTo>
                <a:lnTo>
                  <a:pt x="261650" y="713164"/>
                </a:lnTo>
                <a:lnTo>
                  <a:pt x="252258" y="760130"/>
                </a:lnTo>
                <a:lnTo>
                  <a:pt x="246536" y="808092"/>
                </a:lnTo>
                <a:lnTo>
                  <a:pt x="244602" y="856869"/>
                </a:lnTo>
                <a:lnTo>
                  <a:pt x="0" y="85686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95696" y="5159502"/>
            <a:ext cx="1794510" cy="857250"/>
          </a:xfrm>
          <a:custGeom>
            <a:avLst/>
            <a:gdLst/>
            <a:ahLst/>
            <a:cxnLst/>
            <a:rect l="l" t="t" r="r" b="b"/>
            <a:pathLst>
              <a:path w="1794509" h="857250">
                <a:moveTo>
                  <a:pt x="375538" y="239395"/>
                </a:moveTo>
                <a:lnTo>
                  <a:pt x="116331" y="239395"/>
                </a:lnTo>
                <a:lnTo>
                  <a:pt x="131494" y="286456"/>
                </a:lnTo>
                <a:lnTo>
                  <a:pt x="149157" y="332155"/>
                </a:lnTo>
                <a:lnTo>
                  <a:pt x="169232" y="376422"/>
                </a:lnTo>
                <a:lnTo>
                  <a:pt x="191628" y="419190"/>
                </a:lnTo>
                <a:lnTo>
                  <a:pt x="216256" y="460391"/>
                </a:lnTo>
                <a:lnTo>
                  <a:pt x="243024" y="499957"/>
                </a:lnTo>
                <a:lnTo>
                  <a:pt x="271843" y="537822"/>
                </a:lnTo>
                <a:lnTo>
                  <a:pt x="302624" y="573916"/>
                </a:lnTo>
                <a:lnTo>
                  <a:pt x="335275" y="608173"/>
                </a:lnTo>
                <a:lnTo>
                  <a:pt x="369707" y="640524"/>
                </a:lnTo>
                <a:lnTo>
                  <a:pt x="405830" y="670902"/>
                </a:lnTo>
                <a:lnTo>
                  <a:pt x="443553" y="699239"/>
                </a:lnTo>
                <a:lnTo>
                  <a:pt x="482787" y="725467"/>
                </a:lnTo>
                <a:lnTo>
                  <a:pt x="523442" y="749519"/>
                </a:lnTo>
                <a:lnTo>
                  <a:pt x="565428" y="771326"/>
                </a:lnTo>
                <a:lnTo>
                  <a:pt x="608653" y="790822"/>
                </a:lnTo>
                <a:lnTo>
                  <a:pt x="653030" y="807938"/>
                </a:lnTo>
                <a:lnTo>
                  <a:pt x="698466" y="822607"/>
                </a:lnTo>
                <a:lnTo>
                  <a:pt x="744873" y="834760"/>
                </a:lnTo>
                <a:lnTo>
                  <a:pt x="792160" y="844331"/>
                </a:lnTo>
                <a:lnTo>
                  <a:pt x="840238" y="851251"/>
                </a:lnTo>
                <a:lnTo>
                  <a:pt x="889015" y="855453"/>
                </a:lnTo>
                <a:lnTo>
                  <a:pt x="938402" y="856869"/>
                </a:lnTo>
                <a:lnTo>
                  <a:pt x="986984" y="855512"/>
                </a:lnTo>
                <a:lnTo>
                  <a:pt x="1034854" y="851491"/>
                </a:lnTo>
                <a:lnTo>
                  <a:pt x="1081940" y="844878"/>
                </a:lnTo>
                <a:lnTo>
                  <a:pt x="1128172" y="835744"/>
                </a:lnTo>
                <a:lnTo>
                  <a:pt x="1173475" y="824164"/>
                </a:lnTo>
                <a:lnTo>
                  <a:pt x="1217778" y="810207"/>
                </a:lnTo>
                <a:lnTo>
                  <a:pt x="1261009" y="793948"/>
                </a:lnTo>
                <a:lnTo>
                  <a:pt x="1303095" y="775458"/>
                </a:lnTo>
                <a:lnTo>
                  <a:pt x="1343964" y="754810"/>
                </a:lnTo>
                <a:lnTo>
                  <a:pt x="1383545" y="732076"/>
                </a:lnTo>
                <a:lnTo>
                  <a:pt x="1421763" y="707329"/>
                </a:lnTo>
                <a:lnTo>
                  <a:pt x="1458548" y="680640"/>
                </a:lnTo>
                <a:lnTo>
                  <a:pt x="1493827" y="652082"/>
                </a:lnTo>
                <a:lnTo>
                  <a:pt x="1527528" y="621727"/>
                </a:lnTo>
                <a:lnTo>
                  <a:pt x="1536946" y="612301"/>
                </a:lnTo>
                <a:lnTo>
                  <a:pt x="951002" y="612301"/>
                </a:lnTo>
                <a:lnTo>
                  <a:pt x="905689" y="611529"/>
                </a:lnTo>
                <a:lnTo>
                  <a:pt x="860791" y="607416"/>
                </a:lnTo>
                <a:lnTo>
                  <a:pt x="816486" y="600034"/>
                </a:lnTo>
                <a:lnTo>
                  <a:pt x="772951" y="589456"/>
                </a:lnTo>
                <a:lnTo>
                  <a:pt x="730366" y="575752"/>
                </a:lnTo>
                <a:lnTo>
                  <a:pt x="688908" y="558996"/>
                </a:lnTo>
                <a:lnTo>
                  <a:pt x="648755" y="539260"/>
                </a:lnTo>
                <a:lnTo>
                  <a:pt x="610087" y="516615"/>
                </a:lnTo>
                <a:lnTo>
                  <a:pt x="573080" y="491133"/>
                </a:lnTo>
                <a:lnTo>
                  <a:pt x="537913" y="462887"/>
                </a:lnTo>
                <a:lnTo>
                  <a:pt x="504765" y="431949"/>
                </a:lnTo>
                <a:lnTo>
                  <a:pt x="473814" y="398390"/>
                </a:lnTo>
                <a:lnTo>
                  <a:pt x="445237" y="362283"/>
                </a:lnTo>
                <a:lnTo>
                  <a:pt x="419213" y="323700"/>
                </a:lnTo>
                <a:lnTo>
                  <a:pt x="395921" y="282713"/>
                </a:lnTo>
                <a:lnTo>
                  <a:pt x="375538" y="239395"/>
                </a:lnTo>
                <a:close/>
              </a:path>
              <a:path w="1794509" h="857250">
                <a:moveTo>
                  <a:pt x="1794509" y="0"/>
                </a:moveTo>
                <a:lnTo>
                  <a:pt x="1549907" y="0"/>
                </a:lnTo>
                <a:lnTo>
                  <a:pt x="1547973" y="48776"/>
                </a:lnTo>
                <a:lnTo>
                  <a:pt x="1542251" y="96738"/>
                </a:lnTo>
                <a:lnTo>
                  <a:pt x="1532859" y="143704"/>
                </a:lnTo>
                <a:lnTo>
                  <a:pt x="1519918" y="189492"/>
                </a:lnTo>
                <a:lnTo>
                  <a:pt x="1503548" y="233920"/>
                </a:lnTo>
                <a:lnTo>
                  <a:pt x="1483868" y="276808"/>
                </a:lnTo>
                <a:lnTo>
                  <a:pt x="1460997" y="317974"/>
                </a:lnTo>
                <a:lnTo>
                  <a:pt x="1435056" y="357236"/>
                </a:lnTo>
                <a:lnTo>
                  <a:pt x="1406164" y="394413"/>
                </a:lnTo>
                <a:lnTo>
                  <a:pt x="1374441" y="429323"/>
                </a:lnTo>
                <a:lnTo>
                  <a:pt x="1340006" y="461786"/>
                </a:lnTo>
                <a:lnTo>
                  <a:pt x="1302979" y="491618"/>
                </a:lnTo>
                <a:lnTo>
                  <a:pt x="1263480" y="518640"/>
                </a:lnTo>
                <a:lnTo>
                  <a:pt x="1221628" y="542669"/>
                </a:lnTo>
                <a:lnTo>
                  <a:pt x="1177543" y="563524"/>
                </a:lnTo>
                <a:lnTo>
                  <a:pt x="1132832" y="580538"/>
                </a:lnTo>
                <a:lnTo>
                  <a:pt x="1087644" y="593850"/>
                </a:lnTo>
                <a:lnTo>
                  <a:pt x="1042157" y="603534"/>
                </a:lnTo>
                <a:lnTo>
                  <a:pt x="996551" y="609660"/>
                </a:lnTo>
                <a:lnTo>
                  <a:pt x="951002" y="612301"/>
                </a:lnTo>
                <a:lnTo>
                  <a:pt x="1536946" y="612301"/>
                </a:lnTo>
                <a:lnTo>
                  <a:pt x="1589906" y="555918"/>
                </a:lnTo>
                <a:lnTo>
                  <a:pt x="1618438" y="520607"/>
                </a:lnTo>
                <a:lnTo>
                  <a:pt x="1645103" y="483790"/>
                </a:lnTo>
                <a:lnTo>
                  <a:pt x="1669829" y="445537"/>
                </a:lnTo>
                <a:lnTo>
                  <a:pt x="1692543" y="405922"/>
                </a:lnTo>
                <a:lnTo>
                  <a:pt x="1713172" y="365016"/>
                </a:lnTo>
                <a:lnTo>
                  <a:pt x="1731645" y="322892"/>
                </a:lnTo>
                <a:lnTo>
                  <a:pt x="1747890" y="279623"/>
                </a:lnTo>
                <a:lnTo>
                  <a:pt x="1761834" y="235280"/>
                </a:lnTo>
                <a:lnTo>
                  <a:pt x="1773404" y="189937"/>
                </a:lnTo>
                <a:lnTo>
                  <a:pt x="1782529" y="143665"/>
                </a:lnTo>
                <a:lnTo>
                  <a:pt x="1789137" y="96536"/>
                </a:lnTo>
                <a:lnTo>
                  <a:pt x="1793154" y="48624"/>
                </a:lnTo>
                <a:lnTo>
                  <a:pt x="1794509" y="0"/>
                </a:lnTo>
                <a:close/>
              </a:path>
              <a:path w="1794509" h="857250">
                <a:moveTo>
                  <a:pt x="204597" y="0"/>
                </a:moveTo>
                <a:lnTo>
                  <a:pt x="0" y="239395"/>
                </a:lnTo>
                <a:lnTo>
                  <a:pt x="489203" y="239395"/>
                </a:lnTo>
                <a:lnTo>
                  <a:pt x="204597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95696" y="5159502"/>
            <a:ext cx="1794510" cy="857250"/>
          </a:xfrm>
          <a:custGeom>
            <a:avLst/>
            <a:gdLst/>
            <a:ahLst/>
            <a:cxnLst/>
            <a:rect l="l" t="t" r="r" b="b"/>
            <a:pathLst>
              <a:path w="1794509" h="857250">
                <a:moveTo>
                  <a:pt x="1794509" y="0"/>
                </a:moveTo>
                <a:lnTo>
                  <a:pt x="1793154" y="48624"/>
                </a:lnTo>
                <a:lnTo>
                  <a:pt x="1789137" y="96536"/>
                </a:lnTo>
                <a:lnTo>
                  <a:pt x="1782529" y="143665"/>
                </a:lnTo>
                <a:lnTo>
                  <a:pt x="1773404" y="189937"/>
                </a:lnTo>
                <a:lnTo>
                  <a:pt x="1761834" y="235280"/>
                </a:lnTo>
                <a:lnTo>
                  <a:pt x="1747890" y="279623"/>
                </a:lnTo>
                <a:lnTo>
                  <a:pt x="1731645" y="322892"/>
                </a:lnTo>
                <a:lnTo>
                  <a:pt x="1713172" y="365016"/>
                </a:lnTo>
                <a:lnTo>
                  <a:pt x="1692543" y="405922"/>
                </a:lnTo>
                <a:lnTo>
                  <a:pt x="1669829" y="445537"/>
                </a:lnTo>
                <a:lnTo>
                  <a:pt x="1645103" y="483790"/>
                </a:lnTo>
                <a:lnTo>
                  <a:pt x="1618438" y="520607"/>
                </a:lnTo>
                <a:lnTo>
                  <a:pt x="1589906" y="555918"/>
                </a:lnTo>
                <a:lnTo>
                  <a:pt x="1559578" y="589649"/>
                </a:lnTo>
                <a:lnTo>
                  <a:pt x="1527528" y="621727"/>
                </a:lnTo>
                <a:lnTo>
                  <a:pt x="1493827" y="652082"/>
                </a:lnTo>
                <a:lnTo>
                  <a:pt x="1458548" y="680640"/>
                </a:lnTo>
                <a:lnTo>
                  <a:pt x="1421763" y="707329"/>
                </a:lnTo>
                <a:lnTo>
                  <a:pt x="1383545" y="732076"/>
                </a:lnTo>
                <a:lnTo>
                  <a:pt x="1343964" y="754810"/>
                </a:lnTo>
                <a:lnTo>
                  <a:pt x="1303095" y="775458"/>
                </a:lnTo>
                <a:lnTo>
                  <a:pt x="1261009" y="793948"/>
                </a:lnTo>
                <a:lnTo>
                  <a:pt x="1217778" y="810207"/>
                </a:lnTo>
                <a:lnTo>
                  <a:pt x="1173475" y="824164"/>
                </a:lnTo>
                <a:lnTo>
                  <a:pt x="1128172" y="835744"/>
                </a:lnTo>
                <a:lnTo>
                  <a:pt x="1081940" y="844878"/>
                </a:lnTo>
                <a:lnTo>
                  <a:pt x="1034854" y="851491"/>
                </a:lnTo>
                <a:lnTo>
                  <a:pt x="986984" y="855512"/>
                </a:lnTo>
                <a:lnTo>
                  <a:pt x="938402" y="856869"/>
                </a:lnTo>
                <a:lnTo>
                  <a:pt x="889015" y="855453"/>
                </a:lnTo>
                <a:lnTo>
                  <a:pt x="840238" y="851251"/>
                </a:lnTo>
                <a:lnTo>
                  <a:pt x="792160" y="844331"/>
                </a:lnTo>
                <a:lnTo>
                  <a:pt x="744873" y="834760"/>
                </a:lnTo>
                <a:lnTo>
                  <a:pt x="698466" y="822607"/>
                </a:lnTo>
                <a:lnTo>
                  <a:pt x="653030" y="807938"/>
                </a:lnTo>
                <a:lnTo>
                  <a:pt x="608653" y="790822"/>
                </a:lnTo>
                <a:lnTo>
                  <a:pt x="565428" y="771326"/>
                </a:lnTo>
                <a:lnTo>
                  <a:pt x="523442" y="749519"/>
                </a:lnTo>
                <a:lnTo>
                  <a:pt x="482787" y="725467"/>
                </a:lnTo>
                <a:lnTo>
                  <a:pt x="443553" y="699239"/>
                </a:lnTo>
                <a:lnTo>
                  <a:pt x="405830" y="670902"/>
                </a:lnTo>
                <a:lnTo>
                  <a:pt x="369707" y="640524"/>
                </a:lnTo>
                <a:lnTo>
                  <a:pt x="335275" y="608173"/>
                </a:lnTo>
                <a:lnTo>
                  <a:pt x="302624" y="573916"/>
                </a:lnTo>
                <a:lnTo>
                  <a:pt x="271843" y="537822"/>
                </a:lnTo>
                <a:lnTo>
                  <a:pt x="243024" y="499957"/>
                </a:lnTo>
                <a:lnTo>
                  <a:pt x="216256" y="460391"/>
                </a:lnTo>
                <a:lnTo>
                  <a:pt x="191628" y="419190"/>
                </a:lnTo>
                <a:lnTo>
                  <a:pt x="169232" y="376422"/>
                </a:lnTo>
                <a:lnTo>
                  <a:pt x="149157" y="332155"/>
                </a:lnTo>
                <a:lnTo>
                  <a:pt x="131494" y="286456"/>
                </a:lnTo>
                <a:lnTo>
                  <a:pt x="116331" y="239395"/>
                </a:lnTo>
                <a:lnTo>
                  <a:pt x="0" y="239395"/>
                </a:lnTo>
                <a:lnTo>
                  <a:pt x="204597" y="0"/>
                </a:lnTo>
                <a:lnTo>
                  <a:pt x="489203" y="239395"/>
                </a:lnTo>
                <a:lnTo>
                  <a:pt x="375538" y="239395"/>
                </a:lnTo>
                <a:lnTo>
                  <a:pt x="395921" y="282713"/>
                </a:lnTo>
                <a:lnTo>
                  <a:pt x="419213" y="323700"/>
                </a:lnTo>
                <a:lnTo>
                  <a:pt x="445237" y="362283"/>
                </a:lnTo>
                <a:lnTo>
                  <a:pt x="473814" y="398390"/>
                </a:lnTo>
                <a:lnTo>
                  <a:pt x="504765" y="431949"/>
                </a:lnTo>
                <a:lnTo>
                  <a:pt x="537913" y="462887"/>
                </a:lnTo>
                <a:lnTo>
                  <a:pt x="573080" y="491133"/>
                </a:lnTo>
                <a:lnTo>
                  <a:pt x="610087" y="516615"/>
                </a:lnTo>
                <a:lnTo>
                  <a:pt x="648755" y="539260"/>
                </a:lnTo>
                <a:lnTo>
                  <a:pt x="688908" y="558996"/>
                </a:lnTo>
                <a:lnTo>
                  <a:pt x="730366" y="575752"/>
                </a:lnTo>
                <a:lnTo>
                  <a:pt x="772951" y="589456"/>
                </a:lnTo>
                <a:lnTo>
                  <a:pt x="816486" y="600034"/>
                </a:lnTo>
                <a:lnTo>
                  <a:pt x="860791" y="607416"/>
                </a:lnTo>
                <a:lnTo>
                  <a:pt x="905689" y="611529"/>
                </a:lnTo>
                <a:lnTo>
                  <a:pt x="951002" y="612301"/>
                </a:lnTo>
                <a:lnTo>
                  <a:pt x="996551" y="609660"/>
                </a:lnTo>
                <a:lnTo>
                  <a:pt x="1042157" y="603534"/>
                </a:lnTo>
                <a:lnTo>
                  <a:pt x="1087644" y="593850"/>
                </a:lnTo>
                <a:lnTo>
                  <a:pt x="1132832" y="580538"/>
                </a:lnTo>
                <a:lnTo>
                  <a:pt x="1177543" y="563524"/>
                </a:lnTo>
                <a:lnTo>
                  <a:pt x="1221628" y="542669"/>
                </a:lnTo>
                <a:lnTo>
                  <a:pt x="1263480" y="518640"/>
                </a:lnTo>
                <a:lnTo>
                  <a:pt x="1302979" y="491618"/>
                </a:lnTo>
                <a:lnTo>
                  <a:pt x="1340006" y="461786"/>
                </a:lnTo>
                <a:lnTo>
                  <a:pt x="1374441" y="429323"/>
                </a:lnTo>
                <a:lnTo>
                  <a:pt x="1406164" y="394413"/>
                </a:lnTo>
                <a:lnTo>
                  <a:pt x="1435056" y="357236"/>
                </a:lnTo>
                <a:lnTo>
                  <a:pt x="1460997" y="317974"/>
                </a:lnTo>
                <a:lnTo>
                  <a:pt x="1483868" y="276808"/>
                </a:lnTo>
                <a:lnTo>
                  <a:pt x="1503548" y="233920"/>
                </a:lnTo>
                <a:lnTo>
                  <a:pt x="1519918" y="189492"/>
                </a:lnTo>
                <a:lnTo>
                  <a:pt x="1532859" y="143704"/>
                </a:lnTo>
                <a:lnTo>
                  <a:pt x="1542251" y="96738"/>
                </a:lnTo>
                <a:lnTo>
                  <a:pt x="1547973" y="48776"/>
                </a:lnTo>
                <a:lnTo>
                  <a:pt x="1549907" y="0"/>
                </a:lnTo>
                <a:lnTo>
                  <a:pt x="1794509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3176" y="62484"/>
            <a:ext cx="1175003" cy="903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融会贯通：</a:t>
            </a:r>
            <a:r>
              <a:rPr dirty="0"/>
              <a:t>	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2819145" y="1952955"/>
            <a:ext cx="6124575" cy="36849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0" b="1">
                <a:solidFill>
                  <a:srgbClr val="569EB5"/>
                </a:solidFill>
                <a:latin typeface="微软雅黑"/>
                <a:cs typeface="微软雅黑"/>
              </a:rPr>
              <a:t>假传万卷书！</a:t>
            </a:r>
            <a:endParaRPr sz="8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8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0" b="1">
                <a:solidFill>
                  <a:srgbClr val="569EB5"/>
                </a:solidFill>
                <a:latin typeface="微软雅黑"/>
                <a:cs typeface="微软雅黑"/>
              </a:rPr>
              <a:t>真传一句话！</a:t>
            </a:r>
            <a:endParaRPr sz="8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五星教学原理：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71344" y="1475232"/>
            <a:ext cx="4014470" cy="2159635"/>
          </a:xfrm>
          <a:custGeom>
            <a:avLst/>
            <a:gdLst/>
            <a:ahLst/>
            <a:cxnLst/>
            <a:rect l="l" t="t" r="r" b="b"/>
            <a:pathLst>
              <a:path w="4014470" h="2159635">
                <a:moveTo>
                  <a:pt x="0" y="2159507"/>
                </a:moveTo>
                <a:lnTo>
                  <a:pt x="0" y="359917"/>
                </a:lnTo>
                <a:lnTo>
                  <a:pt x="3286" y="311083"/>
                </a:lnTo>
                <a:lnTo>
                  <a:pt x="12858" y="264245"/>
                </a:lnTo>
                <a:lnTo>
                  <a:pt x="28287" y="219831"/>
                </a:lnTo>
                <a:lnTo>
                  <a:pt x="49144" y="178270"/>
                </a:lnTo>
                <a:lnTo>
                  <a:pt x="75000" y="139992"/>
                </a:lnTo>
                <a:lnTo>
                  <a:pt x="105425" y="105425"/>
                </a:lnTo>
                <a:lnTo>
                  <a:pt x="139992" y="75000"/>
                </a:lnTo>
                <a:lnTo>
                  <a:pt x="178270" y="49144"/>
                </a:lnTo>
                <a:lnTo>
                  <a:pt x="219831" y="28287"/>
                </a:lnTo>
                <a:lnTo>
                  <a:pt x="264245" y="12858"/>
                </a:lnTo>
                <a:lnTo>
                  <a:pt x="311083" y="3286"/>
                </a:lnTo>
                <a:lnTo>
                  <a:pt x="359918" y="0"/>
                </a:lnTo>
                <a:lnTo>
                  <a:pt x="4014216" y="0"/>
                </a:lnTo>
                <a:lnTo>
                  <a:pt x="4014216" y="2159507"/>
                </a:lnTo>
                <a:lnTo>
                  <a:pt x="0" y="215950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75482" y="1976755"/>
            <a:ext cx="1805939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500" b="0">
                <a:latin typeface="微软雅黑"/>
                <a:cs typeface="微软雅黑"/>
              </a:rPr>
              <a:t>融会贯通</a:t>
            </a:r>
            <a:endParaRPr sz="35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85559" y="1475232"/>
            <a:ext cx="4013200" cy="2159635"/>
          </a:xfrm>
          <a:custGeom>
            <a:avLst/>
            <a:gdLst/>
            <a:ahLst/>
            <a:cxnLst/>
            <a:rect l="l" t="t" r="r" b="b"/>
            <a:pathLst>
              <a:path w="4013200" h="2159635">
                <a:moveTo>
                  <a:pt x="0" y="0"/>
                </a:moveTo>
                <a:lnTo>
                  <a:pt x="3652773" y="0"/>
                </a:lnTo>
                <a:lnTo>
                  <a:pt x="3701608" y="3286"/>
                </a:lnTo>
                <a:lnTo>
                  <a:pt x="3748446" y="12858"/>
                </a:lnTo>
                <a:lnTo>
                  <a:pt x="3792860" y="28287"/>
                </a:lnTo>
                <a:lnTo>
                  <a:pt x="3834421" y="49144"/>
                </a:lnTo>
                <a:lnTo>
                  <a:pt x="3872699" y="75000"/>
                </a:lnTo>
                <a:lnTo>
                  <a:pt x="3907266" y="105425"/>
                </a:lnTo>
                <a:lnTo>
                  <a:pt x="3937691" y="139992"/>
                </a:lnTo>
                <a:lnTo>
                  <a:pt x="3963547" y="178270"/>
                </a:lnTo>
                <a:lnTo>
                  <a:pt x="3984404" y="219831"/>
                </a:lnTo>
                <a:lnTo>
                  <a:pt x="3999833" y="264245"/>
                </a:lnTo>
                <a:lnTo>
                  <a:pt x="4009405" y="311083"/>
                </a:lnTo>
                <a:lnTo>
                  <a:pt x="4012691" y="359917"/>
                </a:lnTo>
                <a:lnTo>
                  <a:pt x="4012691" y="2159507"/>
                </a:lnTo>
                <a:lnTo>
                  <a:pt x="0" y="215950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489063" y="1976755"/>
            <a:ext cx="1805939" cy="55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>
                <a:latin typeface="微软雅黑"/>
                <a:cs typeface="微软雅黑"/>
              </a:rPr>
              <a:t>激活旧知</a:t>
            </a:r>
            <a:endParaRPr sz="35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71344" y="3634740"/>
            <a:ext cx="4014470" cy="2159635"/>
          </a:xfrm>
          <a:custGeom>
            <a:avLst/>
            <a:gdLst/>
            <a:ahLst/>
            <a:cxnLst/>
            <a:rect l="l" t="t" r="r" b="b"/>
            <a:pathLst>
              <a:path w="4014470" h="2159635">
                <a:moveTo>
                  <a:pt x="4014216" y="2159508"/>
                </a:moveTo>
                <a:lnTo>
                  <a:pt x="359918" y="2159508"/>
                </a:lnTo>
                <a:lnTo>
                  <a:pt x="311083" y="2156222"/>
                </a:lnTo>
                <a:lnTo>
                  <a:pt x="264245" y="2146651"/>
                </a:lnTo>
                <a:lnTo>
                  <a:pt x="219831" y="2131224"/>
                </a:lnTo>
                <a:lnTo>
                  <a:pt x="178270" y="2110369"/>
                </a:lnTo>
                <a:lnTo>
                  <a:pt x="139992" y="2084515"/>
                </a:lnTo>
                <a:lnTo>
                  <a:pt x="105425" y="2054091"/>
                </a:lnTo>
                <a:lnTo>
                  <a:pt x="75000" y="2019526"/>
                </a:lnTo>
                <a:lnTo>
                  <a:pt x="49144" y="1981248"/>
                </a:lnTo>
                <a:lnTo>
                  <a:pt x="28287" y="1939687"/>
                </a:lnTo>
                <a:lnTo>
                  <a:pt x="12858" y="1895271"/>
                </a:lnTo>
                <a:lnTo>
                  <a:pt x="3286" y="1848429"/>
                </a:lnTo>
                <a:lnTo>
                  <a:pt x="0" y="1799590"/>
                </a:lnTo>
                <a:lnTo>
                  <a:pt x="0" y="0"/>
                </a:lnTo>
                <a:lnTo>
                  <a:pt x="4014216" y="0"/>
                </a:lnTo>
                <a:lnTo>
                  <a:pt x="4014216" y="215950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75482" y="4675708"/>
            <a:ext cx="1805939" cy="560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>
                <a:latin typeface="微软雅黑"/>
                <a:cs typeface="微软雅黑"/>
              </a:rPr>
              <a:t>应用新知</a:t>
            </a:r>
            <a:endParaRPr sz="35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85559" y="3634740"/>
            <a:ext cx="4013200" cy="2159635"/>
          </a:xfrm>
          <a:custGeom>
            <a:avLst/>
            <a:gdLst/>
            <a:ahLst/>
            <a:cxnLst/>
            <a:rect l="l" t="t" r="r" b="b"/>
            <a:pathLst>
              <a:path w="4013200" h="2159635">
                <a:moveTo>
                  <a:pt x="4012691" y="0"/>
                </a:moveTo>
                <a:lnTo>
                  <a:pt x="4012691" y="1799590"/>
                </a:lnTo>
                <a:lnTo>
                  <a:pt x="4009405" y="1848426"/>
                </a:lnTo>
                <a:lnTo>
                  <a:pt x="3999833" y="1895267"/>
                </a:lnTo>
                <a:lnTo>
                  <a:pt x="3984404" y="1939682"/>
                </a:lnTo>
                <a:lnTo>
                  <a:pt x="3963547" y="1981243"/>
                </a:lnTo>
                <a:lnTo>
                  <a:pt x="3937691" y="2019521"/>
                </a:lnTo>
                <a:lnTo>
                  <a:pt x="3907266" y="2054086"/>
                </a:lnTo>
                <a:lnTo>
                  <a:pt x="3872699" y="2084511"/>
                </a:lnTo>
                <a:lnTo>
                  <a:pt x="3834421" y="2110366"/>
                </a:lnTo>
                <a:lnTo>
                  <a:pt x="3792860" y="2131222"/>
                </a:lnTo>
                <a:lnTo>
                  <a:pt x="3748446" y="2146650"/>
                </a:lnTo>
                <a:lnTo>
                  <a:pt x="3701608" y="2156222"/>
                </a:lnTo>
                <a:lnTo>
                  <a:pt x="3652773" y="2159508"/>
                </a:lnTo>
                <a:lnTo>
                  <a:pt x="0" y="2159508"/>
                </a:lnTo>
                <a:lnTo>
                  <a:pt x="0" y="0"/>
                </a:lnTo>
                <a:lnTo>
                  <a:pt x="4012691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489063" y="4675708"/>
            <a:ext cx="1805939" cy="560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>
                <a:latin typeface="微软雅黑"/>
                <a:cs typeface="微软雅黑"/>
              </a:rPr>
              <a:t>示证新知</a:t>
            </a:r>
            <a:endParaRPr sz="35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81600" y="3095244"/>
            <a:ext cx="2407920" cy="1079500"/>
          </a:xfrm>
          <a:custGeom>
            <a:avLst/>
            <a:gdLst/>
            <a:ahLst/>
            <a:cxnLst/>
            <a:rect l="l" t="t" r="r" b="b"/>
            <a:pathLst>
              <a:path w="2407920" h="1079500">
                <a:moveTo>
                  <a:pt x="2228088" y="0"/>
                </a:moveTo>
                <a:lnTo>
                  <a:pt x="179832" y="0"/>
                </a:ln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1"/>
                </a:lnTo>
                <a:lnTo>
                  <a:pt x="0" y="899159"/>
                </a:lnTo>
                <a:lnTo>
                  <a:pt x="6424" y="946964"/>
                </a:lnTo>
                <a:lnTo>
                  <a:pt x="24553" y="989922"/>
                </a:lnTo>
                <a:lnTo>
                  <a:pt x="52673" y="1026318"/>
                </a:lnTo>
                <a:lnTo>
                  <a:pt x="89069" y="1054438"/>
                </a:lnTo>
                <a:lnTo>
                  <a:pt x="132027" y="1072567"/>
                </a:lnTo>
                <a:lnTo>
                  <a:pt x="179832" y="1078991"/>
                </a:lnTo>
                <a:lnTo>
                  <a:pt x="2228088" y="1078991"/>
                </a:lnTo>
                <a:lnTo>
                  <a:pt x="2275892" y="1072567"/>
                </a:lnTo>
                <a:lnTo>
                  <a:pt x="2318850" y="1054438"/>
                </a:lnTo>
                <a:lnTo>
                  <a:pt x="2355246" y="1026318"/>
                </a:lnTo>
                <a:lnTo>
                  <a:pt x="2383366" y="989922"/>
                </a:lnTo>
                <a:lnTo>
                  <a:pt x="2401495" y="946964"/>
                </a:lnTo>
                <a:lnTo>
                  <a:pt x="2407920" y="899159"/>
                </a:lnTo>
                <a:lnTo>
                  <a:pt x="2407920" y="179831"/>
                </a:lnTo>
                <a:lnTo>
                  <a:pt x="2401495" y="132027"/>
                </a:lnTo>
                <a:lnTo>
                  <a:pt x="2383366" y="89069"/>
                </a:lnTo>
                <a:lnTo>
                  <a:pt x="2355246" y="52673"/>
                </a:lnTo>
                <a:lnTo>
                  <a:pt x="2318850" y="24553"/>
                </a:lnTo>
                <a:lnTo>
                  <a:pt x="2275892" y="6424"/>
                </a:lnTo>
                <a:lnTo>
                  <a:pt x="2228088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81600" y="3095244"/>
            <a:ext cx="2407920" cy="1079500"/>
          </a:xfrm>
          <a:custGeom>
            <a:avLst/>
            <a:gdLst/>
            <a:ahLst/>
            <a:cxnLst/>
            <a:rect l="l" t="t" r="r" b="b"/>
            <a:pathLst>
              <a:path w="2407920" h="1079500">
                <a:moveTo>
                  <a:pt x="0" y="179831"/>
                </a:moveTo>
                <a:lnTo>
                  <a:pt x="6424" y="132027"/>
                </a:lnTo>
                <a:lnTo>
                  <a:pt x="24553" y="89069"/>
                </a:lnTo>
                <a:lnTo>
                  <a:pt x="52673" y="52673"/>
                </a:lnTo>
                <a:lnTo>
                  <a:pt x="89069" y="24553"/>
                </a:lnTo>
                <a:lnTo>
                  <a:pt x="132027" y="6424"/>
                </a:lnTo>
                <a:lnTo>
                  <a:pt x="179832" y="0"/>
                </a:lnTo>
                <a:lnTo>
                  <a:pt x="2228088" y="0"/>
                </a:lnTo>
                <a:lnTo>
                  <a:pt x="2275892" y="6424"/>
                </a:lnTo>
                <a:lnTo>
                  <a:pt x="2318850" y="24553"/>
                </a:lnTo>
                <a:lnTo>
                  <a:pt x="2355246" y="52673"/>
                </a:lnTo>
                <a:lnTo>
                  <a:pt x="2383366" y="89069"/>
                </a:lnTo>
                <a:lnTo>
                  <a:pt x="2401495" y="132027"/>
                </a:lnTo>
                <a:lnTo>
                  <a:pt x="2407920" y="179831"/>
                </a:lnTo>
                <a:lnTo>
                  <a:pt x="2407920" y="899159"/>
                </a:lnTo>
                <a:lnTo>
                  <a:pt x="2401495" y="946964"/>
                </a:lnTo>
                <a:lnTo>
                  <a:pt x="2383366" y="989922"/>
                </a:lnTo>
                <a:lnTo>
                  <a:pt x="2355246" y="1026318"/>
                </a:lnTo>
                <a:lnTo>
                  <a:pt x="2318850" y="1054438"/>
                </a:lnTo>
                <a:lnTo>
                  <a:pt x="2275892" y="1072567"/>
                </a:lnTo>
                <a:lnTo>
                  <a:pt x="2228088" y="1078991"/>
                </a:lnTo>
                <a:lnTo>
                  <a:pt x="179832" y="1078991"/>
                </a:lnTo>
                <a:lnTo>
                  <a:pt x="132027" y="1072567"/>
                </a:lnTo>
                <a:lnTo>
                  <a:pt x="89069" y="1054438"/>
                </a:lnTo>
                <a:lnTo>
                  <a:pt x="52673" y="1026318"/>
                </a:lnTo>
                <a:lnTo>
                  <a:pt x="24553" y="989922"/>
                </a:lnTo>
                <a:lnTo>
                  <a:pt x="6424" y="946964"/>
                </a:lnTo>
                <a:lnTo>
                  <a:pt x="0" y="899159"/>
                </a:lnTo>
                <a:lnTo>
                  <a:pt x="0" y="17983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482844" y="3326384"/>
            <a:ext cx="1805939" cy="55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>
                <a:latin typeface="微软雅黑"/>
                <a:cs typeface="微软雅黑"/>
              </a:rPr>
              <a:t>聚焦问题</a:t>
            </a:r>
            <a:endParaRPr sz="350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334242" y="6265055"/>
            <a:ext cx="1212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总结：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575" y="1361058"/>
          <a:ext cx="10869930" cy="471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4575"/>
                <a:gridCol w="3855720"/>
                <a:gridCol w="4680585"/>
              </a:tblGrid>
              <a:tr h="940562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聚焦问题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9494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意义和价值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7915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抽象概念具象化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0688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激活旧知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9494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激活神经元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7915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2800" spc="-10">
                          <a:latin typeface="微软雅黑"/>
                          <a:cs typeface="微软雅黑"/>
                        </a:rPr>
                        <a:t>据新知激活旧知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0688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示证新知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5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9494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套路加案例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5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7915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dirty="0" sz="2800" spc="-10">
                          <a:latin typeface="微软雅黑"/>
                          <a:cs typeface="微软雅黑"/>
                        </a:rPr>
                        <a:t>演示问题的解决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5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0562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应用新知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5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9494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练习加反馈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5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7915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强化神经之联结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5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0688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融会贯通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5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9494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生成和简化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5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7915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dirty="0" sz="2800" spc="-5">
                          <a:latin typeface="微软雅黑"/>
                          <a:cs typeface="微软雅黑"/>
                        </a:rPr>
                        <a:t>形成个人的版本</a:t>
                      </a:r>
                      <a:endParaRPr sz="2800">
                        <a:latin typeface="微软雅黑"/>
                        <a:cs typeface="微软雅黑"/>
                      </a:endParaRPr>
                    </a:p>
                  </a:txBody>
                  <a:tcPr marL="0" marR="0" marB="0" marT="245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五星教学原理：今次的学习目标</a:t>
            </a:r>
            <a:r>
              <a:rPr dirty="0"/>
              <a:t>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453639" y="1533144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614680" marR="605155" indent="533400">
              <a:lnSpc>
                <a:spcPct val="128600"/>
              </a:lnSpc>
              <a:spcBef>
                <a:spcPts val="465"/>
              </a:spcBef>
            </a:pPr>
            <a:r>
              <a:rPr dirty="0" sz="4200" spc="-5" b="1">
                <a:solidFill>
                  <a:srgbClr val="001F5F"/>
                </a:solidFill>
                <a:latin typeface="微软雅黑"/>
                <a:cs typeface="微软雅黑"/>
              </a:rPr>
              <a:t>理解 </a:t>
            </a:r>
            <a:r>
              <a:rPr dirty="0" sz="4200" b="1">
                <a:solidFill>
                  <a:srgbClr val="001F5F"/>
                </a:solidFill>
                <a:latin typeface="微软雅黑"/>
                <a:cs typeface="微软雅黑"/>
              </a:rPr>
              <a:t>核心要义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2388" y="1533144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614680" marR="604520" indent="533400">
              <a:lnSpc>
                <a:spcPct val="128600"/>
              </a:lnSpc>
              <a:spcBef>
                <a:spcPts val="465"/>
              </a:spcBef>
            </a:pPr>
            <a:r>
              <a:rPr dirty="0" sz="4200" spc="-5" b="1">
                <a:solidFill>
                  <a:srgbClr val="001F5F"/>
                </a:solidFill>
                <a:latin typeface="微软雅黑"/>
                <a:cs typeface="微软雅黑"/>
              </a:rPr>
              <a:t>掌握 </a:t>
            </a:r>
            <a:r>
              <a:rPr dirty="0" sz="4200" b="1">
                <a:solidFill>
                  <a:srgbClr val="001F5F"/>
                </a:solidFill>
                <a:latin typeface="微软雅黑"/>
                <a:cs typeface="微软雅黑"/>
              </a:rPr>
              <a:t>设计指南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3639" y="3886200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614680" marR="605155" indent="533400">
              <a:lnSpc>
                <a:spcPct val="128600"/>
              </a:lnSpc>
              <a:spcBef>
                <a:spcPts val="475"/>
              </a:spcBef>
            </a:pPr>
            <a:r>
              <a:rPr dirty="0" sz="4200" spc="-5" b="1">
                <a:solidFill>
                  <a:srgbClr val="FFFFFF"/>
                </a:solidFill>
                <a:latin typeface="微软雅黑"/>
                <a:cs typeface="微软雅黑"/>
              </a:rPr>
              <a:t>体悟 </a:t>
            </a:r>
            <a:r>
              <a:rPr dirty="0" sz="4200" b="1">
                <a:solidFill>
                  <a:srgbClr val="FFFFFF"/>
                </a:solidFill>
                <a:latin typeface="微软雅黑"/>
                <a:cs typeface="微软雅黑"/>
              </a:rPr>
              <a:t>底层逻辑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2388" y="3886200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614680" marR="604520" indent="533400">
              <a:lnSpc>
                <a:spcPct val="128600"/>
              </a:lnSpc>
              <a:spcBef>
                <a:spcPts val="475"/>
              </a:spcBef>
            </a:pPr>
            <a:r>
              <a:rPr dirty="0" sz="4200" spc="-5">
                <a:solidFill>
                  <a:srgbClr val="001F5F"/>
                </a:solidFill>
                <a:latin typeface="微软雅黑"/>
                <a:cs typeface="微软雅黑"/>
              </a:rPr>
              <a:t>做出 </a:t>
            </a:r>
            <a:r>
              <a:rPr dirty="0" sz="4200">
                <a:solidFill>
                  <a:srgbClr val="001F5F"/>
                </a:solidFill>
                <a:latin typeface="微软雅黑"/>
                <a:cs typeface="微软雅黑"/>
              </a:rPr>
              <a:t>小的案例</a:t>
            </a:r>
            <a:endParaRPr sz="4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师生交互的切换：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135380"/>
            <a:ext cx="4762500" cy="1028700"/>
          </a:xfrm>
          <a:custGeom>
            <a:avLst/>
            <a:gdLst/>
            <a:ahLst/>
            <a:cxnLst/>
            <a:rect l="l" t="t" r="r" b="b"/>
            <a:pathLst>
              <a:path w="4762500" h="1028700">
                <a:moveTo>
                  <a:pt x="4591050" y="0"/>
                </a:moveTo>
                <a:lnTo>
                  <a:pt x="171450" y="0"/>
                </a:lnTo>
                <a:lnTo>
                  <a:pt x="125871" y="6120"/>
                </a:lnTo>
                <a:lnTo>
                  <a:pt x="84915" y="23396"/>
                </a:lnTo>
                <a:lnTo>
                  <a:pt x="50215" y="50196"/>
                </a:lnTo>
                <a:lnTo>
                  <a:pt x="23407" y="84892"/>
                </a:lnTo>
                <a:lnTo>
                  <a:pt x="6124" y="125853"/>
                </a:lnTo>
                <a:lnTo>
                  <a:pt x="0" y="171450"/>
                </a:lnTo>
                <a:lnTo>
                  <a:pt x="0" y="857250"/>
                </a:lnTo>
                <a:lnTo>
                  <a:pt x="6124" y="902846"/>
                </a:lnTo>
                <a:lnTo>
                  <a:pt x="23407" y="943807"/>
                </a:lnTo>
                <a:lnTo>
                  <a:pt x="50215" y="978503"/>
                </a:lnTo>
                <a:lnTo>
                  <a:pt x="84915" y="1005303"/>
                </a:lnTo>
                <a:lnTo>
                  <a:pt x="125871" y="1022579"/>
                </a:lnTo>
                <a:lnTo>
                  <a:pt x="171450" y="1028700"/>
                </a:lnTo>
                <a:lnTo>
                  <a:pt x="4591050" y="1028700"/>
                </a:lnTo>
                <a:lnTo>
                  <a:pt x="4636646" y="1022579"/>
                </a:lnTo>
                <a:lnTo>
                  <a:pt x="4677607" y="1005303"/>
                </a:lnTo>
                <a:lnTo>
                  <a:pt x="4712303" y="978503"/>
                </a:lnTo>
                <a:lnTo>
                  <a:pt x="4739103" y="943807"/>
                </a:lnTo>
                <a:lnTo>
                  <a:pt x="4756379" y="902846"/>
                </a:lnTo>
                <a:lnTo>
                  <a:pt x="4762500" y="857250"/>
                </a:lnTo>
                <a:lnTo>
                  <a:pt x="4762500" y="171450"/>
                </a:lnTo>
                <a:lnTo>
                  <a:pt x="4756379" y="125853"/>
                </a:lnTo>
                <a:lnTo>
                  <a:pt x="4739103" y="84892"/>
                </a:lnTo>
                <a:lnTo>
                  <a:pt x="4712303" y="50196"/>
                </a:lnTo>
                <a:lnTo>
                  <a:pt x="4677607" y="23396"/>
                </a:lnTo>
                <a:lnTo>
                  <a:pt x="4636646" y="6120"/>
                </a:lnTo>
                <a:lnTo>
                  <a:pt x="4591050" y="0"/>
                </a:lnTo>
                <a:close/>
              </a:path>
            </a:pathLst>
          </a:custGeom>
          <a:solidFill>
            <a:srgbClr val="B1B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8200" y="1135380"/>
            <a:ext cx="4762500" cy="1028700"/>
          </a:xfrm>
          <a:custGeom>
            <a:avLst/>
            <a:gdLst/>
            <a:ahLst/>
            <a:cxnLst/>
            <a:rect l="l" t="t" r="r" b="b"/>
            <a:pathLst>
              <a:path w="4762500" h="1028700">
                <a:moveTo>
                  <a:pt x="0" y="171450"/>
                </a:moveTo>
                <a:lnTo>
                  <a:pt x="6124" y="125853"/>
                </a:lnTo>
                <a:lnTo>
                  <a:pt x="23407" y="84892"/>
                </a:lnTo>
                <a:lnTo>
                  <a:pt x="50215" y="50196"/>
                </a:lnTo>
                <a:lnTo>
                  <a:pt x="84915" y="23396"/>
                </a:lnTo>
                <a:lnTo>
                  <a:pt x="125871" y="6120"/>
                </a:lnTo>
                <a:lnTo>
                  <a:pt x="171450" y="0"/>
                </a:lnTo>
                <a:lnTo>
                  <a:pt x="4591050" y="0"/>
                </a:lnTo>
                <a:lnTo>
                  <a:pt x="4636646" y="6120"/>
                </a:lnTo>
                <a:lnTo>
                  <a:pt x="4677607" y="23396"/>
                </a:lnTo>
                <a:lnTo>
                  <a:pt x="4712303" y="50196"/>
                </a:lnTo>
                <a:lnTo>
                  <a:pt x="4739103" y="84892"/>
                </a:lnTo>
                <a:lnTo>
                  <a:pt x="4756379" y="125853"/>
                </a:lnTo>
                <a:lnTo>
                  <a:pt x="4762500" y="171450"/>
                </a:lnTo>
                <a:lnTo>
                  <a:pt x="4762500" y="857250"/>
                </a:lnTo>
                <a:lnTo>
                  <a:pt x="4756379" y="902846"/>
                </a:lnTo>
                <a:lnTo>
                  <a:pt x="4739103" y="943807"/>
                </a:lnTo>
                <a:lnTo>
                  <a:pt x="4712303" y="978503"/>
                </a:lnTo>
                <a:lnTo>
                  <a:pt x="4677607" y="1005303"/>
                </a:lnTo>
                <a:lnTo>
                  <a:pt x="4636646" y="1022579"/>
                </a:lnTo>
                <a:lnTo>
                  <a:pt x="4591050" y="1028700"/>
                </a:lnTo>
                <a:lnTo>
                  <a:pt x="171450" y="1028700"/>
                </a:lnTo>
                <a:lnTo>
                  <a:pt x="125871" y="1022579"/>
                </a:lnTo>
                <a:lnTo>
                  <a:pt x="84915" y="1005303"/>
                </a:lnTo>
                <a:lnTo>
                  <a:pt x="50215" y="978503"/>
                </a:lnTo>
                <a:lnTo>
                  <a:pt x="23407" y="943807"/>
                </a:lnTo>
                <a:lnTo>
                  <a:pt x="6124" y="902846"/>
                </a:lnTo>
                <a:lnTo>
                  <a:pt x="0" y="857250"/>
                </a:lnTo>
                <a:lnTo>
                  <a:pt x="0" y="171450"/>
                </a:lnTo>
                <a:close/>
              </a:path>
            </a:pathLst>
          </a:custGeom>
          <a:ln w="12700">
            <a:solidFill>
              <a:srgbClr val="828B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76299" y="1378965"/>
            <a:ext cx="3688079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  <a:latin typeface="微软雅黑"/>
                <a:cs typeface="微软雅黑"/>
              </a:rPr>
              <a:t>聚焦问题：教师干活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40808" y="2164079"/>
            <a:ext cx="4762500" cy="1028700"/>
          </a:xfrm>
          <a:custGeom>
            <a:avLst/>
            <a:gdLst/>
            <a:ahLst/>
            <a:cxnLst/>
            <a:rect l="l" t="t" r="r" b="b"/>
            <a:pathLst>
              <a:path w="4762500" h="1028700">
                <a:moveTo>
                  <a:pt x="4591049" y="0"/>
                </a:moveTo>
                <a:lnTo>
                  <a:pt x="171450" y="0"/>
                </a:lnTo>
                <a:lnTo>
                  <a:pt x="125853" y="6120"/>
                </a:lnTo>
                <a:lnTo>
                  <a:pt x="84892" y="23396"/>
                </a:lnTo>
                <a:lnTo>
                  <a:pt x="50196" y="50196"/>
                </a:lnTo>
                <a:lnTo>
                  <a:pt x="23396" y="84892"/>
                </a:lnTo>
                <a:lnTo>
                  <a:pt x="6120" y="125853"/>
                </a:lnTo>
                <a:lnTo>
                  <a:pt x="0" y="171450"/>
                </a:lnTo>
                <a:lnTo>
                  <a:pt x="0" y="857250"/>
                </a:lnTo>
                <a:lnTo>
                  <a:pt x="6120" y="902846"/>
                </a:lnTo>
                <a:lnTo>
                  <a:pt x="23396" y="943807"/>
                </a:lnTo>
                <a:lnTo>
                  <a:pt x="50196" y="978503"/>
                </a:lnTo>
                <a:lnTo>
                  <a:pt x="84892" y="1005303"/>
                </a:lnTo>
                <a:lnTo>
                  <a:pt x="125853" y="1022579"/>
                </a:lnTo>
                <a:lnTo>
                  <a:pt x="171450" y="1028700"/>
                </a:lnTo>
                <a:lnTo>
                  <a:pt x="4591049" y="1028700"/>
                </a:lnTo>
                <a:lnTo>
                  <a:pt x="4636646" y="1022579"/>
                </a:lnTo>
                <a:lnTo>
                  <a:pt x="4677607" y="1005303"/>
                </a:lnTo>
                <a:lnTo>
                  <a:pt x="4712303" y="978503"/>
                </a:lnTo>
                <a:lnTo>
                  <a:pt x="4739103" y="943807"/>
                </a:lnTo>
                <a:lnTo>
                  <a:pt x="4756379" y="902846"/>
                </a:lnTo>
                <a:lnTo>
                  <a:pt x="4762499" y="857250"/>
                </a:lnTo>
                <a:lnTo>
                  <a:pt x="4762499" y="171450"/>
                </a:lnTo>
                <a:lnTo>
                  <a:pt x="4756379" y="125853"/>
                </a:lnTo>
                <a:lnTo>
                  <a:pt x="4739103" y="84892"/>
                </a:lnTo>
                <a:lnTo>
                  <a:pt x="4712303" y="50196"/>
                </a:lnTo>
                <a:lnTo>
                  <a:pt x="4677607" y="23396"/>
                </a:lnTo>
                <a:lnTo>
                  <a:pt x="4636646" y="6120"/>
                </a:lnTo>
                <a:lnTo>
                  <a:pt x="4591049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40808" y="2164079"/>
            <a:ext cx="4762500" cy="1028700"/>
          </a:xfrm>
          <a:custGeom>
            <a:avLst/>
            <a:gdLst/>
            <a:ahLst/>
            <a:cxnLst/>
            <a:rect l="l" t="t" r="r" b="b"/>
            <a:pathLst>
              <a:path w="4762500" h="1028700">
                <a:moveTo>
                  <a:pt x="0" y="171450"/>
                </a:moveTo>
                <a:lnTo>
                  <a:pt x="6120" y="125853"/>
                </a:lnTo>
                <a:lnTo>
                  <a:pt x="23396" y="84892"/>
                </a:lnTo>
                <a:lnTo>
                  <a:pt x="50196" y="50196"/>
                </a:lnTo>
                <a:lnTo>
                  <a:pt x="84892" y="23396"/>
                </a:lnTo>
                <a:lnTo>
                  <a:pt x="125853" y="6120"/>
                </a:lnTo>
                <a:lnTo>
                  <a:pt x="171450" y="0"/>
                </a:lnTo>
                <a:lnTo>
                  <a:pt x="4591049" y="0"/>
                </a:lnTo>
                <a:lnTo>
                  <a:pt x="4636646" y="6120"/>
                </a:lnTo>
                <a:lnTo>
                  <a:pt x="4677607" y="23396"/>
                </a:lnTo>
                <a:lnTo>
                  <a:pt x="4712303" y="50196"/>
                </a:lnTo>
                <a:lnTo>
                  <a:pt x="4739103" y="84892"/>
                </a:lnTo>
                <a:lnTo>
                  <a:pt x="4756379" y="125853"/>
                </a:lnTo>
                <a:lnTo>
                  <a:pt x="4762499" y="171450"/>
                </a:lnTo>
                <a:lnTo>
                  <a:pt x="4762499" y="857250"/>
                </a:lnTo>
                <a:lnTo>
                  <a:pt x="4756379" y="902846"/>
                </a:lnTo>
                <a:lnTo>
                  <a:pt x="4739103" y="943807"/>
                </a:lnTo>
                <a:lnTo>
                  <a:pt x="4712303" y="978503"/>
                </a:lnTo>
                <a:lnTo>
                  <a:pt x="4677607" y="1005303"/>
                </a:lnTo>
                <a:lnTo>
                  <a:pt x="4636646" y="1022579"/>
                </a:lnTo>
                <a:lnTo>
                  <a:pt x="4591049" y="1028700"/>
                </a:lnTo>
                <a:lnTo>
                  <a:pt x="171450" y="1028700"/>
                </a:lnTo>
                <a:lnTo>
                  <a:pt x="125853" y="1022579"/>
                </a:lnTo>
                <a:lnTo>
                  <a:pt x="84892" y="1005303"/>
                </a:lnTo>
                <a:lnTo>
                  <a:pt x="50196" y="978503"/>
                </a:lnTo>
                <a:lnTo>
                  <a:pt x="23396" y="943807"/>
                </a:lnTo>
                <a:lnTo>
                  <a:pt x="6120" y="902846"/>
                </a:lnTo>
                <a:lnTo>
                  <a:pt x="0" y="857250"/>
                </a:lnTo>
                <a:lnTo>
                  <a:pt x="0" y="171450"/>
                </a:lnTo>
                <a:close/>
              </a:path>
            </a:pathLst>
          </a:custGeom>
          <a:ln w="12700">
            <a:solidFill>
              <a:srgbClr val="038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78907" y="2408047"/>
            <a:ext cx="3688079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  <a:latin typeface="微软雅黑"/>
                <a:cs typeface="微软雅黑"/>
              </a:rPr>
              <a:t>激活旧知：学生干活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200" y="3247644"/>
            <a:ext cx="4762500" cy="1028700"/>
          </a:xfrm>
          <a:custGeom>
            <a:avLst/>
            <a:gdLst/>
            <a:ahLst/>
            <a:cxnLst/>
            <a:rect l="l" t="t" r="r" b="b"/>
            <a:pathLst>
              <a:path w="4762500" h="1028700">
                <a:moveTo>
                  <a:pt x="4591050" y="0"/>
                </a:moveTo>
                <a:lnTo>
                  <a:pt x="171450" y="0"/>
                </a:lnTo>
                <a:lnTo>
                  <a:pt x="125871" y="6120"/>
                </a:lnTo>
                <a:lnTo>
                  <a:pt x="84915" y="23396"/>
                </a:lnTo>
                <a:lnTo>
                  <a:pt x="50215" y="50196"/>
                </a:lnTo>
                <a:lnTo>
                  <a:pt x="23407" y="84892"/>
                </a:lnTo>
                <a:lnTo>
                  <a:pt x="6124" y="125853"/>
                </a:lnTo>
                <a:lnTo>
                  <a:pt x="0" y="171450"/>
                </a:lnTo>
                <a:lnTo>
                  <a:pt x="0" y="857249"/>
                </a:lnTo>
                <a:lnTo>
                  <a:pt x="6124" y="902846"/>
                </a:lnTo>
                <a:lnTo>
                  <a:pt x="23407" y="943807"/>
                </a:lnTo>
                <a:lnTo>
                  <a:pt x="50215" y="978503"/>
                </a:lnTo>
                <a:lnTo>
                  <a:pt x="84915" y="1005303"/>
                </a:lnTo>
                <a:lnTo>
                  <a:pt x="125871" y="1022579"/>
                </a:lnTo>
                <a:lnTo>
                  <a:pt x="171450" y="1028699"/>
                </a:lnTo>
                <a:lnTo>
                  <a:pt x="4591050" y="1028699"/>
                </a:lnTo>
                <a:lnTo>
                  <a:pt x="4636646" y="1022579"/>
                </a:lnTo>
                <a:lnTo>
                  <a:pt x="4677607" y="1005303"/>
                </a:lnTo>
                <a:lnTo>
                  <a:pt x="4712303" y="978503"/>
                </a:lnTo>
                <a:lnTo>
                  <a:pt x="4739103" y="943807"/>
                </a:lnTo>
                <a:lnTo>
                  <a:pt x="4756379" y="902846"/>
                </a:lnTo>
                <a:lnTo>
                  <a:pt x="4762500" y="857249"/>
                </a:lnTo>
                <a:lnTo>
                  <a:pt x="4762500" y="171450"/>
                </a:lnTo>
                <a:lnTo>
                  <a:pt x="4756379" y="125853"/>
                </a:lnTo>
                <a:lnTo>
                  <a:pt x="4739103" y="84892"/>
                </a:lnTo>
                <a:lnTo>
                  <a:pt x="4712303" y="50196"/>
                </a:lnTo>
                <a:lnTo>
                  <a:pt x="4677607" y="23396"/>
                </a:lnTo>
                <a:lnTo>
                  <a:pt x="4636646" y="6120"/>
                </a:lnTo>
                <a:lnTo>
                  <a:pt x="4591050" y="0"/>
                </a:lnTo>
                <a:close/>
              </a:path>
            </a:pathLst>
          </a:custGeom>
          <a:solidFill>
            <a:srgbClr val="B1B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8200" y="3247644"/>
            <a:ext cx="4762500" cy="1028700"/>
          </a:xfrm>
          <a:custGeom>
            <a:avLst/>
            <a:gdLst/>
            <a:ahLst/>
            <a:cxnLst/>
            <a:rect l="l" t="t" r="r" b="b"/>
            <a:pathLst>
              <a:path w="4762500" h="1028700">
                <a:moveTo>
                  <a:pt x="0" y="171450"/>
                </a:moveTo>
                <a:lnTo>
                  <a:pt x="6124" y="125853"/>
                </a:lnTo>
                <a:lnTo>
                  <a:pt x="23407" y="84892"/>
                </a:lnTo>
                <a:lnTo>
                  <a:pt x="50215" y="50196"/>
                </a:lnTo>
                <a:lnTo>
                  <a:pt x="84915" y="23396"/>
                </a:lnTo>
                <a:lnTo>
                  <a:pt x="125871" y="6120"/>
                </a:lnTo>
                <a:lnTo>
                  <a:pt x="171450" y="0"/>
                </a:lnTo>
                <a:lnTo>
                  <a:pt x="4591050" y="0"/>
                </a:lnTo>
                <a:lnTo>
                  <a:pt x="4636646" y="6120"/>
                </a:lnTo>
                <a:lnTo>
                  <a:pt x="4677607" y="23396"/>
                </a:lnTo>
                <a:lnTo>
                  <a:pt x="4712303" y="50196"/>
                </a:lnTo>
                <a:lnTo>
                  <a:pt x="4739103" y="84892"/>
                </a:lnTo>
                <a:lnTo>
                  <a:pt x="4756379" y="125853"/>
                </a:lnTo>
                <a:lnTo>
                  <a:pt x="4762500" y="171450"/>
                </a:lnTo>
                <a:lnTo>
                  <a:pt x="4762500" y="857249"/>
                </a:lnTo>
                <a:lnTo>
                  <a:pt x="4756379" y="902846"/>
                </a:lnTo>
                <a:lnTo>
                  <a:pt x="4739103" y="943807"/>
                </a:lnTo>
                <a:lnTo>
                  <a:pt x="4712303" y="978503"/>
                </a:lnTo>
                <a:lnTo>
                  <a:pt x="4677607" y="1005303"/>
                </a:lnTo>
                <a:lnTo>
                  <a:pt x="4636646" y="1022579"/>
                </a:lnTo>
                <a:lnTo>
                  <a:pt x="4591050" y="1028699"/>
                </a:lnTo>
                <a:lnTo>
                  <a:pt x="171450" y="1028699"/>
                </a:lnTo>
                <a:lnTo>
                  <a:pt x="125871" y="1022579"/>
                </a:lnTo>
                <a:lnTo>
                  <a:pt x="84915" y="1005303"/>
                </a:lnTo>
                <a:lnTo>
                  <a:pt x="50215" y="978503"/>
                </a:lnTo>
                <a:lnTo>
                  <a:pt x="23407" y="943807"/>
                </a:lnTo>
                <a:lnTo>
                  <a:pt x="6124" y="902846"/>
                </a:lnTo>
                <a:lnTo>
                  <a:pt x="0" y="857249"/>
                </a:lnTo>
                <a:lnTo>
                  <a:pt x="0" y="171450"/>
                </a:lnTo>
                <a:close/>
              </a:path>
            </a:pathLst>
          </a:custGeom>
          <a:ln w="12700">
            <a:solidFill>
              <a:srgbClr val="828B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76299" y="3491229"/>
            <a:ext cx="3688079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  <a:latin typeface="微软雅黑"/>
                <a:cs typeface="微软雅黑"/>
              </a:rPr>
              <a:t>示证新知：教师干活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40808" y="4334255"/>
            <a:ext cx="4762500" cy="1028700"/>
          </a:xfrm>
          <a:custGeom>
            <a:avLst/>
            <a:gdLst/>
            <a:ahLst/>
            <a:cxnLst/>
            <a:rect l="l" t="t" r="r" b="b"/>
            <a:pathLst>
              <a:path w="4762500" h="1028700">
                <a:moveTo>
                  <a:pt x="4591049" y="0"/>
                </a:moveTo>
                <a:lnTo>
                  <a:pt x="171450" y="0"/>
                </a:lnTo>
                <a:lnTo>
                  <a:pt x="125853" y="6120"/>
                </a:lnTo>
                <a:lnTo>
                  <a:pt x="84892" y="23396"/>
                </a:lnTo>
                <a:lnTo>
                  <a:pt x="50196" y="50196"/>
                </a:lnTo>
                <a:lnTo>
                  <a:pt x="23396" y="84892"/>
                </a:lnTo>
                <a:lnTo>
                  <a:pt x="6120" y="125853"/>
                </a:lnTo>
                <a:lnTo>
                  <a:pt x="0" y="171450"/>
                </a:lnTo>
                <a:lnTo>
                  <a:pt x="0" y="857250"/>
                </a:lnTo>
                <a:lnTo>
                  <a:pt x="6120" y="902846"/>
                </a:lnTo>
                <a:lnTo>
                  <a:pt x="23396" y="943807"/>
                </a:lnTo>
                <a:lnTo>
                  <a:pt x="50196" y="978503"/>
                </a:lnTo>
                <a:lnTo>
                  <a:pt x="84892" y="1005303"/>
                </a:lnTo>
                <a:lnTo>
                  <a:pt x="125853" y="1022579"/>
                </a:lnTo>
                <a:lnTo>
                  <a:pt x="171450" y="1028700"/>
                </a:lnTo>
                <a:lnTo>
                  <a:pt x="4591049" y="1028700"/>
                </a:lnTo>
                <a:lnTo>
                  <a:pt x="4636646" y="1022579"/>
                </a:lnTo>
                <a:lnTo>
                  <a:pt x="4677607" y="1005303"/>
                </a:lnTo>
                <a:lnTo>
                  <a:pt x="4712303" y="978503"/>
                </a:lnTo>
                <a:lnTo>
                  <a:pt x="4739103" y="943807"/>
                </a:lnTo>
                <a:lnTo>
                  <a:pt x="4756379" y="902846"/>
                </a:lnTo>
                <a:lnTo>
                  <a:pt x="4762499" y="857250"/>
                </a:lnTo>
                <a:lnTo>
                  <a:pt x="4762499" y="171450"/>
                </a:lnTo>
                <a:lnTo>
                  <a:pt x="4756379" y="125853"/>
                </a:lnTo>
                <a:lnTo>
                  <a:pt x="4739103" y="84892"/>
                </a:lnTo>
                <a:lnTo>
                  <a:pt x="4712303" y="50196"/>
                </a:lnTo>
                <a:lnTo>
                  <a:pt x="4677607" y="23396"/>
                </a:lnTo>
                <a:lnTo>
                  <a:pt x="4636646" y="6120"/>
                </a:lnTo>
                <a:lnTo>
                  <a:pt x="4591049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40808" y="4334255"/>
            <a:ext cx="4762500" cy="1028700"/>
          </a:xfrm>
          <a:custGeom>
            <a:avLst/>
            <a:gdLst/>
            <a:ahLst/>
            <a:cxnLst/>
            <a:rect l="l" t="t" r="r" b="b"/>
            <a:pathLst>
              <a:path w="4762500" h="1028700">
                <a:moveTo>
                  <a:pt x="0" y="171450"/>
                </a:moveTo>
                <a:lnTo>
                  <a:pt x="6120" y="125853"/>
                </a:lnTo>
                <a:lnTo>
                  <a:pt x="23396" y="84892"/>
                </a:lnTo>
                <a:lnTo>
                  <a:pt x="50196" y="50196"/>
                </a:lnTo>
                <a:lnTo>
                  <a:pt x="84892" y="23396"/>
                </a:lnTo>
                <a:lnTo>
                  <a:pt x="125853" y="6120"/>
                </a:lnTo>
                <a:lnTo>
                  <a:pt x="171450" y="0"/>
                </a:lnTo>
                <a:lnTo>
                  <a:pt x="4591049" y="0"/>
                </a:lnTo>
                <a:lnTo>
                  <a:pt x="4636646" y="6120"/>
                </a:lnTo>
                <a:lnTo>
                  <a:pt x="4677607" y="23396"/>
                </a:lnTo>
                <a:lnTo>
                  <a:pt x="4712303" y="50196"/>
                </a:lnTo>
                <a:lnTo>
                  <a:pt x="4739103" y="84892"/>
                </a:lnTo>
                <a:lnTo>
                  <a:pt x="4756379" y="125853"/>
                </a:lnTo>
                <a:lnTo>
                  <a:pt x="4762499" y="171450"/>
                </a:lnTo>
                <a:lnTo>
                  <a:pt x="4762499" y="857250"/>
                </a:lnTo>
                <a:lnTo>
                  <a:pt x="4756379" y="902846"/>
                </a:lnTo>
                <a:lnTo>
                  <a:pt x="4739103" y="943807"/>
                </a:lnTo>
                <a:lnTo>
                  <a:pt x="4712303" y="978503"/>
                </a:lnTo>
                <a:lnTo>
                  <a:pt x="4677607" y="1005303"/>
                </a:lnTo>
                <a:lnTo>
                  <a:pt x="4636646" y="1022579"/>
                </a:lnTo>
                <a:lnTo>
                  <a:pt x="4591049" y="1028700"/>
                </a:lnTo>
                <a:lnTo>
                  <a:pt x="171450" y="1028700"/>
                </a:lnTo>
                <a:lnTo>
                  <a:pt x="125853" y="1022579"/>
                </a:lnTo>
                <a:lnTo>
                  <a:pt x="84892" y="1005303"/>
                </a:lnTo>
                <a:lnTo>
                  <a:pt x="50196" y="978503"/>
                </a:lnTo>
                <a:lnTo>
                  <a:pt x="23396" y="943807"/>
                </a:lnTo>
                <a:lnTo>
                  <a:pt x="6120" y="902846"/>
                </a:lnTo>
                <a:lnTo>
                  <a:pt x="0" y="857250"/>
                </a:lnTo>
                <a:lnTo>
                  <a:pt x="0" y="171450"/>
                </a:lnTo>
                <a:close/>
              </a:path>
            </a:pathLst>
          </a:custGeom>
          <a:ln w="12700">
            <a:solidFill>
              <a:srgbClr val="038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40808" y="5474208"/>
            <a:ext cx="4762500" cy="1028700"/>
          </a:xfrm>
          <a:custGeom>
            <a:avLst/>
            <a:gdLst/>
            <a:ahLst/>
            <a:cxnLst/>
            <a:rect l="l" t="t" r="r" b="b"/>
            <a:pathLst>
              <a:path w="4762500" h="1028700">
                <a:moveTo>
                  <a:pt x="4591049" y="0"/>
                </a:moveTo>
                <a:lnTo>
                  <a:pt x="171450" y="0"/>
                </a:lnTo>
                <a:lnTo>
                  <a:pt x="125853" y="6120"/>
                </a:lnTo>
                <a:lnTo>
                  <a:pt x="84892" y="23396"/>
                </a:lnTo>
                <a:lnTo>
                  <a:pt x="50196" y="50196"/>
                </a:lnTo>
                <a:lnTo>
                  <a:pt x="23396" y="84892"/>
                </a:lnTo>
                <a:lnTo>
                  <a:pt x="6120" y="125853"/>
                </a:lnTo>
                <a:lnTo>
                  <a:pt x="0" y="171449"/>
                </a:lnTo>
                <a:lnTo>
                  <a:pt x="0" y="857249"/>
                </a:lnTo>
                <a:lnTo>
                  <a:pt x="6120" y="902828"/>
                </a:lnTo>
                <a:lnTo>
                  <a:pt x="23396" y="943784"/>
                </a:lnTo>
                <a:lnTo>
                  <a:pt x="50196" y="978484"/>
                </a:lnTo>
                <a:lnTo>
                  <a:pt x="84892" y="1005292"/>
                </a:lnTo>
                <a:lnTo>
                  <a:pt x="125853" y="1022575"/>
                </a:lnTo>
                <a:lnTo>
                  <a:pt x="171450" y="1028699"/>
                </a:lnTo>
                <a:lnTo>
                  <a:pt x="4591049" y="1028699"/>
                </a:lnTo>
                <a:lnTo>
                  <a:pt x="4636646" y="1022575"/>
                </a:lnTo>
                <a:lnTo>
                  <a:pt x="4677607" y="1005292"/>
                </a:lnTo>
                <a:lnTo>
                  <a:pt x="4712303" y="978484"/>
                </a:lnTo>
                <a:lnTo>
                  <a:pt x="4739103" y="943784"/>
                </a:lnTo>
                <a:lnTo>
                  <a:pt x="4756379" y="902828"/>
                </a:lnTo>
                <a:lnTo>
                  <a:pt x="4762499" y="857249"/>
                </a:lnTo>
                <a:lnTo>
                  <a:pt x="4762499" y="171449"/>
                </a:lnTo>
                <a:lnTo>
                  <a:pt x="4756379" y="125853"/>
                </a:lnTo>
                <a:lnTo>
                  <a:pt x="4739103" y="84892"/>
                </a:lnTo>
                <a:lnTo>
                  <a:pt x="4712303" y="50196"/>
                </a:lnTo>
                <a:lnTo>
                  <a:pt x="4677607" y="23396"/>
                </a:lnTo>
                <a:lnTo>
                  <a:pt x="4636646" y="6120"/>
                </a:lnTo>
                <a:lnTo>
                  <a:pt x="4591049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40808" y="5474208"/>
            <a:ext cx="4762500" cy="1028700"/>
          </a:xfrm>
          <a:custGeom>
            <a:avLst/>
            <a:gdLst/>
            <a:ahLst/>
            <a:cxnLst/>
            <a:rect l="l" t="t" r="r" b="b"/>
            <a:pathLst>
              <a:path w="4762500" h="1028700">
                <a:moveTo>
                  <a:pt x="0" y="171449"/>
                </a:moveTo>
                <a:lnTo>
                  <a:pt x="6120" y="125853"/>
                </a:lnTo>
                <a:lnTo>
                  <a:pt x="23396" y="84892"/>
                </a:lnTo>
                <a:lnTo>
                  <a:pt x="50196" y="50196"/>
                </a:lnTo>
                <a:lnTo>
                  <a:pt x="84892" y="23396"/>
                </a:lnTo>
                <a:lnTo>
                  <a:pt x="125853" y="6120"/>
                </a:lnTo>
                <a:lnTo>
                  <a:pt x="171450" y="0"/>
                </a:lnTo>
                <a:lnTo>
                  <a:pt x="4591049" y="0"/>
                </a:lnTo>
                <a:lnTo>
                  <a:pt x="4636646" y="6120"/>
                </a:lnTo>
                <a:lnTo>
                  <a:pt x="4677607" y="23396"/>
                </a:lnTo>
                <a:lnTo>
                  <a:pt x="4712303" y="50196"/>
                </a:lnTo>
                <a:lnTo>
                  <a:pt x="4739103" y="84892"/>
                </a:lnTo>
                <a:lnTo>
                  <a:pt x="4756379" y="125853"/>
                </a:lnTo>
                <a:lnTo>
                  <a:pt x="4762499" y="171449"/>
                </a:lnTo>
                <a:lnTo>
                  <a:pt x="4762499" y="857249"/>
                </a:lnTo>
                <a:lnTo>
                  <a:pt x="4756379" y="902828"/>
                </a:lnTo>
                <a:lnTo>
                  <a:pt x="4739103" y="943784"/>
                </a:lnTo>
                <a:lnTo>
                  <a:pt x="4712303" y="978484"/>
                </a:lnTo>
                <a:lnTo>
                  <a:pt x="4677607" y="1005292"/>
                </a:lnTo>
                <a:lnTo>
                  <a:pt x="4636646" y="1022575"/>
                </a:lnTo>
                <a:lnTo>
                  <a:pt x="4591049" y="1028699"/>
                </a:lnTo>
                <a:lnTo>
                  <a:pt x="171450" y="1028699"/>
                </a:lnTo>
                <a:lnTo>
                  <a:pt x="125853" y="1022575"/>
                </a:lnTo>
                <a:lnTo>
                  <a:pt x="84892" y="1005292"/>
                </a:lnTo>
                <a:lnTo>
                  <a:pt x="50196" y="978484"/>
                </a:lnTo>
                <a:lnTo>
                  <a:pt x="23396" y="943784"/>
                </a:lnTo>
                <a:lnTo>
                  <a:pt x="6120" y="902828"/>
                </a:lnTo>
                <a:lnTo>
                  <a:pt x="0" y="857249"/>
                </a:lnTo>
                <a:lnTo>
                  <a:pt x="0" y="171449"/>
                </a:lnTo>
                <a:close/>
              </a:path>
            </a:pathLst>
          </a:custGeom>
          <a:ln w="12700">
            <a:solidFill>
              <a:srgbClr val="038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478907" y="4577334"/>
            <a:ext cx="3688079" cy="165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  <a:latin typeface="微软雅黑"/>
                <a:cs typeface="微软雅黑"/>
              </a:rPr>
              <a:t>应用新知：学生干活</a:t>
            </a:r>
            <a:endParaRPr sz="32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solidFill>
                  <a:srgbClr val="FFFFFF"/>
                </a:solidFill>
                <a:latin typeface="微软雅黑"/>
                <a:cs typeface="微软雅黑"/>
              </a:rPr>
              <a:t>融会贯通：学生干活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神经元的变换：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1304544" y="3055620"/>
            <a:ext cx="2685415" cy="1612900"/>
          </a:xfrm>
          <a:custGeom>
            <a:avLst/>
            <a:gdLst/>
            <a:ahLst/>
            <a:cxnLst/>
            <a:rect l="l" t="t" r="r" b="b"/>
            <a:pathLst>
              <a:path w="2685415" h="1612900">
                <a:moveTo>
                  <a:pt x="2523997" y="0"/>
                </a:moveTo>
                <a:lnTo>
                  <a:pt x="161290" y="0"/>
                </a:lnTo>
                <a:lnTo>
                  <a:pt x="118386" y="5756"/>
                </a:lnTo>
                <a:lnTo>
                  <a:pt x="79850" y="22003"/>
                </a:lnTo>
                <a:lnTo>
                  <a:pt x="47212" y="47212"/>
                </a:lnTo>
                <a:lnTo>
                  <a:pt x="22003" y="79850"/>
                </a:lnTo>
                <a:lnTo>
                  <a:pt x="5756" y="118386"/>
                </a:lnTo>
                <a:lnTo>
                  <a:pt x="0" y="161289"/>
                </a:lnTo>
                <a:lnTo>
                  <a:pt x="0" y="1451102"/>
                </a:lnTo>
                <a:lnTo>
                  <a:pt x="5756" y="1494005"/>
                </a:lnTo>
                <a:lnTo>
                  <a:pt x="22003" y="1532541"/>
                </a:lnTo>
                <a:lnTo>
                  <a:pt x="47212" y="1565179"/>
                </a:lnTo>
                <a:lnTo>
                  <a:pt x="79850" y="1590388"/>
                </a:lnTo>
                <a:lnTo>
                  <a:pt x="118386" y="1606635"/>
                </a:lnTo>
                <a:lnTo>
                  <a:pt x="161290" y="1612391"/>
                </a:lnTo>
                <a:lnTo>
                  <a:pt x="2523997" y="1612391"/>
                </a:lnTo>
                <a:lnTo>
                  <a:pt x="2566901" y="1606635"/>
                </a:lnTo>
                <a:lnTo>
                  <a:pt x="2605437" y="1590388"/>
                </a:lnTo>
                <a:lnTo>
                  <a:pt x="2638075" y="1565179"/>
                </a:lnTo>
                <a:lnTo>
                  <a:pt x="2663284" y="1532541"/>
                </a:lnTo>
                <a:lnTo>
                  <a:pt x="2679531" y="1494005"/>
                </a:lnTo>
                <a:lnTo>
                  <a:pt x="2685288" y="1451102"/>
                </a:lnTo>
                <a:lnTo>
                  <a:pt x="2685288" y="161289"/>
                </a:lnTo>
                <a:lnTo>
                  <a:pt x="2679531" y="118386"/>
                </a:lnTo>
                <a:lnTo>
                  <a:pt x="2663284" y="79850"/>
                </a:lnTo>
                <a:lnTo>
                  <a:pt x="2638075" y="47212"/>
                </a:lnTo>
                <a:lnTo>
                  <a:pt x="2605437" y="22003"/>
                </a:lnTo>
                <a:lnTo>
                  <a:pt x="2566901" y="5756"/>
                </a:lnTo>
                <a:lnTo>
                  <a:pt x="2523997" y="0"/>
                </a:lnTo>
                <a:close/>
              </a:path>
            </a:pathLst>
          </a:custGeom>
          <a:solidFill>
            <a:srgbClr val="E193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48688" y="3392551"/>
            <a:ext cx="13970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  <a:latin typeface="微软雅黑"/>
                <a:cs typeface="微软雅黑"/>
              </a:rPr>
              <a:t>激活</a:t>
            </a:r>
            <a:endParaRPr sz="54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9579" y="3528059"/>
            <a:ext cx="568960" cy="666115"/>
          </a:xfrm>
          <a:custGeom>
            <a:avLst/>
            <a:gdLst/>
            <a:ahLst/>
            <a:cxnLst/>
            <a:rect l="l" t="t" r="r" b="b"/>
            <a:pathLst>
              <a:path w="568960" h="666114">
                <a:moveTo>
                  <a:pt x="284225" y="0"/>
                </a:moveTo>
                <a:lnTo>
                  <a:pt x="284225" y="133222"/>
                </a:lnTo>
                <a:lnTo>
                  <a:pt x="0" y="133222"/>
                </a:lnTo>
                <a:lnTo>
                  <a:pt x="0" y="532764"/>
                </a:lnTo>
                <a:lnTo>
                  <a:pt x="284225" y="532764"/>
                </a:lnTo>
                <a:lnTo>
                  <a:pt x="284225" y="665988"/>
                </a:lnTo>
                <a:lnTo>
                  <a:pt x="568452" y="332994"/>
                </a:lnTo>
                <a:lnTo>
                  <a:pt x="284225" y="0"/>
                </a:lnTo>
                <a:close/>
              </a:path>
            </a:pathLst>
          </a:custGeom>
          <a:solidFill>
            <a:srgbClr val="E193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64252" y="3055620"/>
            <a:ext cx="2687320" cy="1612900"/>
          </a:xfrm>
          <a:custGeom>
            <a:avLst/>
            <a:gdLst/>
            <a:ahLst/>
            <a:cxnLst/>
            <a:rect l="l" t="t" r="r" b="b"/>
            <a:pathLst>
              <a:path w="2687320" h="1612900">
                <a:moveTo>
                  <a:pt x="2525522" y="0"/>
                </a:moveTo>
                <a:lnTo>
                  <a:pt x="161289" y="0"/>
                </a:lnTo>
                <a:lnTo>
                  <a:pt x="118386" y="5756"/>
                </a:lnTo>
                <a:lnTo>
                  <a:pt x="79850" y="22003"/>
                </a:lnTo>
                <a:lnTo>
                  <a:pt x="47212" y="47212"/>
                </a:lnTo>
                <a:lnTo>
                  <a:pt x="22003" y="79850"/>
                </a:lnTo>
                <a:lnTo>
                  <a:pt x="5756" y="118386"/>
                </a:lnTo>
                <a:lnTo>
                  <a:pt x="0" y="161289"/>
                </a:lnTo>
                <a:lnTo>
                  <a:pt x="0" y="1451102"/>
                </a:lnTo>
                <a:lnTo>
                  <a:pt x="5756" y="1494005"/>
                </a:lnTo>
                <a:lnTo>
                  <a:pt x="22003" y="1532541"/>
                </a:lnTo>
                <a:lnTo>
                  <a:pt x="47212" y="1565179"/>
                </a:lnTo>
                <a:lnTo>
                  <a:pt x="79850" y="1590388"/>
                </a:lnTo>
                <a:lnTo>
                  <a:pt x="118386" y="1606635"/>
                </a:lnTo>
                <a:lnTo>
                  <a:pt x="161289" y="1612391"/>
                </a:lnTo>
                <a:lnTo>
                  <a:pt x="2525522" y="1612391"/>
                </a:lnTo>
                <a:lnTo>
                  <a:pt x="2568425" y="1606635"/>
                </a:lnTo>
                <a:lnTo>
                  <a:pt x="2606961" y="1590388"/>
                </a:lnTo>
                <a:lnTo>
                  <a:pt x="2639599" y="1565179"/>
                </a:lnTo>
                <a:lnTo>
                  <a:pt x="2664808" y="1532541"/>
                </a:lnTo>
                <a:lnTo>
                  <a:pt x="2681055" y="1494005"/>
                </a:lnTo>
                <a:lnTo>
                  <a:pt x="2686812" y="1451102"/>
                </a:lnTo>
                <a:lnTo>
                  <a:pt x="2686812" y="161289"/>
                </a:lnTo>
                <a:lnTo>
                  <a:pt x="2681055" y="118386"/>
                </a:lnTo>
                <a:lnTo>
                  <a:pt x="2664808" y="79850"/>
                </a:lnTo>
                <a:lnTo>
                  <a:pt x="2639599" y="47212"/>
                </a:lnTo>
                <a:lnTo>
                  <a:pt x="2606961" y="22003"/>
                </a:lnTo>
                <a:lnTo>
                  <a:pt x="2568425" y="5756"/>
                </a:lnTo>
                <a:lnTo>
                  <a:pt x="2525522" y="0"/>
                </a:lnTo>
                <a:close/>
              </a:path>
            </a:pathLst>
          </a:custGeom>
          <a:solidFill>
            <a:srgbClr val="B1B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09665" y="3392551"/>
            <a:ext cx="13970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  <a:latin typeface="微软雅黑"/>
                <a:cs typeface="微软雅黑"/>
              </a:rPr>
              <a:t>构建</a:t>
            </a:r>
            <a:endParaRPr sz="54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19288" y="3528059"/>
            <a:ext cx="570230" cy="666115"/>
          </a:xfrm>
          <a:custGeom>
            <a:avLst/>
            <a:gdLst/>
            <a:ahLst/>
            <a:cxnLst/>
            <a:rect l="l" t="t" r="r" b="b"/>
            <a:pathLst>
              <a:path w="570229" h="666114">
                <a:moveTo>
                  <a:pt x="284987" y="0"/>
                </a:moveTo>
                <a:lnTo>
                  <a:pt x="284987" y="133222"/>
                </a:lnTo>
                <a:lnTo>
                  <a:pt x="0" y="133222"/>
                </a:lnTo>
                <a:lnTo>
                  <a:pt x="0" y="532764"/>
                </a:lnTo>
                <a:lnTo>
                  <a:pt x="284987" y="532764"/>
                </a:lnTo>
                <a:lnTo>
                  <a:pt x="284987" y="665988"/>
                </a:lnTo>
                <a:lnTo>
                  <a:pt x="569976" y="332994"/>
                </a:lnTo>
                <a:lnTo>
                  <a:pt x="284987" y="0"/>
                </a:lnTo>
                <a:close/>
              </a:path>
            </a:pathLst>
          </a:custGeom>
          <a:solidFill>
            <a:srgbClr val="B1B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825483" y="3055620"/>
            <a:ext cx="2685415" cy="1612900"/>
          </a:xfrm>
          <a:custGeom>
            <a:avLst/>
            <a:gdLst/>
            <a:ahLst/>
            <a:cxnLst/>
            <a:rect l="l" t="t" r="r" b="b"/>
            <a:pathLst>
              <a:path w="2685415" h="1612900">
                <a:moveTo>
                  <a:pt x="2523998" y="0"/>
                </a:moveTo>
                <a:lnTo>
                  <a:pt x="161290" y="0"/>
                </a:lnTo>
                <a:lnTo>
                  <a:pt x="118386" y="5756"/>
                </a:lnTo>
                <a:lnTo>
                  <a:pt x="79850" y="22003"/>
                </a:lnTo>
                <a:lnTo>
                  <a:pt x="47212" y="47212"/>
                </a:lnTo>
                <a:lnTo>
                  <a:pt x="22003" y="79850"/>
                </a:lnTo>
                <a:lnTo>
                  <a:pt x="5756" y="118386"/>
                </a:lnTo>
                <a:lnTo>
                  <a:pt x="0" y="161289"/>
                </a:lnTo>
                <a:lnTo>
                  <a:pt x="0" y="1451102"/>
                </a:lnTo>
                <a:lnTo>
                  <a:pt x="5756" y="1494005"/>
                </a:lnTo>
                <a:lnTo>
                  <a:pt x="22003" y="1532541"/>
                </a:lnTo>
                <a:lnTo>
                  <a:pt x="47212" y="1565179"/>
                </a:lnTo>
                <a:lnTo>
                  <a:pt x="79850" y="1590388"/>
                </a:lnTo>
                <a:lnTo>
                  <a:pt x="118386" y="1606635"/>
                </a:lnTo>
                <a:lnTo>
                  <a:pt x="161290" y="1612391"/>
                </a:lnTo>
                <a:lnTo>
                  <a:pt x="2523998" y="1612391"/>
                </a:lnTo>
                <a:lnTo>
                  <a:pt x="2566901" y="1606635"/>
                </a:lnTo>
                <a:lnTo>
                  <a:pt x="2605437" y="1590388"/>
                </a:lnTo>
                <a:lnTo>
                  <a:pt x="2638075" y="1565179"/>
                </a:lnTo>
                <a:lnTo>
                  <a:pt x="2663284" y="1532541"/>
                </a:lnTo>
                <a:lnTo>
                  <a:pt x="2679531" y="1494005"/>
                </a:lnTo>
                <a:lnTo>
                  <a:pt x="2685288" y="1451102"/>
                </a:lnTo>
                <a:lnTo>
                  <a:pt x="2685288" y="161289"/>
                </a:lnTo>
                <a:lnTo>
                  <a:pt x="2679531" y="118386"/>
                </a:lnTo>
                <a:lnTo>
                  <a:pt x="2663284" y="79850"/>
                </a:lnTo>
                <a:lnTo>
                  <a:pt x="2638075" y="47212"/>
                </a:lnTo>
                <a:lnTo>
                  <a:pt x="2605437" y="22003"/>
                </a:lnTo>
                <a:lnTo>
                  <a:pt x="2566901" y="5756"/>
                </a:lnTo>
                <a:lnTo>
                  <a:pt x="2523998" y="0"/>
                </a:lnTo>
                <a:close/>
              </a:path>
            </a:pathLst>
          </a:custGeom>
          <a:solidFill>
            <a:srgbClr val="CF93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470517" y="3392551"/>
            <a:ext cx="13970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  <a:latin typeface="微软雅黑"/>
                <a:cs typeface="微软雅黑"/>
              </a:rPr>
              <a:t>巩固</a:t>
            </a:r>
            <a:endParaRPr sz="54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认知情感行为的统一：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5873" y="4830571"/>
            <a:ext cx="1321435" cy="80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100">
                <a:solidFill>
                  <a:srgbClr val="FFFFFF"/>
                </a:solidFill>
                <a:latin typeface="微软雅黑"/>
                <a:cs typeface="微软雅黑"/>
              </a:rPr>
              <a:t>情感</a:t>
            </a:r>
            <a:endParaRPr sz="51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5519" y="1361821"/>
            <a:ext cx="4867277" cy="5003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58029" y="2796997"/>
            <a:ext cx="3343275" cy="803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4539" algn="l"/>
              </a:tabLst>
            </a:pPr>
            <a:r>
              <a:rPr dirty="0" sz="5100" spc="-5">
                <a:solidFill>
                  <a:srgbClr val="FFFFFF"/>
                </a:solidFill>
                <a:latin typeface="微软雅黑"/>
                <a:cs typeface="微软雅黑"/>
              </a:rPr>
              <a:t>行</a:t>
            </a:r>
            <a:r>
              <a:rPr dirty="0" sz="5100">
                <a:solidFill>
                  <a:srgbClr val="FFFFFF"/>
                </a:solidFill>
                <a:latin typeface="微软雅黑"/>
                <a:cs typeface="微软雅黑"/>
              </a:rPr>
              <a:t>为</a:t>
            </a:r>
            <a:r>
              <a:rPr dirty="0" sz="5100">
                <a:solidFill>
                  <a:srgbClr val="FFFFFF"/>
                </a:solidFill>
                <a:latin typeface="微软雅黑"/>
                <a:cs typeface="微软雅黑"/>
              </a:rPr>
              <a:t>	</a:t>
            </a:r>
            <a:r>
              <a:rPr dirty="0" sz="5100" spc="-5">
                <a:solidFill>
                  <a:srgbClr val="FFFFFF"/>
                </a:solidFill>
                <a:latin typeface="微软雅黑"/>
                <a:cs typeface="微软雅黑"/>
              </a:rPr>
              <a:t>认知</a:t>
            </a:r>
            <a:endParaRPr sz="51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效率和效果的平衡：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4880" y="3429000"/>
            <a:ext cx="10299700" cy="457200"/>
          </a:xfrm>
          <a:custGeom>
            <a:avLst/>
            <a:gdLst/>
            <a:ahLst/>
            <a:cxnLst/>
            <a:rect l="l" t="t" r="r" b="b"/>
            <a:pathLst>
              <a:path w="10299700" h="457200">
                <a:moveTo>
                  <a:pt x="457200" y="0"/>
                </a:moveTo>
                <a:lnTo>
                  <a:pt x="0" y="228600"/>
                </a:lnTo>
                <a:lnTo>
                  <a:pt x="457200" y="457200"/>
                </a:lnTo>
                <a:lnTo>
                  <a:pt x="457200" y="304800"/>
                </a:lnTo>
                <a:lnTo>
                  <a:pt x="381000" y="304800"/>
                </a:lnTo>
                <a:lnTo>
                  <a:pt x="381000" y="152400"/>
                </a:lnTo>
                <a:lnTo>
                  <a:pt x="457200" y="152400"/>
                </a:lnTo>
                <a:lnTo>
                  <a:pt x="457200" y="0"/>
                </a:lnTo>
                <a:close/>
              </a:path>
              <a:path w="10299700" h="457200">
                <a:moveTo>
                  <a:pt x="457200" y="152400"/>
                </a:moveTo>
                <a:lnTo>
                  <a:pt x="381000" y="152400"/>
                </a:lnTo>
                <a:lnTo>
                  <a:pt x="381000" y="304800"/>
                </a:lnTo>
                <a:lnTo>
                  <a:pt x="457200" y="304800"/>
                </a:lnTo>
                <a:lnTo>
                  <a:pt x="457200" y="152400"/>
                </a:lnTo>
                <a:close/>
              </a:path>
              <a:path w="10299700" h="457200">
                <a:moveTo>
                  <a:pt x="990600" y="152400"/>
                </a:moveTo>
                <a:lnTo>
                  <a:pt x="457200" y="152400"/>
                </a:lnTo>
                <a:lnTo>
                  <a:pt x="457200" y="304800"/>
                </a:lnTo>
                <a:lnTo>
                  <a:pt x="990600" y="304800"/>
                </a:lnTo>
                <a:lnTo>
                  <a:pt x="990600" y="152400"/>
                </a:lnTo>
                <a:close/>
              </a:path>
              <a:path w="10299700" h="457200">
                <a:moveTo>
                  <a:pt x="2057400" y="152400"/>
                </a:moveTo>
                <a:lnTo>
                  <a:pt x="1447800" y="152400"/>
                </a:lnTo>
                <a:lnTo>
                  <a:pt x="1447800" y="304800"/>
                </a:lnTo>
                <a:lnTo>
                  <a:pt x="2057400" y="304800"/>
                </a:lnTo>
                <a:lnTo>
                  <a:pt x="2057400" y="152400"/>
                </a:lnTo>
                <a:close/>
              </a:path>
              <a:path w="10299700" h="457200">
                <a:moveTo>
                  <a:pt x="3124199" y="152400"/>
                </a:moveTo>
                <a:lnTo>
                  <a:pt x="2514599" y="152400"/>
                </a:lnTo>
                <a:lnTo>
                  <a:pt x="2514599" y="304800"/>
                </a:lnTo>
                <a:lnTo>
                  <a:pt x="3124199" y="304800"/>
                </a:lnTo>
                <a:lnTo>
                  <a:pt x="3124199" y="152400"/>
                </a:lnTo>
                <a:close/>
              </a:path>
              <a:path w="10299700" h="457200">
                <a:moveTo>
                  <a:pt x="4191000" y="152400"/>
                </a:moveTo>
                <a:lnTo>
                  <a:pt x="3581400" y="152400"/>
                </a:lnTo>
                <a:lnTo>
                  <a:pt x="3581400" y="304800"/>
                </a:lnTo>
                <a:lnTo>
                  <a:pt x="4191000" y="304800"/>
                </a:lnTo>
                <a:lnTo>
                  <a:pt x="4191000" y="152400"/>
                </a:lnTo>
                <a:close/>
              </a:path>
              <a:path w="10299700" h="457200">
                <a:moveTo>
                  <a:pt x="5257800" y="152400"/>
                </a:moveTo>
                <a:lnTo>
                  <a:pt x="4648200" y="152400"/>
                </a:lnTo>
                <a:lnTo>
                  <a:pt x="4648200" y="304800"/>
                </a:lnTo>
                <a:lnTo>
                  <a:pt x="5257800" y="304800"/>
                </a:lnTo>
                <a:lnTo>
                  <a:pt x="5257800" y="152400"/>
                </a:lnTo>
                <a:close/>
              </a:path>
              <a:path w="10299700" h="457200">
                <a:moveTo>
                  <a:pt x="6324600" y="152400"/>
                </a:moveTo>
                <a:lnTo>
                  <a:pt x="5715000" y="152400"/>
                </a:lnTo>
                <a:lnTo>
                  <a:pt x="5715000" y="304800"/>
                </a:lnTo>
                <a:lnTo>
                  <a:pt x="6324600" y="304800"/>
                </a:lnTo>
                <a:lnTo>
                  <a:pt x="6324600" y="152400"/>
                </a:lnTo>
                <a:close/>
              </a:path>
              <a:path w="10299700" h="457200">
                <a:moveTo>
                  <a:pt x="7391400" y="152400"/>
                </a:moveTo>
                <a:lnTo>
                  <a:pt x="6781800" y="152400"/>
                </a:lnTo>
                <a:lnTo>
                  <a:pt x="6781800" y="304800"/>
                </a:lnTo>
                <a:lnTo>
                  <a:pt x="7391400" y="304800"/>
                </a:lnTo>
                <a:lnTo>
                  <a:pt x="7391400" y="152400"/>
                </a:lnTo>
                <a:close/>
              </a:path>
              <a:path w="10299700" h="457200">
                <a:moveTo>
                  <a:pt x="8458200" y="152400"/>
                </a:moveTo>
                <a:lnTo>
                  <a:pt x="7848600" y="152400"/>
                </a:lnTo>
                <a:lnTo>
                  <a:pt x="7848600" y="304800"/>
                </a:lnTo>
                <a:lnTo>
                  <a:pt x="8458200" y="304800"/>
                </a:lnTo>
                <a:lnTo>
                  <a:pt x="8458200" y="152400"/>
                </a:lnTo>
                <a:close/>
              </a:path>
              <a:path w="10299700" h="457200">
                <a:moveTo>
                  <a:pt x="9525000" y="152400"/>
                </a:moveTo>
                <a:lnTo>
                  <a:pt x="8915400" y="152400"/>
                </a:lnTo>
                <a:lnTo>
                  <a:pt x="8915400" y="304800"/>
                </a:lnTo>
                <a:lnTo>
                  <a:pt x="9525000" y="304800"/>
                </a:lnTo>
                <a:lnTo>
                  <a:pt x="9525000" y="152400"/>
                </a:lnTo>
                <a:close/>
              </a:path>
              <a:path w="10299700" h="457200">
                <a:moveTo>
                  <a:pt x="9842500" y="0"/>
                </a:moveTo>
                <a:lnTo>
                  <a:pt x="9842500" y="457200"/>
                </a:lnTo>
                <a:lnTo>
                  <a:pt x="10299700" y="228600"/>
                </a:lnTo>
                <a:lnTo>
                  <a:pt x="9842500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8307" y="4191000"/>
            <a:ext cx="2324100" cy="902335"/>
          </a:xfrm>
          <a:custGeom>
            <a:avLst/>
            <a:gdLst/>
            <a:ahLst/>
            <a:cxnLst/>
            <a:rect l="l" t="t" r="r" b="b"/>
            <a:pathLst>
              <a:path w="2324100" h="902335">
                <a:moveTo>
                  <a:pt x="2173732" y="0"/>
                </a:moveTo>
                <a:lnTo>
                  <a:pt x="150368" y="0"/>
                </a:lnTo>
                <a:lnTo>
                  <a:pt x="102840" y="7664"/>
                </a:lnTo>
                <a:lnTo>
                  <a:pt x="61562" y="29008"/>
                </a:lnTo>
                <a:lnTo>
                  <a:pt x="29012" y="61557"/>
                </a:lnTo>
                <a:lnTo>
                  <a:pt x="7665" y="102835"/>
                </a:lnTo>
                <a:lnTo>
                  <a:pt x="0" y="150368"/>
                </a:lnTo>
                <a:lnTo>
                  <a:pt x="0" y="751839"/>
                </a:lnTo>
                <a:lnTo>
                  <a:pt x="7665" y="799372"/>
                </a:lnTo>
                <a:lnTo>
                  <a:pt x="29012" y="840650"/>
                </a:lnTo>
                <a:lnTo>
                  <a:pt x="61562" y="873199"/>
                </a:lnTo>
                <a:lnTo>
                  <a:pt x="102840" y="894543"/>
                </a:lnTo>
                <a:lnTo>
                  <a:pt x="150368" y="902207"/>
                </a:lnTo>
                <a:lnTo>
                  <a:pt x="2173732" y="902207"/>
                </a:lnTo>
                <a:lnTo>
                  <a:pt x="2221264" y="894543"/>
                </a:lnTo>
                <a:lnTo>
                  <a:pt x="2262542" y="873199"/>
                </a:lnTo>
                <a:lnTo>
                  <a:pt x="2295091" y="840650"/>
                </a:lnTo>
                <a:lnTo>
                  <a:pt x="2316435" y="799372"/>
                </a:lnTo>
                <a:lnTo>
                  <a:pt x="2324100" y="751839"/>
                </a:lnTo>
                <a:lnTo>
                  <a:pt x="2324100" y="150368"/>
                </a:lnTo>
                <a:lnTo>
                  <a:pt x="2316435" y="102835"/>
                </a:lnTo>
                <a:lnTo>
                  <a:pt x="2295091" y="61557"/>
                </a:lnTo>
                <a:lnTo>
                  <a:pt x="2262542" y="29008"/>
                </a:lnTo>
                <a:lnTo>
                  <a:pt x="2221264" y="7664"/>
                </a:lnTo>
                <a:lnTo>
                  <a:pt x="2173732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307" y="4191000"/>
            <a:ext cx="2324100" cy="902335"/>
          </a:xfrm>
          <a:custGeom>
            <a:avLst/>
            <a:gdLst/>
            <a:ahLst/>
            <a:cxnLst/>
            <a:rect l="l" t="t" r="r" b="b"/>
            <a:pathLst>
              <a:path w="2324100" h="902335">
                <a:moveTo>
                  <a:pt x="0" y="150368"/>
                </a:moveTo>
                <a:lnTo>
                  <a:pt x="7665" y="102835"/>
                </a:lnTo>
                <a:lnTo>
                  <a:pt x="29012" y="61557"/>
                </a:lnTo>
                <a:lnTo>
                  <a:pt x="61562" y="29008"/>
                </a:lnTo>
                <a:lnTo>
                  <a:pt x="102840" y="7664"/>
                </a:lnTo>
                <a:lnTo>
                  <a:pt x="150368" y="0"/>
                </a:lnTo>
                <a:lnTo>
                  <a:pt x="2173732" y="0"/>
                </a:lnTo>
                <a:lnTo>
                  <a:pt x="2221264" y="7664"/>
                </a:lnTo>
                <a:lnTo>
                  <a:pt x="2262542" y="29008"/>
                </a:lnTo>
                <a:lnTo>
                  <a:pt x="2295091" y="61557"/>
                </a:lnTo>
                <a:lnTo>
                  <a:pt x="2316435" y="102835"/>
                </a:lnTo>
                <a:lnTo>
                  <a:pt x="2324100" y="150368"/>
                </a:lnTo>
                <a:lnTo>
                  <a:pt x="2324100" y="751839"/>
                </a:lnTo>
                <a:lnTo>
                  <a:pt x="2316435" y="799372"/>
                </a:lnTo>
                <a:lnTo>
                  <a:pt x="2295091" y="840650"/>
                </a:lnTo>
                <a:lnTo>
                  <a:pt x="2262542" y="873199"/>
                </a:lnTo>
                <a:lnTo>
                  <a:pt x="2221264" y="894543"/>
                </a:lnTo>
                <a:lnTo>
                  <a:pt x="2173732" y="902207"/>
                </a:lnTo>
                <a:lnTo>
                  <a:pt x="150368" y="902207"/>
                </a:lnTo>
                <a:lnTo>
                  <a:pt x="102840" y="894543"/>
                </a:lnTo>
                <a:lnTo>
                  <a:pt x="61562" y="873199"/>
                </a:lnTo>
                <a:lnTo>
                  <a:pt x="29012" y="840650"/>
                </a:lnTo>
                <a:lnTo>
                  <a:pt x="7665" y="799372"/>
                </a:lnTo>
                <a:lnTo>
                  <a:pt x="0" y="751839"/>
                </a:lnTo>
                <a:lnTo>
                  <a:pt x="0" y="150368"/>
                </a:lnTo>
                <a:close/>
              </a:path>
            </a:pathLst>
          </a:custGeom>
          <a:ln w="12700">
            <a:solidFill>
              <a:srgbClr val="038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2775" y="4126813"/>
            <a:ext cx="1653539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  <a:latin typeface="微软雅黑"/>
                <a:cs typeface="微软雅黑"/>
              </a:rPr>
              <a:t>完全讲授 </a:t>
            </a:r>
            <a:r>
              <a:rPr dirty="0" sz="3200">
                <a:solidFill>
                  <a:srgbClr val="FFFFFF"/>
                </a:solidFill>
                <a:latin typeface="微软雅黑"/>
                <a:cs typeface="微软雅黑"/>
              </a:rPr>
              <a:t>信息呈现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52659" y="4191000"/>
            <a:ext cx="2186940" cy="1117600"/>
          </a:xfrm>
          <a:custGeom>
            <a:avLst/>
            <a:gdLst/>
            <a:ahLst/>
            <a:cxnLst/>
            <a:rect l="l" t="t" r="r" b="b"/>
            <a:pathLst>
              <a:path w="2186940" h="1117600">
                <a:moveTo>
                  <a:pt x="2000758" y="0"/>
                </a:moveTo>
                <a:lnTo>
                  <a:pt x="186182" y="0"/>
                </a:lnTo>
                <a:lnTo>
                  <a:pt x="136671" y="6647"/>
                </a:lnTo>
                <a:lnTo>
                  <a:pt x="92192" y="25409"/>
                </a:lnTo>
                <a:lnTo>
                  <a:pt x="54514" y="54514"/>
                </a:lnTo>
                <a:lnTo>
                  <a:pt x="25409" y="92192"/>
                </a:lnTo>
                <a:lnTo>
                  <a:pt x="6647" y="136671"/>
                </a:lnTo>
                <a:lnTo>
                  <a:pt x="0" y="186181"/>
                </a:lnTo>
                <a:lnTo>
                  <a:pt x="0" y="930910"/>
                </a:lnTo>
                <a:lnTo>
                  <a:pt x="6647" y="980420"/>
                </a:lnTo>
                <a:lnTo>
                  <a:pt x="25409" y="1024899"/>
                </a:lnTo>
                <a:lnTo>
                  <a:pt x="54514" y="1062577"/>
                </a:lnTo>
                <a:lnTo>
                  <a:pt x="92192" y="1091682"/>
                </a:lnTo>
                <a:lnTo>
                  <a:pt x="136671" y="1110444"/>
                </a:lnTo>
                <a:lnTo>
                  <a:pt x="186182" y="1117092"/>
                </a:lnTo>
                <a:lnTo>
                  <a:pt x="2000758" y="1117092"/>
                </a:lnTo>
                <a:lnTo>
                  <a:pt x="2050268" y="1110444"/>
                </a:lnTo>
                <a:lnTo>
                  <a:pt x="2094747" y="1091682"/>
                </a:lnTo>
                <a:lnTo>
                  <a:pt x="2132425" y="1062577"/>
                </a:lnTo>
                <a:lnTo>
                  <a:pt x="2161530" y="1024899"/>
                </a:lnTo>
                <a:lnTo>
                  <a:pt x="2180292" y="980420"/>
                </a:lnTo>
                <a:lnTo>
                  <a:pt x="2186940" y="930910"/>
                </a:lnTo>
                <a:lnTo>
                  <a:pt x="2186940" y="186181"/>
                </a:lnTo>
                <a:lnTo>
                  <a:pt x="2180292" y="136671"/>
                </a:lnTo>
                <a:lnTo>
                  <a:pt x="2161530" y="92192"/>
                </a:lnTo>
                <a:lnTo>
                  <a:pt x="2132425" y="54514"/>
                </a:lnTo>
                <a:lnTo>
                  <a:pt x="2094747" y="25409"/>
                </a:lnTo>
                <a:lnTo>
                  <a:pt x="2050268" y="6647"/>
                </a:lnTo>
                <a:lnTo>
                  <a:pt x="2000758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52659" y="4191000"/>
            <a:ext cx="2186940" cy="1117600"/>
          </a:xfrm>
          <a:custGeom>
            <a:avLst/>
            <a:gdLst/>
            <a:ahLst/>
            <a:cxnLst/>
            <a:rect l="l" t="t" r="r" b="b"/>
            <a:pathLst>
              <a:path w="2186940" h="1117600">
                <a:moveTo>
                  <a:pt x="0" y="186181"/>
                </a:moveTo>
                <a:lnTo>
                  <a:pt x="6647" y="136671"/>
                </a:lnTo>
                <a:lnTo>
                  <a:pt x="25409" y="92192"/>
                </a:lnTo>
                <a:lnTo>
                  <a:pt x="54514" y="54514"/>
                </a:lnTo>
                <a:lnTo>
                  <a:pt x="92192" y="25409"/>
                </a:lnTo>
                <a:lnTo>
                  <a:pt x="136671" y="6647"/>
                </a:lnTo>
                <a:lnTo>
                  <a:pt x="186182" y="0"/>
                </a:lnTo>
                <a:lnTo>
                  <a:pt x="2000758" y="0"/>
                </a:lnTo>
                <a:lnTo>
                  <a:pt x="2050268" y="6647"/>
                </a:lnTo>
                <a:lnTo>
                  <a:pt x="2094747" y="25409"/>
                </a:lnTo>
                <a:lnTo>
                  <a:pt x="2132425" y="54514"/>
                </a:lnTo>
                <a:lnTo>
                  <a:pt x="2161530" y="92192"/>
                </a:lnTo>
                <a:lnTo>
                  <a:pt x="2180292" y="136671"/>
                </a:lnTo>
                <a:lnTo>
                  <a:pt x="2186940" y="186181"/>
                </a:lnTo>
                <a:lnTo>
                  <a:pt x="2186940" y="930910"/>
                </a:lnTo>
                <a:lnTo>
                  <a:pt x="2180292" y="980420"/>
                </a:lnTo>
                <a:lnTo>
                  <a:pt x="2161530" y="1024899"/>
                </a:lnTo>
                <a:lnTo>
                  <a:pt x="2132425" y="1062577"/>
                </a:lnTo>
                <a:lnTo>
                  <a:pt x="2094747" y="1091682"/>
                </a:lnTo>
                <a:lnTo>
                  <a:pt x="2050268" y="1110444"/>
                </a:lnTo>
                <a:lnTo>
                  <a:pt x="2000758" y="1117092"/>
                </a:lnTo>
                <a:lnTo>
                  <a:pt x="186182" y="1117092"/>
                </a:lnTo>
                <a:lnTo>
                  <a:pt x="136671" y="1110444"/>
                </a:lnTo>
                <a:lnTo>
                  <a:pt x="92192" y="1091682"/>
                </a:lnTo>
                <a:lnTo>
                  <a:pt x="54514" y="1062577"/>
                </a:lnTo>
                <a:lnTo>
                  <a:pt x="25409" y="1024899"/>
                </a:lnTo>
                <a:lnTo>
                  <a:pt x="6647" y="980420"/>
                </a:lnTo>
                <a:lnTo>
                  <a:pt x="0" y="930910"/>
                </a:lnTo>
                <a:lnTo>
                  <a:pt x="0" y="186181"/>
                </a:lnTo>
                <a:close/>
              </a:path>
            </a:pathLst>
          </a:custGeom>
          <a:ln w="12700">
            <a:solidFill>
              <a:srgbClr val="038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120630" y="4235322"/>
            <a:ext cx="1653539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  <a:latin typeface="微软雅黑"/>
                <a:cs typeface="微软雅黑"/>
              </a:rPr>
              <a:t>行动学习 自我建构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12308" y="1854707"/>
            <a:ext cx="939165" cy="1574800"/>
          </a:xfrm>
          <a:custGeom>
            <a:avLst/>
            <a:gdLst/>
            <a:ahLst/>
            <a:cxnLst/>
            <a:rect l="l" t="t" r="r" b="b"/>
            <a:pathLst>
              <a:path w="939164" h="1574800">
                <a:moveTo>
                  <a:pt x="938783" y="1104900"/>
                </a:moveTo>
                <a:lnTo>
                  <a:pt x="0" y="1104900"/>
                </a:lnTo>
                <a:lnTo>
                  <a:pt x="469391" y="1574291"/>
                </a:lnTo>
                <a:lnTo>
                  <a:pt x="938783" y="1104900"/>
                </a:lnTo>
                <a:close/>
              </a:path>
              <a:path w="939164" h="1574800">
                <a:moveTo>
                  <a:pt x="704088" y="0"/>
                </a:moveTo>
                <a:lnTo>
                  <a:pt x="234695" y="0"/>
                </a:lnTo>
                <a:lnTo>
                  <a:pt x="234695" y="1104900"/>
                </a:lnTo>
                <a:lnTo>
                  <a:pt x="704088" y="1104900"/>
                </a:lnTo>
                <a:lnTo>
                  <a:pt x="704088" y="0"/>
                </a:lnTo>
                <a:close/>
              </a:path>
            </a:pathLst>
          </a:custGeom>
          <a:solidFill>
            <a:srgbClr val="CF93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12308" y="1854707"/>
            <a:ext cx="939165" cy="1574800"/>
          </a:xfrm>
          <a:custGeom>
            <a:avLst/>
            <a:gdLst/>
            <a:ahLst/>
            <a:cxnLst/>
            <a:rect l="l" t="t" r="r" b="b"/>
            <a:pathLst>
              <a:path w="939164" h="1574800">
                <a:moveTo>
                  <a:pt x="0" y="1104900"/>
                </a:moveTo>
                <a:lnTo>
                  <a:pt x="234695" y="1104900"/>
                </a:lnTo>
                <a:lnTo>
                  <a:pt x="234695" y="0"/>
                </a:lnTo>
                <a:lnTo>
                  <a:pt x="704088" y="0"/>
                </a:lnTo>
                <a:lnTo>
                  <a:pt x="704088" y="1104900"/>
                </a:lnTo>
                <a:lnTo>
                  <a:pt x="938783" y="1104900"/>
                </a:lnTo>
                <a:lnTo>
                  <a:pt x="469391" y="1574291"/>
                </a:lnTo>
                <a:lnTo>
                  <a:pt x="0" y="1104900"/>
                </a:lnTo>
                <a:close/>
              </a:path>
            </a:pathLst>
          </a:custGeom>
          <a:ln w="12700">
            <a:solidFill>
              <a:srgbClr val="976B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855589" y="1954148"/>
            <a:ext cx="254635" cy="1124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00"/>
              </a:lnSpc>
              <a:spcBef>
                <a:spcPts val="95"/>
              </a:spcBef>
            </a:pP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五 星 </a:t>
            </a: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教 </a:t>
            </a:r>
            <a:r>
              <a:rPr dirty="0" sz="1800">
                <a:solidFill>
                  <a:srgbClr val="FFFFFF"/>
                </a:solidFill>
                <a:latin typeface="微软雅黑"/>
                <a:cs typeface="微软雅黑"/>
              </a:rPr>
              <a:t>学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五星教学原理：学习的视角</a:t>
            </a:r>
            <a:r>
              <a:rPr dirty="0"/>
              <a:t>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575" y="1382141"/>
          <a:ext cx="4083050" cy="4669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/>
              </a:tblGrid>
              <a:tr h="776097">
                <a:tc>
                  <a:txBody>
                    <a:bodyPr/>
                    <a:lstStyle/>
                    <a:p>
                      <a:pPr marL="121793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3200" b="1">
                          <a:latin typeface="微软雅黑"/>
                          <a:cs typeface="微软雅黑"/>
                        </a:rPr>
                        <a:t>学习科学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62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dirty="0" sz="1800" b="1">
                          <a:latin typeface="微软雅黑"/>
                          <a:cs typeface="微软雅黑"/>
                        </a:rPr>
                        <a:t>情境的重要性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438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60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dirty="0" sz="1800" b="1">
                          <a:latin typeface="微软雅黑"/>
                          <a:cs typeface="微软雅黑"/>
                        </a:rPr>
                        <a:t>利用旧知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438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60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dirty="0" sz="1800" b="1">
                          <a:latin typeface="微软雅黑"/>
                          <a:cs typeface="微软雅黑"/>
                        </a:rPr>
                        <a:t>外化表达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438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60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1800" b="1">
                          <a:latin typeface="微软雅黑"/>
                          <a:cs typeface="微软雅黑"/>
                        </a:rPr>
                        <a:t>反思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60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1800" spc="-5" b="1">
                          <a:latin typeface="微软雅黑"/>
                          <a:cs typeface="微软雅黑"/>
                        </a:rPr>
                        <a:t>从具体到抽象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73975" y="1382141"/>
          <a:ext cx="4200525" cy="4669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1475"/>
              </a:tblGrid>
              <a:tr h="776097">
                <a:tc>
                  <a:txBody>
                    <a:bodyPr/>
                    <a:lstStyle/>
                    <a:p>
                      <a:pPr marL="86995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3200">
                          <a:latin typeface="微软雅黑"/>
                          <a:cs typeface="微软雅黑"/>
                        </a:rPr>
                        <a:t>五星教学原理</a:t>
                      </a:r>
                      <a:endParaRPr sz="3200">
                        <a:latin typeface="微软雅黑"/>
                        <a:cs typeface="微软雅黑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622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dirty="0" sz="1800" b="1">
                          <a:latin typeface="微软雅黑"/>
                          <a:cs typeface="微软雅黑"/>
                        </a:rPr>
                        <a:t>聚焦问题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438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609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dirty="0" sz="1800" b="1">
                          <a:latin typeface="微软雅黑"/>
                          <a:cs typeface="微软雅黑"/>
                        </a:rPr>
                        <a:t>激活旧知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438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609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dirty="0" sz="1800" b="1">
                          <a:latin typeface="微软雅黑"/>
                          <a:cs typeface="微软雅黑"/>
                        </a:rPr>
                        <a:t>示证新知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438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609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1800" b="1">
                          <a:latin typeface="微软雅黑"/>
                          <a:cs typeface="微软雅黑"/>
                        </a:rPr>
                        <a:t>应用新知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608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1800" spc="-5" b="1">
                          <a:latin typeface="微软雅黑"/>
                          <a:cs typeface="微软雅黑"/>
                        </a:rPr>
                        <a:t>融会贯通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734305" y="2286761"/>
            <a:ext cx="2946400" cy="304800"/>
          </a:xfrm>
          <a:custGeom>
            <a:avLst/>
            <a:gdLst/>
            <a:ahLst/>
            <a:cxnLst/>
            <a:rect l="l" t="t" r="r" b="b"/>
            <a:pathLst>
              <a:path w="2946400" h="304800">
                <a:moveTo>
                  <a:pt x="2641600" y="0"/>
                </a:moveTo>
                <a:lnTo>
                  <a:pt x="2641600" y="304800"/>
                </a:lnTo>
                <a:lnTo>
                  <a:pt x="2844800" y="203200"/>
                </a:lnTo>
                <a:lnTo>
                  <a:pt x="2692400" y="203200"/>
                </a:lnTo>
                <a:lnTo>
                  <a:pt x="2692400" y="101600"/>
                </a:lnTo>
                <a:lnTo>
                  <a:pt x="2844800" y="101600"/>
                </a:lnTo>
                <a:lnTo>
                  <a:pt x="2641600" y="0"/>
                </a:lnTo>
                <a:close/>
              </a:path>
              <a:path w="2946400" h="304800">
                <a:moveTo>
                  <a:pt x="2641600" y="101600"/>
                </a:moveTo>
                <a:lnTo>
                  <a:pt x="0" y="101600"/>
                </a:lnTo>
                <a:lnTo>
                  <a:pt x="0" y="203200"/>
                </a:lnTo>
                <a:lnTo>
                  <a:pt x="2641600" y="203200"/>
                </a:lnTo>
                <a:lnTo>
                  <a:pt x="2641600" y="101600"/>
                </a:lnTo>
                <a:close/>
              </a:path>
              <a:path w="2946400" h="304800">
                <a:moveTo>
                  <a:pt x="2844800" y="101600"/>
                </a:moveTo>
                <a:lnTo>
                  <a:pt x="2692400" y="101600"/>
                </a:lnTo>
                <a:lnTo>
                  <a:pt x="2692400" y="203200"/>
                </a:lnTo>
                <a:lnTo>
                  <a:pt x="2844800" y="203200"/>
                </a:lnTo>
                <a:lnTo>
                  <a:pt x="2946400" y="152400"/>
                </a:lnTo>
                <a:lnTo>
                  <a:pt x="2844800" y="10160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32528" y="3185795"/>
            <a:ext cx="2948305" cy="304800"/>
          </a:xfrm>
          <a:custGeom>
            <a:avLst/>
            <a:gdLst/>
            <a:ahLst/>
            <a:cxnLst/>
            <a:rect l="l" t="t" r="r" b="b"/>
            <a:pathLst>
              <a:path w="2948304" h="304800">
                <a:moveTo>
                  <a:pt x="2856351" y="99821"/>
                </a:moveTo>
                <a:lnTo>
                  <a:pt x="2692527" y="99821"/>
                </a:lnTo>
                <a:lnTo>
                  <a:pt x="2696082" y="201421"/>
                </a:lnTo>
                <a:lnTo>
                  <a:pt x="2645327" y="203172"/>
                </a:lnTo>
                <a:lnTo>
                  <a:pt x="2648839" y="304672"/>
                </a:lnTo>
                <a:lnTo>
                  <a:pt x="2948178" y="141858"/>
                </a:lnTo>
                <a:lnTo>
                  <a:pt x="2856351" y="99821"/>
                </a:lnTo>
                <a:close/>
              </a:path>
              <a:path w="2948304" h="304800">
                <a:moveTo>
                  <a:pt x="2641812" y="101570"/>
                </a:moveTo>
                <a:lnTo>
                  <a:pt x="0" y="192658"/>
                </a:lnTo>
                <a:lnTo>
                  <a:pt x="3556" y="294258"/>
                </a:lnTo>
                <a:lnTo>
                  <a:pt x="2645327" y="203172"/>
                </a:lnTo>
                <a:lnTo>
                  <a:pt x="2641812" y="101570"/>
                </a:lnTo>
                <a:close/>
              </a:path>
              <a:path w="2948304" h="304800">
                <a:moveTo>
                  <a:pt x="2692527" y="99821"/>
                </a:moveTo>
                <a:lnTo>
                  <a:pt x="2641812" y="101570"/>
                </a:lnTo>
                <a:lnTo>
                  <a:pt x="2645327" y="203172"/>
                </a:lnTo>
                <a:lnTo>
                  <a:pt x="2696082" y="201421"/>
                </a:lnTo>
                <a:lnTo>
                  <a:pt x="2692527" y="99821"/>
                </a:lnTo>
                <a:close/>
              </a:path>
              <a:path w="2948304" h="304800">
                <a:moveTo>
                  <a:pt x="2638298" y="0"/>
                </a:moveTo>
                <a:lnTo>
                  <a:pt x="2641812" y="101570"/>
                </a:lnTo>
                <a:lnTo>
                  <a:pt x="2692527" y="99821"/>
                </a:lnTo>
                <a:lnTo>
                  <a:pt x="2856351" y="99821"/>
                </a:lnTo>
                <a:lnTo>
                  <a:pt x="2638298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20971" y="3999484"/>
            <a:ext cx="2959735" cy="918844"/>
          </a:xfrm>
          <a:custGeom>
            <a:avLst/>
            <a:gdLst/>
            <a:ahLst/>
            <a:cxnLst/>
            <a:rect l="l" t="t" r="r" b="b"/>
            <a:pathLst>
              <a:path w="2959734" h="918845">
                <a:moveTo>
                  <a:pt x="2652312" y="820665"/>
                </a:moveTo>
                <a:lnTo>
                  <a:pt x="2625598" y="918718"/>
                </a:lnTo>
                <a:lnTo>
                  <a:pt x="2959734" y="851789"/>
                </a:lnTo>
                <a:lnTo>
                  <a:pt x="2939857" y="834009"/>
                </a:lnTo>
                <a:lnTo>
                  <a:pt x="2701289" y="834009"/>
                </a:lnTo>
                <a:lnTo>
                  <a:pt x="2652312" y="820665"/>
                </a:lnTo>
                <a:close/>
              </a:path>
              <a:path w="2959734" h="918845">
                <a:moveTo>
                  <a:pt x="2679022" y="722631"/>
                </a:moveTo>
                <a:lnTo>
                  <a:pt x="2652312" y="820665"/>
                </a:lnTo>
                <a:lnTo>
                  <a:pt x="2701289" y="834009"/>
                </a:lnTo>
                <a:lnTo>
                  <a:pt x="2727959" y="735965"/>
                </a:lnTo>
                <a:lnTo>
                  <a:pt x="2679022" y="722631"/>
                </a:lnTo>
                <a:close/>
              </a:path>
              <a:path w="2959734" h="918845">
                <a:moveTo>
                  <a:pt x="2705734" y="624586"/>
                </a:moveTo>
                <a:lnTo>
                  <a:pt x="2679022" y="722631"/>
                </a:lnTo>
                <a:lnTo>
                  <a:pt x="2727959" y="735965"/>
                </a:lnTo>
                <a:lnTo>
                  <a:pt x="2701289" y="834009"/>
                </a:lnTo>
                <a:lnTo>
                  <a:pt x="2939857" y="834009"/>
                </a:lnTo>
                <a:lnTo>
                  <a:pt x="2705734" y="624586"/>
                </a:lnTo>
                <a:close/>
              </a:path>
              <a:path w="2959734" h="918845">
                <a:moveTo>
                  <a:pt x="26669" y="0"/>
                </a:moveTo>
                <a:lnTo>
                  <a:pt x="0" y="98044"/>
                </a:lnTo>
                <a:lnTo>
                  <a:pt x="2652312" y="820665"/>
                </a:lnTo>
                <a:lnTo>
                  <a:pt x="2679022" y="722631"/>
                </a:lnTo>
                <a:lnTo>
                  <a:pt x="26669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29353" y="5348478"/>
            <a:ext cx="2951480" cy="461645"/>
          </a:xfrm>
          <a:custGeom>
            <a:avLst/>
            <a:gdLst/>
            <a:ahLst/>
            <a:cxnLst/>
            <a:rect l="l" t="t" r="r" b="b"/>
            <a:pathLst>
              <a:path w="2951479" h="461645">
                <a:moveTo>
                  <a:pt x="2643037" y="101091"/>
                </a:moveTo>
                <a:lnTo>
                  <a:pt x="0" y="360286"/>
                </a:lnTo>
                <a:lnTo>
                  <a:pt x="9906" y="461403"/>
                </a:lnTo>
                <a:lnTo>
                  <a:pt x="2652984" y="202192"/>
                </a:lnTo>
                <a:lnTo>
                  <a:pt x="2643037" y="101091"/>
                </a:lnTo>
                <a:close/>
              </a:path>
              <a:path w="2951479" h="461645">
                <a:moveTo>
                  <a:pt x="2884053" y="96139"/>
                </a:moveTo>
                <a:lnTo>
                  <a:pt x="2693543" y="96139"/>
                </a:lnTo>
                <a:lnTo>
                  <a:pt x="2703576" y="197231"/>
                </a:lnTo>
                <a:lnTo>
                  <a:pt x="2652984" y="202192"/>
                </a:lnTo>
                <a:lnTo>
                  <a:pt x="2662936" y="303339"/>
                </a:lnTo>
                <a:lnTo>
                  <a:pt x="2951353" y="121920"/>
                </a:lnTo>
                <a:lnTo>
                  <a:pt x="2884053" y="96139"/>
                </a:lnTo>
                <a:close/>
              </a:path>
              <a:path w="2951479" h="461645">
                <a:moveTo>
                  <a:pt x="2693543" y="96139"/>
                </a:moveTo>
                <a:lnTo>
                  <a:pt x="2643037" y="101091"/>
                </a:lnTo>
                <a:lnTo>
                  <a:pt x="2652984" y="202192"/>
                </a:lnTo>
                <a:lnTo>
                  <a:pt x="2703576" y="197231"/>
                </a:lnTo>
                <a:lnTo>
                  <a:pt x="2693543" y="96139"/>
                </a:lnTo>
                <a:close/>
              </a:path>
              <a:path w="2951479" h="461645">
                <a:moveTo>
                  <a:pt x="2633091" y="0"/>
                </a:moveTo>
                <a:lnTo>
                  <a:pt x="2643037" y="101091"/>
                </a:lnTo>
                <a:lnTo>
                  <a:pt x="2693543" y="96139"/>
                </a:lnTo>
                <a:lnTo>
                  <a:pt x="2884053" y="96139"/>
                </a:lnTo>
                <a:lnTo>
                  <a:pt x="2633091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23891" y="4801996"/>
            <a:ext cx="2957195" cy="755015"/>
          </a:xfrm>
          <a:custGeom>
            <a:avLst/>
            <a:gdLst/>
            <a:ahLst/>
            <a:cxnLst/>
            <a:rect l="l" t="t" r="r" b="b"/>
            <a:pathLst>
              <a:path w="2957195" h="755014">
                <a:moveTo>
                  <a:pt x="2648119" y="655316"/>
                </a:moveTo>
                <a:lnTo>
                  <a:pt x="2627249" y="754760"/>
                </a:lnTo>
                <a:lnTo>
                  <a:pt x="2956814" y="668273"/>
                </a:lnTo>
                <a:lnTo>
                  <a:pt x="2953613" y="665733"/>
                </a:lnTo>
                <a:lnTo>
                  <a:pt x="2697734" y="665733"/>
                </a:lnTo>
                <a:lnTo>
                  <a:pt x="2648119" y="655316"/>
                </a:lnTo>
                <a:close/>
              </a:path>
              <a:path w="2957195" h="755014">
                <a:moveTo>
                  <a:pt x="2668993" y="555861"/>
                </a:moveTo>
                <a:lnTo>
                  <a:pt x="2648119" y="655316"/>
                </a:lnTo>
                <a:lnTo>
                  <a:pt x="2697734" y="665733"/>
                </a:lnTo>
                <a:lnTo>
                  <a:pt x="2718689" y="566292"/>
                </a:lnTo>
                <a:lnTo>
                  <a:pt x="2668993" y="555861"/>
                </a:lnTo>
                <a:close/>
              </a:path>
              <a:path w="2957195" h="755014">
                <a:moveTo>
                  <a:pt x="2689860" y="456437"/>
                </a:moveTo>
                <a:lnTo>
                  <a:pt x="2668993" y="555861"/>
                </a:lnTo>
                <a:lnTo>
                  <a:pt x="2718689" y="566292"/>
                </a:lnTo>
                <a:lnTo>
                  <a:pt x="2697734" y="665733"/>
                </a:lnTo>
                <a:lnTo>
                  <a:pt x="2953613" y="665733"/>
                </a:lnTo>
                <a:lnTo>
                  <a:pt x="2689860" y="456437"/>
                </a:lnTo>
                <a:close/>
              </a:path>
              <a:path w="2957195" h="755014">
                <a:moveTo>
                  <a:pt x="20828" y="0"/>
                </a:moveTo>
                <a:lnTo>
                  <a:pt x="0" y="99313"/>
                </a:lnTo>
                <a:lnTo>
                  <a:pt x="2648119" y="655316"/>
                </a:lnTo>
                <a:lnTo>
                  <a:pt x="2668993" y="555861"/>
                </a:lnTo>
                <a:lnTo>
                  <a:pt x="20828" y="0"/>
                </a:lnTo>
                <a:close/>
              </a:path>
            </a:pathLst>
          </a:custGeom>
          <a:solidFill>
            <a:srgbClr val="07B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五星教学原理：今次的学习目标</a:t>
            </a:r>
            <a:r>
              <a:rPr dirty="0"/>
              <a:t>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453639" y="1533144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614680" marR="605155" indent="533400">
              <a:lnSpc>
                <a:spcPct val="128600"/>
              </a:lnSpc>
              <a:spcBef>
                <a:spcPts val="465"/>
              </a:spcBef>
            </a:pPr>
            <a:r>
              <a:rPr dirty="0" sz="4200" spc="-5" b="1">
                <a:solidFill>
                  <a:srgbClr val="001F5F"/>
                </a:solidFill>
                <a:latin typeface="微软雅黑"/>
                <a:cs typeface="微软雅黑"/>
              </a:rPr>
              <a:t>理解 </a:t>
            </a:r>
            <a:r>
              <a:rPr dirty="0" sz="4200" b="1">
                <a:solidFill>
                  <a:srgbClr val="001F5F"/>
                </a:solidFill>
                <a:latin typeface="微软雅黑"/>
                <a:cs typeface="微软雅黑"/>
              </a:rPr>
              <a:t>核心要义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2388" y="1533144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614680" marR="604520" indent="533400">
              <a:lnSpc>
                <a:spcPct val="128600"/>
              </a:lnSpc>
              <a:spcBef>
                <a:spcPts val="465"/>
              </a:spcBef>
            </a:pPr>
            <a:r>
              <a:rPr dirty="0" sz="4200" spc="-5" b="1">
                <a:solidFill>
                  <a:srgbClr val="001F5F"/>
                </a:solidFill>
                <a:latin typeface="微软雅黑"/>
                <a:cs typeface="微软雅黑"/>
              </a:rPr>
              <a:t>掌握 </a:t>
            </a:r>
            <a:r>
              <a:rPr dirty="0" sz="4200" b="1">
                <a:solidFill>
                  <a:srgbClr val="001F5F"/>
                </a:solidFill>
                <a:latin typeface="微软雅黑"/>
                <a:cs typeface="微软雅黑"/>
              </a:rPr>
              <a:t>设计指南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3639" y="3886200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614680" marR="605155" indent="533400">
              <a:lnSpc>
                <a:spcPct val="128600"/>
              </a:lnSpc>
              <a:spcBef>
                <a:spcPts val="475"/>
              </a:spcBef>
            </a:pPr>
            <a:r>
              <a:rPr dirty="0" sz="4200" spc="-5" b="1">
                <a:solidFill>
                  <a:srgbClr val="001F5F"/>
                </a:solidFill>
                <a:latin typeface="微软雅黑"/>
                <a:cs typeface="微软雅黑"/>
              </a:rPr>
              <a:t>体悟 </a:t>
            </a:r>
            <a:r>
              <a:rPr dirty="0" sz="4200" b="1">
                <a:solidFill>
                  <a:srgbClr val="001F5F"/>
                </a:solidFill>
                <a:latin typeface="微软雅黑"/>
                <a:cs typeface="微软雅黑"/>
              </a:rPr>
              <a:t>底层逻辑</a:t>
            </a:r>
            <a:endParaRPr sz="42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2388" y="3886200"/>
            <a:ext cx="3362325" cy="2018030"/>
          </a:xfrm>
          <a:prstGeom prst="rect">
            <a:avLst/>
          </a:prstGeom>
          <a:solidFill>
            <a:srgbClr val="44536A"/>
          </a:solidFill>
          <a:ln w="12700">
            <a:solidFill>
              <a:srgbClr val="E7E6E6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614680" marR="604520" indent="533400">
              <a:lnSpc>
                <a:spcPct val="128600"/>
              </a:lnSpc>
              <a:spcBef>
                <a:spcPts val="475"/>
              </a:spcBef>
            </a:pPr>
            <a:r>
              <a:rPr dirty="0" sz="4200" spc="-5" b="1">
                <a:solidFill>
                  <a:srgbClr val="FFFFFF"/>
                </a:solidFill>
                <a:latin typeface="微软雅黑"/>
                <a:cs typeface="微软雅黑"/>
              </a:rPr>
              <a:t>做出 </a:t>
            </a:r>
            <a:r>
              <a:rPr dirty="0" sz="4200" b="1">
                <a:solidFill>
                  <a:srgbClr val="FFFFFF"/>
                </a:solidFill>
                <a:latin typeface="微软雅黑"/>
                <a:cs typeface="微软雅黑"/>
              </a:rPr>
              <a:t>小的案例</a:t>
            </a:r>
            <a:endParaRPr sz="4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设计一个小的五星教学：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2819400" y="2225039"/>
            <a:ext cx="3276600" cy="1371600"/>
          </a:xfrm>
          <a:custGeom>
            <a:avLst/>
            <a:gdLst/>
            <a:ahLst/>
            <a:cxnLst/>
            <a:rect l="l" t="t" r="r" b="b"/>
            <a:pathLst>
              <a:path w="3276600" h="1371600">
                <a:moveTo>
                  <a:pt x="0" y="1371600"/>
                </a:moveTo>
                <a:lnTo>
                  <a:pt x="0" y="228600"/>
                </a:ln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3276600" y="0"/>
                </a:lnTo>
                <a:lnTo>
                  <a:pt x="3276600" y="1371600"/>
                </a:lnTo>
                <a:lnTo>
                  <a:pt x="0" y="1371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30548" y="2457450"/>
            <a:ext cx="1653539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微软雅黑"/>
                <a:cs typeface="微软雅黑"/>
              </a:rPr>
              <a:t>融会贯通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0" y="2225039"/>
            <a:ext cx="3276600" cy="1371600"/>
          </a:xfrm>
          <a:custGeom>
            <a:avLst/>
            <a:gdLst/>
            <a:ahLst/>
            <a:cxnLst/>
            <a:rect l="l" t="t" r="r" b="b"/>
            <a:pathLst>
              <a:path w="3276600" h="1371600">
                <a:moveTo>
                  <a:pt x="0" y="0"/>
                </a:moveTo>
                <a:lnTo>
                  <a:pt x="3048000" y="0"/>
                </a:lnTo>
                <a:lnTo>
                  <a:pt x="3094066" y="4644"/>
                </a:lnTo>
                <a:lnTo>
                  <a:pt x="3136975" y="17966"/>
                </a:lnTo>
                <a:lnTo>
                  <a:pt x="3175806" y="39045"/>
                </a:lnTo>
                <a:lnTo>
                  <a:pt x="3209639" y="66960"/>
                </a:lnTo>
                <a:lnTo>
                  <a:pt x="3237554" y="100793"/>
                </a:lnTo>
                <a:lnTo>
                  <a:pt x="3258633" y="139624"/>
                </a:lnTo>
                <a:lnTo>
                  <a:pt x="3271955" y="182533"/>
                </a:lnTo>
                <a:lnTo>
                  <a:pt x="3276600" y="228600"/>
                </a:lnTo>
                <a:lnTo>
                  <a:pt x="3276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907530" y="2457450"/>
            <a:ext cx="1653539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微软雅黑"/>
                <a:cs typeface="微软雅黑"/>
              </a:rPr>
              <a:t>激活旧知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9400" y="3596640"/>
            <a:ext cx="3276600" cy="1371600"/>
          </a:xfrm>
          <a:custGeom>
            <a:avLst/>
            <a:gdLst/>
            <a:ahLst/>
            <a:cxnLst/>
            <a:rect l="l" t="t" r="r" b="b"/>
            <a:pathLst>
              <a:path w="3276600" h="1371600">
                <a:moveTo>
                  <a:pt x="3276600" y="1371600"/>
                </a:moveTo>
                <a:lnTo>
                  <a:pt x="228600" y="1371600"/>
                </a:lnTo>
                <a:lnTo>
                  <a:pt x="182533" y="1366955"/>
                </a:lnTo>
                <a:lnTo>
                  <a:pt x="139624" y="1353633"/>
                </a:lnTo>
                <a:lnTo>
                  <a:pt x="100793" y="1332554"/>
                </a:lnTo>
                <a:lnTo>
                  <a:pt x="66960" y="1304639"/>
                </a:lnTo>
                <a:lnTo>
                  <a:pt x="39045" y="1270806"/>
                </a:lnTo>
                <a:lnTo>
                  <a:pt x="17966" y="1231975"/>
                </a:lnTo>
                <a:lnTo>
                  <a:pt x="4644" y="1189066"/>
                </a:lnTo>
                <a:lnTo>
                  <a:pt x="0" y="1143000"/>
                </a:lnTo>
                <a:lnTo>
                  <a:pt x="0" y="0"/>
                </a:lnTo>
                <a:lnTo>
                  <a:pt x="3276600" y="0"/>
                </a:lnTo>
                <a:lnTo>
                  <a:pt x="3276600" y="1371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630548" y="4172203"/>
            <a:ext cx="1653539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微软雅黑"/>
                <a:cs typeface="微软雅黑"/>
              </a:rPr>
              <a:t>应用新知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0" y="3596640"/>
            <a:ext cx="3276600" cy="1371600"/>
          </a:xfrm>
          <a:custGeom>
            <a:avLst/>
            <a:gdLst/>
            <a:ahLst/>
            <a:cxnLst/>
            <a:rect l="l" t="t" r="r" b="b"/>
            <a:pathLst>
              <a:path w="3276600" h="1371600">
                <a:moveTo>
                  <a:pt x="3276600" y="0"/>
                </a:moveTo>
                <a:lnTo>
                  <a:pt x="3276600" y="1143000"/>
                </a:lnTo>
                <a:lnTo>
                  <a:pt x="3271955" y="1189066"/>
                </a:lnTo>
                <a:lnTo>
                  <a:pt x="3258633" y="1231975"/>
                </a:lnTo>
                <a:lnTo>
                  <a:pt x="3237554" y="1270806"/>
                </a:lnTo>
                <a:lnTo>
                  <a:pt x="3209639" y="1304639"/>
                </a:lnTo>
                <a:lnTo>
                  <a:pt x="3175806" y="1332554"/>
                </a:lnTo>
                <a:lnTo>
                  <a:pt x="3136975" y="1353633"/>
                </a:lnTo>
                <a:lnTo>
                  <a:pt x="3094066" y="1366955"/>
                </a:lnTo>
                <a:lnTo>
                  <a:pt x="3048000" y="1371600"/>
                </a:lnTo>
                <a:lnTo>
                  <a:pt x="0" y="1371600"/>
                </a:lnTo>
                <a:lnTo>
                  <a:pt x="0" y="0"/>
                </a:lnTo>
                <a:lnTo>
                  <a:pt x="32766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07530" y="4172203"/>
            <a:ext cx="1653539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微软雅黑"/>
                <a:cs typeface="微软雅黑"/>
              </a:rPr>
              <a:t>示证新知</a:t>
            </a:r>
            <a:endParaRPr sz="32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69408" y="2724911"/>
            <a:ext cx="1853564" cy="1744980"/>
          </a:xfrm>
          <a:custGeom>
            <a:avLst/>
            <a:gdLst/>
            <a:ahLst/>
            <a:cxnLst/>
            <a:rect l="l" t="t" r="r" b="b"/>
            <a:pathLst>
              <a:path w="1853565" h="1744979">
                <a:moveTo>
                  <a:pt x="1562353" y="0"/>
                </a:moveTo>
                <a:lnTo>
                  <a:pt x="290829" y="0"/>
                </a:lnTo>
                <a:lnTo>
                  <a:pt x="243647" y="3805"/>
                </a:lnTo>
                <a:lnTo>
                  <a:pt x="198892" y="14823"/>
                </a:lnTo>
                <a:lnTo>
                  <a:pt x="157161" y="32455"/>
                </a:lnTo>
                <a:lnTo>
                  <a:pt x="119054" y="56103"/>
                </a:lnTo>
                <a:lnTo>
                  <a:pt x="85169" y="85169"/>
                </a:lnTo>
                <a:lnTo>
                  <a:pt x="56103" y="119054"/>
                </a:lnTo>
                <a:lnTo>
                  <a:pt x="32455" y="157161"/>
                </a:lnTo>
                <a:lnTo>
                  <a:pt x="14823" y="198892"/>
                </a:lnTo>
                <a:lnTo>
                  <a:pt x="3805" y="243647"/>
                </a:lnTo>
                <a:lnTo>
                  <a:pt x="0" y="290829"/>
                </a:lnTo>
                <a:lnTo>
                  <a:pt x="0" y="1454150"/>
                </a:lnTo>
                <a:lnTo>
                  <a:pt x="3805" y="1501332"/>
                </a:lnTo>
                <a:lnTo>
                  <a:pt x="14823" y="1546087"/>
                </a:lnTo>
                <a:lnTo>
                  <a:pt x="32455" y="1587818"/>
                </a:lnTo>
                <a:lnTo>
                  <a:pt x="56103" y="1625925"/>
                </a:lnTo>
                <a:lnTo>
                  <a:pt x="85169" y="1659810"/>
                </a:lnTo>
                <a:lnTo>
                  <a:pt x="119054" y="1688876"/>
                </a:lnTo>
                <a:lnTo>
                  <a:pt x="157161" y="1712524"/>
                </a:lnTo>
                <a:lnTo>
                  <a:pt x="198892" y="1730156"/>
                </a:lnTo>
                <a:lnTo>
                  <a:pt x="243647" y="1741174"/>
                </a:lnTo>
                <a:lnTo>
                  <a:pt x="290829" y="1744980"/>
                </a:lnTo>
                <a:lnTo>
                  <a:pt x="1562353" y="1744980"/>
                </a:lnTo>
                <a:lnTo>
                  <a:pt x="1609536" y="1741174"/>
                </a:lnTo>
                <a:lnTo>
                  <a:pt x="1654291" y="1730156"/>
                </a:lnTo>
                <a:lnTo>
                  <a:pt x="1696022" y="1712524"/>
                </a:lnTo>
                <a:lnTo>
                  <a:pt x="1734129" y="1688876"/>
                </a:lnTo>
                <a:lnTo>
                  <a:pt x="1768014" y="1659810"/>
                </a:lnTo>
                <a:lnTo>
                  <a:pt x="1797080" y="1625925"/>
                </a:lnTo>
                <a:lnTo>
                  <a:pt x="1820728" y="1587818"/>
                </a:lnTo>
                <a:lnTo>
                  <a:pt x="1838360" y="1546087"/>
                </a:lnTo>
                <a:lnTo>
                  <a:pt x="1849378" y="1501332"/>
                </a:lnTo>
                <a:lnTo>
                  <a:pt x="1853184" y="1454150"/>
                </a:lnTo>
                <a:lnTo>
                  <a:pt x="1853184" y="290829"/>
                </a:lnTo>
                <a:lnTo>
                  <a:pt x="1849378" y="243647"/>
                </a:lnTo>
                <a:lnTo>
                  <a:pt x="1838360" y="198892"/>
                </a:lnTo>
                <a:lnTo>
                  <a:pt x="1820728" y="157161"/>
                </a:lnTo>
                <a:lnTo>
                  <a:pt x="1797080" y="119054"/>
                </a:lnTo>
                <a:lnTo>
                  <a:pt x="1768014" y="85169"/>
                </a:lnTo>
                <a:lnTo>
                  <a:pt x="1734129" y="56103"/>
                </a:lnTo>
                <a:lnTo>
                  <a:pt x="1696022" y="32455"/>
                </a:lnTo>
                <a:lnTo>
                  <a:pt x="1654291" y="14823"/>
                </a:lnTo>
                <a:lnTo>
                  <a:pt x="1609536" y="3805"/>
                </a:lnTo>
                <a:lnTo>
                  <a:pt x="1562353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69408" y="2724911"/>
            <a:ext cx="1853564" cy="1744980"/>
          </a:xfrm>
          <a:custGeom>
            <a:avLst/>
            <a:gdLst/>
            <a:ahLst/>
            <a:cxnLst/>
            <a:rect l="l" t="t" r="r" b="b"/>
            <a:pathLst>
              <a:path w="1853565" h="1744979">
                <a:moveTo>
                  <a:pt x="0" y="290829"/>
                </a:moveTo>
                <a:lnTo>
                  <a:pt x="3805" y="243647"/>
                </a:lnTo>
                <a:lnTo>
                  <a:pt x="14823" y="198892"/>
                </a:lnTo>
                <a:lnTo>
                  <a:pt x="32455" y="157161"/>
                </a:lnTo>
                <a:lnTo>
                  <a:pt x="56103" y="119054"/>
                </a:lnTo>
                <a:lnTo>
                  <a:pt x="85169" y="85169"/>
                </a:lnTo>
                <a:lnTo>
                  <a:pt x="119054" y="56103"/>
                </a:lnTo>
                <a:lnTo>
                  <a:pt x="157161" y="32455"/>
                </a:lnTo>
                <a:lnTo>
                  <a:pt x="198892" y="14823"/>
                </a:lnTo>
                <a:lnTo>
                  <a:pt x="243647" y="3805"/>
                </a:lnTo>
                <a:lnTo>
                  <a:pt x="290829" y="0"/>
                </a:lnTo>
                <a:lnTo>
                  <a:pt x="1562353" y="0"/>
                </a:lnTo>
                <a:lnTo>
                  <a:pt x="1609536" y="3805"/>
                </a:lnTo>
                <a:lnTo>
                  <a:pt x="1654291" y="14823"/>
                </a:lnTo>
                <a:lnTo>
                  <a:pt x="1696022" y="32455"/>
                </a:lnTo>
                <a:lnTo>
                  <a:pt x="1734129" y="56103"/>
                </a:lnTo>
                <a:lnTo>
                  <a:pt x="1768014" y="85169"/>
                </a:lnTo>
                <a:lnTo>
                  <a:pt x="1797080" y="119054"/>
                </a:lnTo>
                <a:lnTo>
                  <a:pt x="1820728" y="157161"/>
                </a:lnTo>
                <a:lnTo>
                  <a:pt x="1838360" y="198892"/>
                </a:lnTo>
                <a:lnTo>
                  <a:pt x="1849378" y="243647"/>
                </a:lnTo>
                <a:lnTo>
                  <a:pt x="1853184" y="290829"/>
                </a:lnTo>
                <a:lnTo>
                  <a:pt x="1853184" y="1454150"/>
                </a:lnTo>
                <a:lnTo>
                  <a:pt x="1849378" y="1501332"/>
                </a:lnTo>
                <a:lnTo>
                  <a:pt x="1838360" y="1546087"/>
                </a:lnTo>
                <a:lnTo>
                  <a:pt x="1820728" y="1587818"/>
                </a:lnTo>
                <a:lnTo>
                  <a:pt x="1797080" y="1625925"/>
                </a:lnTo>
                <a:lnTo>
                  <a:pt x="1768014" y="1659810"/>
                </a:lnTo>
                <a:lnTo>
                  <a:pt x="1734129" y="1688876"/>
                </a:lnTo>
                <a:lnTo>
                  <a:pt x="1696022" y="1712524"/>
                </a:lnTo>
                <a:lnTo>
                  <a:pt x="1654291" y="1730156"/>
                </a:lnTo>
                <a:lnTo>
                  <a:pt x="1609536" y="1741174"/>
                </a:lnTo>
                <a:lnTo>
                  <a:pt x="1562353" y="1744980"/>
                </a:lnTo>
                <a:lnTo>
                  <a:pt x="290829" y="1744980"/>
                </a:lnTo>
                <a:lnTo>
                  <a:pt x="243647" y="1741174"/>
                </a:lnTo>
                <a:lnTo>
                  <a:pt x="198892" y="1730156"/>
                </a:lnTo>
                <a:lnTo>
                  <a:pt x="157161" y="1712524"/>
                </a:lnTo>
                <a:lnTo>
                  <a:pt x="119054" y="1688876"/>
                </a:lnTo>
                <a:lnTo>
                  <a:pt x="85169" y="1659810"/>
                </a:lnTo>
                <a:lnTo>
                  <a:pt x="56103" y="1625925"/>
                </a:lnTo>
                <a:lnTo>
                  <a:pt x="32455" y="1587818"/>
                </a:lnTo>
                <a:lnTo>
                  <a:pt x="14823" y="1546087"/>
                </a:lnTo>
                <a:lnTo>
                  <a:pt x="3805" y="1501332"/>
                </a:lnTo>
                <a:lnTo>
                  <a:pt x="0" y="1454150"/>
                </a:lnTo>
                <a:lnTo>
                  <a:pt x="0" y="29082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574284" y="2826512"/>
            <a:ext cx="1043940" cy="153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微软雅黑"/>
                <a:cs typeface="微软雅黑"/>
              </a:rPr>
              <a:t>聚焦问题</a:t>
            </a:r>
            <a:endParaRPr sz="2000">
              <a:latin typeface="微软雅黑"/>
              <a:cs typeface="微软雅黑"/>
            </a:endParaRPr>
          </a:p>
          <a:p>
            <a:pPr marL="163195">
              <a:lnSpc>
                <a:spcPct val="100000"/>
              </a:lnSpc>
              <a:spcBef>
                <a:spcPts val="1775"/>
              </a:spcBef>
            </a:pPr>
            <a:r>
              <a:rPr dirty="0" sz="1100" spc="-5">
                <a:latin typeface="Arial"/>
                <a:cs typeface="Arial"/>
              </a:rPr>
              <a:t>01</a:t>
            </a:r>
            <a:r>
              <a:rPr dirty="0" sz="1100">
                <a:latin typeface="微软雅黑"/>
                <a:cs typeface="微软雅黑"/>
              </a:rPr>
              <a:t>真实案例</a:t>
            </a:r>
            <a:endParaRPr sz="1100">
              <a:latin typeface="微软雅黑"/>
              <a:cs typeface="微软雅黑"/>
            </a:endParaRPr>
          </a:p>
          <a:p>
            <a:pPr marL="163195">
              <a:lnSpc>
                <a:spcPct val="100000"/>
              </a:lnSpc>
              <a:spcBef>
                <a:spcPts val="370"/>
              </a:spcBef>
            </a:pPr>
            <a:r>
              <a:rPr dirty="0" sz="1100" spc="-5">
                <a:latin typeface="Arial"/>
                <a:cs typeface="Arial"/>
              </a:rPr>
              <a:t>02</a:t>
            </a:r>
            <a:r>
              <a:rPr dirty="0" sz="1100">
                <a:latin typeface="微软雅黑"/>
                <a:cs typeface="微软雅黑"/>
              </a:rPr>
              <a:t>真实问题</a:t>
            </a:r>
            <a:endParaRPr sz="1100">
              <a:latin typeface="微软雅黑"/>
              <a:cs typeface="微软雅黑"/>
            </a:endParaRPr>
          </a:p>
          <a:p>
            <a:pPr marL="163195">
              <a:lnSpc>
                <a:spcPct val="100000"/>
              </a:lnSpc>
              <a:spcBef>
                <a:spcPts val="1045"/>
              </a:spcBef>
            </a:pPr>
            <a:r>
              <a:rPr dirty="0" sz="1100" spc="-5">
                <a:latin typeface="Arial"/>
                <a:cs typeface="Arial"/>
              </a:rPr>
              <a:t>03</a:t>
            </a:r>
            <a:r>
              <a:rPr dirty="0" sz="1100">
                <a:latin typeface="微软雅黑"/>
                <a:cs typeface="微软雅黑"/>
              </a:rPr>
              <a:t>挑战任务</a:t>
            </a:r>
            <a:endParaRPr sz="1100">
              <a:latin typeface="微软雅黑"/>
              <a:cs typeface="微软雅黑"/>
            </a:endParaRPr>
          </a:p>
          <a:p>
            <a:pPr marL="163195">
              <a:lnSpc>
                <a:spcPct val="100000"/>
              </a:lnSpc>
              <a:spcBef>
                <a:spcPts val="1045"/>
              </a:spcBef>
            </a:pPr>
            <a:r>
              <a:rPr dirty="0" sz="1100" spc="-5">
                <a:latin typeface="Arial"/>
                <a:cs typeface="Arial"/>
              </a:rPr>
              <a:t>04</a:t>
            </a:r>
            <a:r>
              <a:rPr dirty="0" sz="1100">
                <a:latin typeface="微软雅黑"/>
                <a:cs typeface="微软雅黑"/>
              </a:rPr>
              <a:t>学习输出</a:t>
            </a:r>
            <a:endParaRPr sz="1100">
              <a:latin typeface="微软雅黑"/>
              <a:cs typeface="微软雅黑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88950" y="1304925"/>
          <a:ext cx="2038350" cy="184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/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>
                          <a:latin typeface="微软雅黑"/>
                          <a:cs typeface="微软雅黑"/>
                        </a:rPr>
                        <a:t>个人版本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向他人解释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个人版本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能力获得清单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微软雅黑"/>
                          <a:cs typeface="微软雅黑"/>
                        </a:rPr>
                        <a:t>创造比喻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88950" y="4277486"/>
          <a:ext cx="2038350" cy="184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/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实时指导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微软雅黑"/>
                          <a:cs typeface="微软雅黑"/>
                        </a:rPr>
                        <a:t>矫正性反馈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诊断错误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9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大量练习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作业标准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9671050" y="4277486"/>
          <a:ext cx="2038350" cy="184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/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示例（正例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反例）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微软雅黑"/>
                          <a:cs typeface="微软雅黑"/>
                        </a:rPr>
                        <a:t>问题解决过程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思维过程（模型）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9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变异指导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多元表征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9671050" y="1280286"/>
          <a:ext cx="2038350" cy="184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/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头脑风暴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播放视频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画概念图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微软雅黑"/>
                          <a:cs typeface="微软雅黑"/>
                        </a:rPr>
                        <a:t>辩论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类比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6900" y="1597152"/>
            <a:ext cx="9653270" cy="706120"/>
          </a:xfrm>
          <a:custGeom>
            <a:avLst/>
            <a:gdLst/>
            <a:ahLst/>
            <a:cxnLst/>
            <a:rect l="l" t="t" r="r" b="b"/>
            <a:pathLst>
              <a:path w="9653270" h="706119">
                <a:moveTo>
                  <a:pt x="0" y="705612"/>
                </a:moveTo>
                <a:lnTo>
                  <a:pt x="9653016" y="705612"/>
                </a:lnTo>
                <a:lnTo>
                  <a:pt x="9653016" y="0"/>
                </a:lnTo>
                <a:lnTo>
                  <a:pt x="0" y="0"/>
                </a:lnTo>
                <a:lnTo>
                  <a:pt x="0" y="705612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66900" y="1597152"/>
            <a:ext cx="9653270" cy="706120"/>
          </a:xfrm>
          <a:custGeom>
            <a:avLst/>
            <a:gdLst/>
            <a:ahLst/>
            <a:cxnLst/>
            <a:rect l="l" t="t" r="r" b="b"/>
            <a:pathLst>
              <a:path w="9653270" h="706119">
                <a:moveTo>
                  <a:pt x="0" y="705612"/>
                </a:moveTo>
                <a:lnTo>
                  <a:pt x="9653016" y="705612"/>
                </a:lnTo>
                <a:lnTo>
                  <a:pt x="9653016" y="0"/>
                </a:lnTo>
                <a:lnTo>
                  <a:pt x="0" y="0"/>
                </a:lnTo>
                <a:lnTo>
                  <a:pt x="0" y="7056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50007" y="1182624"/>
            <a:ext cx="6757670" cy="828040"/>
          </a:xfrm>
          <a:custGeom>
            <a:avLst/>
            <a:gdLst/>
            <a:ahLst/>
            <a:cxnLst/>
            <a:rect l="l" t="t" r="r" b="b"/>
            <a:pathLst>
              <a:path w="6757670" h="828039">
                <a:moveTo>
                  <a:pt x="6619494" y="0"/>
                </a:moveTo>
                <a:lnTo>
                  <a:pt x="137922" y="0"/>
                </a:ln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0" y="689610"/>
                </a:lnTo>
                <a:lnTo>
                  <a:pt x="7028" y="733214"/>
                </a:lnTo>
                <a:lnTo>
                  <a:pt x="26602" y="771076"/>
                </a:lnTo>
                <a:lnTo>
                  <a:pt x="56455" y="800929"/>
                </a:lnTo>
                <a:lnTo>
                  <a:pt x="94317" y="820503"/>
                </a:lnTo>
                <a:lnTo>
                  <a:pt x="137922" y="827531"/>
                </a:lnTo>
                <a:lnTo>
                  <a:pt x="6619494" y="827531"/>
                </a:lnTo>
                <a:lnTo>
                  <a:pt x="6663098" y="820503"/>
                </a:lnTo>
                <a:lnTo>
                  <a:pt x="6700960" y="800929"/>
                </a:lnTo>
                <a:lnTo>
                  <a:pt x="6730813" y="771076"/>
                </a:lnTo>
                <a:lnTo>
                  <a:pt x="6750387" y="733214"/>
                </a:lnTo>
                <a:lnTo>
                  <a:pt x="6757416" y="689610"/>
                </a:lnTo>
                <a:lnTo>
                  <a:pt x="6757416" y="137922"/>
                </a:lnTo>
                <a:lnTo>
                  <a:pt x="6750387" y="94317"/>
                </a:lnTo>
                <a:lnTo>
                  <a:pt x="6730813" y="56455"/>
                </a:lnTo>
                <a:lnTo>
                  <a:pt x="6700960" y="26602"/>
                </a:lnTo>
                <a:lnTo>
                  <a:pt x="6663098" y="7028"/>
                </a:lnTo>
                <a:lnTo>
                  <a:pt x="6619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50007" y="1182624"/>
            <a:ext cx="6757670" cy="828040"/>
          </a:xfrm>
          <a:custGeom>
            <a:avLst/>
            <a:gdLst/>
            <a:ahLst/>
            <a:cxnLst/>
            <a:rect l="l" t="t" r="r" b="b"/>
            <a:pathLst>
              <a:path w="6757670" h="828039">
                <a:moveTo>
                  <a:pt x="0" y="137922"/>
                </a:moveTo>
                <a:lnTo>
                  <a:pt x="7028" y="94317"/>
                </a:lnTo>
                <a:lnTo>
                  <a:pt x="26602" y="56455"/>
                </a:lnTo>
                <a:lnTo>
                  <a:pt x="56455" y="26602"/>
                </a:lnTo>
                <a:lnTo>
                  <a:pt x="94317" y="7028"/>
                </a:lnTo>
                <a:lnTo>
                  <a:pt x="137922" y="0"/>
                </a:lnTo>
                <a:lnTo>
                  <a:pt x="6619494" y="0"/>
                </a:lnTo>
                <a:lnTo>
                  <a:pt x="6663098" y="7028"/>
                </a:lnTo>
                <a:lnTo>
                  <a:pt x="6700960" y="26602"/>
                </a:lnTo>
                <a:lnTo>
                  <a:pt x="6730813" y="56455"/>
                </a:lnTo>
                <a:lnTo>
                  <a:pt x="6750387" y="94317"/>
                </a:lnTo>
                <a:lnTo>
                  <a:pt x="6757416" y="137922"/>
                </a:lnTo>
                <a:lnTo>
                  <a:pt x="6757416" y="689610"/>
                </a:lnTo>
                <a:lnTo>
                  <a:pt x="6750387" y="733214"/>
                </a:lnTo>
                <a:lnTo>
                  <a:pt x="6730813" y="771076"/>
                </a:lnTo>
                <a:lnTo>
                  <a:pt x="6700960" y="800929"/>
                </a:lnTo>
                <a:lnTo>
                  <a:pt x="6663098" y="820503"/>
                </a:lnTo>
                <a:lnTo>
                  <a:pt x="6619494" y="827531"/>
                </a:lnTo>
                <a:lnTo>
                  <a:pt x="137922" y="827531"/>
                </a:lnTo>
                <a:lnTo>
                  <a:pt x="94317" y="820503"/>
                </a:lnTo>
                <a:lnTo>
                  <a:pt x="56455" y="800929"/>
                </a:lnTo>
                <a:lnTo>
                  <a:pt x="26602" y="771076"/>
                </a:lnTo>
                <a:lnTo>
                  <a:pt x="7028" y="733214"/>
                </a:lnTo>
                <a:lnTo>
                  <a:pt x="0" y="689610"/>
                </a:lnTo>
                <a:lnTo>
                  <a:pt x="0" y="13792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66900" y="2866644"/>
            <a:ext cx="9653270" cy="706120"/>
          </a:xfrm>
          <a:custGeom>
            <a:avLst/>
            <a:gdLst/>
            <a:ahLst/>
            <a:cxnLst/>
            <a:rect l="l" t="t" r="r" b="b"/>
            <a:pathLst>
              <a:path w="9653270" h="706120">
                <a:moveTo>
                  <a:pt x="0" y="705612"/>
                </a:moveTo>
                <a:lnTo>
                  <a:pt x="9653016" y="705612"/>
                </a:lnTo>
                <a:lnTo>
                  <a:pt x="9653016" y="0"/>
                </a:lnTo>
                <a:lnTo>
                  <a:pt x="0" y="0"/>
                </a:lnTo>
                <a:lnTo>
                  <a:pt x="0" y="705612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66900" y="2866644"/>
            <a:ext cx="9653270" cy="706120"/>
          </a:xfrm>
          <a:custGeom>
            <a:avLst/>
            <a:gdLst/>
            <a:ahLst/>
            <a:cxnLst/>
            <a:rect l="l" t="t" r="r" b="b"/>
            <a:pathLst>
              <a:path w="9653270" h="706120">
                <a:moveTo>
                  <a:pt x="0" y="705612"/>
                </a:moveTo>
                <a:lnTo>
                  <a:pt x="9653016" y="705612"/>
                </a:lnTo>
                <a:lnTo>
                  <a:pt x="9653016" y="0"/>
                </a:lnTo>
                <a:lnTo>
                  <a:pt x="0" y="0"/>
                </a:lnTo>
                <a:lnTo>
                  <a:pt x="0" y="7056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50007" y="2453639"/>
            <a:ext cx="6757670" cy="826135"/>
          </a:xfrm>
          <a:custGeom>
            <a:avLst/>
            <a:gdLst/>
            <a:ahLst/>
            <a:cxnLst/>
            <a:rect l="l" t="t" r="r" b="b"/>
            <a:pathLst>
              <a:path w="6757670" h="826135">
                <a:moveTo>
                  <a:pt x="6619748" y="0"/>
                </a:moveTo>
                <a:lnTo>
                  <a:pt x="137668" y="0"/>
                </a:lnTo>
                <a:lnTo>
                  <a:pt x="94138" y="7014"/>
                </a:lnTo>
                <a:lnTo>
                  <a:pt x="56345" y="26550"/>
                </a:lnTo>
                <a:lnTo>
                  <a:pt x="26550" y="56345"/>
                </a:lnTo>
                <a:lnTo>
                  <a:pt x="7014" y="94138"/>
                </a:lnTo>
                <a:lnTo>
                  <a:pt x="0" y="137668"/>
                </a:lnTo>
                <a:lnTo>
                  <a:pt x="0" y="688339"/>
                </a:lnTo>
                <a:lnTo>
                  <a:pt x="7014" y="731869"/>
                </a:lnTo>
                <a:lnTo>
                  <a:pt x="26550" y="769662"/>
                </a:lnTo>
                <a:lnTo>
                  <a:pt x="56345" y="799457"/>
                </a:lnTo>
                <a:lnTo>
                  <a:pt x="94138" y="818993"/>
                </a:lnTo>
                <a:lnTo>
                  <a:pt x="137668" y="826008"/>
                </a:lnTo>
                <a:lnTo>
                  <a:pt x="6619748" y="826008"/>
                </a:lnTo>
                <a:lnTo>
                  <a:pt x="6663277" y="818993"/>
                </a:lnTo>
                <a:lnTo>
                  <a:pt x="6701070" y="799457"/>
                </a:lnTo>
                <a:lnTo>
                  <a:pt x="6730865" y="769662"/>
                </a:lnTo>
                <a:lnTo>
                  <a:pt x="6750401" y="731869"/>
                </a:lnTo>
                <a:lnTo>
                  <a:pt x="6757416" y="688339"/>
                </a:lnTo>
                <a:lnTo>
                  <a:pt x="6757416" y="137668"/>
                </a:lnTo>
                <a:lnTo>
                  <a:pt x="6750401" y="94138"/>
                </a:lnTo>
                <a:lnTo>
                  <a:pt x="6730865" y="56345"/>
                </a:lnTo>
                <a:lnTo>
                  <a:pt x="6701070" y="26550"/>
                </a:lnTo>
                <a:lnTo>
                  <a:pt x="6663277" y="7014"/>
                </a:lnTo>
                <a:lnTo>
                  <a:pt x="66197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50007" y="2453639"/>
            <a:ext cx="6757670" cy="826135"/>
          </a:xfrm>
          <a:custGeom>
            <a:avLst/>
            <a:gdLst/>
            <a:ahLst/>
            <a:cxnLst/>
            <a:rect l="l" t="t" r="r" b="b"/>
            <a:pathLst>
              <a:path w="6757670" h="826135">
                <a:moveTo>
                  <a:pt x="0" y="137668"/>
                </a:moveTo>
                <a:lnTo>
                  <a:pt x="7014" y="94138"/>
                </a:lnTo>
                <a:lnTo>
                  <a:pt x="26550" y="56345"/>
                </a:lnTo>
                <a:lnTo>
                  <a:pt x="56345" y="26550"/>
                </a:lnTo>
                <a:lnTo>
                  <a:pt x="94138" y="7014"/>
                </a:lnTo>
                <a:lnTo>
                  <a:pt x="137668" y="0"/>
                </a:lnTo>
                <a:lnTo>
                  <a:pt x="6619748" y="0"/>
                </a:lnTo>
                <a:lnTo>
                  <a:pt x="6663277" y="7014"/>
                </a:lnTo>
                <a:lnTo>
                  <a:pt x="6701070" y="26550"/>
                </a:lnTo>
                <a:lnTo>
                  <a:pt x="6730865" y="56345"/>
                </a:lnTo>
                <a:lnTo>
                  <a:pt x="6750401" y="94138"/>
                </a:lnTo>
                <a:lnTo>
                  <a:pt x="6757416" y="137668"/>
                </a:lnTo>
                <a:lnTo>
                  <a:pt x="6757416" y="688339"/>
                </a:lnTo>
                <a:lnTo>
                  <a:pt x="6750401" y="731869"/>
                </a:lnTo>
                <a:lnTo>
                  <a:pt x="6730865" y="769662"/>
                </a:lnTo>
                <a:lnTo>
                  <a:pt x="6701070" y="799457"/>
                </a:lnTo>
                <a:lnTo>
                  <a:pt x="6663277" y="818993"/>
                </a:lnTo>
                <a:lnTo>
                  <a:pt x="6619748" y="826008"/>
                </a:lnTo>
                <a:lnTo>
                  <a:pt x="137668" y="826008"/>
                </a:lnTo>
                <a:lnTo>
                  <a:pt x="94138" y="818993"/>
                </a:lnTo>
                <a:lnTo>
                  <a:pt x="56345" y="799457"/>
                </a:lnTo>
                <a:lnTo>
                  <a:pt x="26550" y="769662"/>
                </a:lnTo>
                <a:lnTo>
                  <a:pt x="7014" y="731869"/>
                </a:lnTo>
                <a:lnTo>
                  <a:pt x="0" y="688339"/>
                </a:lnTo>
                <a:lnTo>
                  <a:pt x="0" y="13766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66900" y="4136135"/>
            <a:ext cx="9653270" cy="706120"/>
          </a:xfrm>
          <a:custGeom>
            <a:avLst/>
            <a:gdLst/>
            <a:ahLst/>
            <a:cxnLst/>
            <a:rect l="l" t="t" r="r" b="b"/>
            <a:pathLst>
              <a:path w="9653270" h="706120">
                <a:moveTo>
                  <a:pt x="0" y="705612"/>
                </a:moveTo>
                <a:lnTo>
                  <a:pt x="9653016" y="705612"/>
                </a:lnTo>
                <a:lnTo>
                  <a:pt x="9653016" y="0"/>
                </a:lnTo>
                <a:lnTo>
                  <a:pt x="0" y="0"/>
                </a:lnTo>
                <a:lnTo>
                  <a:pt x="0" y="705612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66900" y="4136135"/>
            <a:ext cx="9653270" cy="706120"/>
          </a:xfrm>
          <a:custGeom>
            <a:avLst/>
            <a:gdLst/>
            <a:ahLst/>
            <a:cxnLst/>
            <a:rect l="l" t="t" r="r" b="b"/>
            <a:pathLst>
              <a:path w="9653270" h="706120">
                <a:moveTo>
                  <a:pt x="0" y="705612"/>
                </a:moveTo>
                <a:lnTo>
                  <a:pt x="9653016" y="705612"/>
                </a:lnTo>
                <a:lnTo>
                  <a:pt x="9653016" y="0"/>
                </a:lnTo>
                <a:lnTo>
                  <a:pt x="0" y="0"/>
                </a:lnTo>
                <a:lnTo>
                  <a:pt x="0" y="7056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50007" y="3723132"/>
            <a:ext cx="6757670" cy="828040"/>
          </a:xfrm>
          <a:custGeom>
            <a:avLst/>
            <a:gdLst/>
            <a:ahLst/>
            <a:cxnLst/>
            <a:rect l="l" t="t" r="r" b="b"/>
            <a:pathLst>
              <a:path w="6757670" h="828039">
                <a:moveTo>
                  <a:pt x="6619494" y="0"/>
                </a:moveTo>
                <a:lnTo>
                  <a:pt x="137922" y="0"/>
                </a:ln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0" y="689610"/>
                </a:lnTo>
                <a:lnTo>
                  <a:pt x="7028" y="733214"/>
                </a:lnTo>
                <a:lnTo>
                  <a:pt x="26602" y="771076"/>
                </a:lnTo>
                <a:lnTo>
                  <a:pt x="56455" y="800929"/>
                </a:lnTo>
                <a:lnTo>
                  <a:pt x="94317" y="820503"/>
                </a:lnTo>
                <a:lnTo>
                  <a:pt x="137922" y="827532"/>
                </a:lnTo>
                <a:lnTo>
                  <a:pt x="6619494" y="827532"/>
                </a:lnTo>
                <a:lnTo>
                  <a:pt x="6663098" y="820503"/>
                </a:lnTo>
                <a:lnTo>
                  <a:pt x="6700960" y="800929"/>
                </a:lnTo>
                <a:lnTo>
                  <a:pt x="6730813" y="771076"/>
                </a:lnTo>
                <a:lnTo>
                  <a:pt x="6750387" y="733214"/>
                </a:lnTo>
                <a:lnTo>
                  <a:pt x="6757416" y="689610"/>
                </a:lnTo>
                <a:lnTo>
                  <a:pt x="6757416" y="137922"/>
                </a:lnTo>
                <a:lnTo>
                  <a:pt x="6750387" y="94317"/>
                </a:lnTo>
                <a:lnTo>
                  <a:pt x="6730813" y="56455"/>
                </a:lnTo>
                <a:lnTo>
                  <a:pt x="6700960" y="26602"/>
                </a:lnTo>
                <a:lnTo>
                  <a:pt x="6663098" y="7028"/>
                </a:lnTo>
                <a:lnTo>
                  <a:pt x="6619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50007" y="3723132"/>
            <a:ext cx="6757670" cy="828040"/>
          </a:xfrm>
          <a:custGeom>
            <a:avLst/>
            <a:gdLst/>
            <a:ahLst/>
            <a:cxnLst/>
            <a:rect l="l" t="t" r="r" b="b"/>
            <a:pathLst>
              <a:path w="6757670" h="828039">
                <a:moveTo>
                  <a:pt x="0" y="137922"/>
                </a:moveTo>
                <a:lnTo>
                  <a:pt x="7028" y="94317"/>
                </a:lnTo>
                <a:lnTo>
                  <a:pt x="26602" y="56455"/>
                </a:lnTo>
                <a:lnTo>
                  <a:pt x="56455" y="26602"/>
                </a:lnTo>
                <a:lnTo>
                  <a:pt x="94317" y="7028"/>
                </a:lnTo>
                <a:lnTo>
                  <a:pt x="137922" y="0"/>
                </a:lnTo>
                <a:lnTo>
                  <a:pt x="6619494" y="0"/>
                </a:lnTo>
                <a:lnTo>
                  <a:pt x="6663098" y="7028"/>
                </a:lnTo>
                <a:lnTo>
                  <a:pt x="6700960" y="26602"/>
                </a:lnTo>
                <a:lnTo>
                  <a:pt x="6730813" y="56455"/>
                </a:lnTo>
                <a:lnTo>
                  <a:pt x="6750387" y="94317"/>
                </a:lnTo>
                <a:lnTo>
                  <a:pt x="6757416" y="137922"/>
                </a:lnTo>
                <a:lnTo>
                  <a:pt x="6757416" y="689610"/>
                </a:lnTo>
                <a:lnTo>
                  <a:pt x="6750387" y="733214"/>
                </a:lnTo>
                <a:lnTo>
                  <a:pt x="6730813" y="771076"/>
                </a:lnTo>
                <a:lnTo>
                  <a:pt x="6700960" y="800929"/>
                </a:lnTo>
                <a:lnTo>
                  <a:pt x="6663098" y="820503"/>
                </a:lnTo>
                <a:lnTo>
                  <a:pt x="6619494" y="827532"/>
                </a:lnTo>
                <a:lnTo>
                  <a:pt x="137922" y="827532"/>
                </a:lnTo>
                <a:lnTo>
                  <a:pt x="94317" y="820503"/>
                </a:lnTo>
                <a:lnTo>
                  <a:pt x="56455" y="800929"/>
                </a:lnTo>
                <a:lnTo>
                  <a:pt x="26602" y="771076"/>
                </a:lnTo>
                <a:lnTo>
                  <a:pt x="7028" y="733214"/>
                </a:lnTo>
                <a:lnTo>
                  <a:pt x="0" y="689610"/>
                </a:lnTo>
                <a:lnTo>
                  <a:pt x="0" y="13792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66900" y="5407152"/>
            <a:ext cx="9653270" cy="706120"/>
          </a:xfrm>
          <a:custGeom>
            <a:avLst/>
            <a:gdLst/>
            <a:ahLst/>
            <a:cxnLst/>
            <a:rect l="l" t="t" r="r" b="b"/>
            <a:pathLst>
              <a:path w="9653270" h="706120">
                <a:moveTo>
                  <a:pt x="0" y="705612"/>
                </a:moveTo>
                <a:lnTo>
                  <a:pt x="9653016" y="705612"/>
                </a:lnTo>
                <a:lnTo>
                  <a:pt x="9653016" y="0"/>
                </a:lnTo>
                <a:lnTo>
                  <a:pt x="0" y="0"/>
                </a:lnTo>
                <a:lnTo>
                  <a:pt x="0" y="705612"/>
                </a:lnTo>
                <a:close/>
              </a:path>
            </a:pathLst>
          </a:custGeom>
          <a:solidFill>
            <a:srgbClr val="CACAC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66900" y="5407152"/>
            <a:ext cx="9653270" cy="706120"/>
          </a:xfrm>
          <a:custGeom>
            <a:avLst/>
            <a:gdLst/>
            <a:ahLst/>
            <a:cxnLst/>
            <a:rect l="l" t="t" r="r" b="b"/>
            <a:pathLst>
              <a:path w="9653270" h="706120">
                <a:moveTo>
                  <a:pt x="0" y="705612"/>
                </a:moveTo>
                <a:lnTo>
                  <a:pt x="9653016" y="705612"/>
                </a:lnTo>
                <a:lnTo>
                  <a:pt x="9653016" y="0"/>
                </a:lnTo>
                <a:lnTo>
                  <a:pt x="0" y="0"/>
                </a:lnTo>
                <a:lnTo>
                  <a:pt x="0" y="7056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50007" y="4994147"/>
            <a:ext cx="6757670" cy="826135"/>
          </a:xfrm>
          <a:custGeom>
            <a:avLst/>
            <a:gdLst/>
            <a:ahLst/>
            <a:cxnLst/>
            <a:rect l="l" t="t" r="r" b="b"/>
            <a:pathLst>
              <a:path w="6757670" h="826135">
                <a:moveTo>
                  <a:pt x="6619748" y="0"/>
                </a:moveTo>
                <a:lnTo>
                  <a:pt x="137668" y="0"/>
                </a:lnTo>
                <a:lnTo>
                  <a:pt x="94138" y="7014"/>
                </a:lnTo>
                <a:lnTo>
                  <a:pt x="56345" y="26550"/>
                </a:lnTo>
                <a:lnTo>
                  <a:pt x="26550" y="56345"/>
                </a:lnTo>
                <a:lnTo>
                  <a:pt x="7014" y="94138"/>
                </a:lnTo>
                <a:lnTo>
                  <a:pt x="0" y="137668"/>
                </a:lnTo>
                <a:lnTo>
                  <a:pt x="0" y="688339"/>
                </a:lnTo>
                <a:lnTo>
                  <a:pt x="7014" y="731854"/>
                </a:lnTo>
                <a:lnTo>
                  <a:pt x="26550" y="769646"/>
                </a:lnTo>
                <a:lnTo>
                  <a:pt x="56345" y="799446"/>
                </a:lnTo>
                <a:lnTo>
                  <a:pt x="94138" y="818989"/>
                </a:lnTo>
                <a:lnTo>
                  <a:pt x="137668" y="826007"/>
                </a:lnTo>
                <a:lnTo>
                  <a:pt x="6619748" y="826007"/>
                </a:lnTo>
                <a:lnTo>
                  <a:pt x="6663277" y="818989"/>
                </a:lnTo>
                <a:lnTo>
                  <a:pt x="6701070" y="799446"/>
                </a:lnTo>
                <a:lnTo>
                  <a:pt x="6730865" y="769646"/>
                </a:lnTo>
                <a:lnTo>
                  <a:pt x="6750401" y="731854"/>
                </a:lnTo>
                <a:lnTo>
                  <a:pt x="6757416" y="688339"/>
                </a:lnTo>
                <a:lnTo>
                  <a:pt x="6757416" y="137668"/>
                </a:lnTo>
                <a:lnTo>
                  <a:pt x="6750401" y="94138"/>
                </a:lnTo>
                <a:lnTo>
                  <a:pt x="6730865" y="56345"/>
                </a:lnTo>
                <a:lnTo>
                  <a:pt x="6701070" y="26550"/>
                </a:lnTo>
                <a:lnTo>
                  <a:pt x="6663277" y="7014"/>
                </a:lnTo>
                <a:lnTo>
                  <a:pt x="66197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50007" y="4994147"/>
            <a:ext cx="6757670" cy="826135"/>
          </a:xfrm>
          <a:custGeom>
            <a:avLst/>
            <a:gdLst/>
            <a:ahLst/>
            <a:cxnLst/>
            <a:rect l="l" t="t" r="r" b="b"/>
            <a:pathLst>
              <a:path w="6757670" h="826135">
                <a:moveTo>
                  <a:pt x="0" y="137668"/>
                </a:moveTo>
                <a:lnTo>
                  <a:pt x="7014" y="94138"/>
                </a:lnTo>
                <a:lnTo>
                  <a:pt x="26550" y="56345"/>
                </a:lnTo>
                <a:lnTo>
                  <a:pt x="56345" y="26550"/>
                </a:lnTo>
                <a:lnTo>
                  <a:pt x="94138" y="7014"/>
                </a:lnTo>
                <a:lnTo>
                  <a:pt x="137668" y="0"/>
                </a:lnTo>
                <a:lnTo>
                  <a:pt x="6619748" y="0"/>
                </a:lnTo>
                <a:lnTo>
                  <a:pt x="6663277" y="7014"/>
                </a:lnTo>
                <a:lnTo>
                  <a:pt x="6701070" y="26550"/>
                </a:lnTo>
                <a:lnTo>
                  <a:pt x="6730865" y="56345"/>
                </a:lnTo>
                <a:lnTo>
                  <a:pt x="6750401" y="94138"/>
                </a:lnTo>
                <a:lnTo>
                  <a:pt x="6757416" y="137668"/>
                </a:lnTo>
                <a:lnTo>
                  <a:pt x="6757416" y="688339"/>
                </a:lnTo>
                <a:lnTo>
                  <a:pt x="6750401" y="731854"/>
                </a:lnTo>
                <a:lnTo>
                  <a:pt x="6730865" y="769646"/>
                </a:lnTo>
                <a:lnTo>
                  <a:pt x="6701070" y="799446"/>
                </a:lnTo>
                <a:lnTo>
                  <a:pt x="6663277" y="818989"/>
                </a:lnTo>
                <a:lnTo>
                  <a:pt x="6619748" y="826007"/>
                </a:lnTo>
                <a:lnTo>
                  <a:pt x="137668" y="826007"/>
                </a:lnTo>
                <a:lnTo>
                  <a:pt x="94138" y="818989"/>
                </a:lnTo>
                <a:lnTo>
                  <a:pt x="56345" y="799446"/>
                </a:lnTo>
                <a:lnTo>
                  <a:pt x="26550" y="769646"/>
                </a:lnTo>
                <a:lnTo>
                  <a:pt x="7014" y="731854"/>
                </a:lnTo>
                <a:lnTo>
                  <a:pt x="0" y="688339"/>
                </a:lnTo>
                <a:lnTo>
                  <a:pt x="0" y="13766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57859" y="531622"/>
            <a:ext cx="10876280" cy="5079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u="sng" sz="2800" spc="1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5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特别强调：</a:t>
            </a:r>
            <a:r>
              <a:rPr dirty="0" u="sng" sz="2800" b="1">
                <a:uFill>
                  <a:solidFill>
                    <a:srgbClr val="7E7E7E"/>
                  </a:solidFill>
                </a:uFill>
                <a:latin typeface="微软雅黑"/>
                <a:cs typeface="微软雅黑"/>
              </a:rPr>
              <a:t>	</a:t>
            </a:r>
            <a:endParaRPr sz="2800">
              <a:latin typeface="微软雅黑"/>
              <a:cs typeface="微软雅黑"/>
            </a:endParaRPr>
          </a:p>
          <a:p>
            <a:pPr marL="1987550">
              <a:lnSpc>
                <a:spcPct val="100000"/>
              </a:lnSpc>
              <a:spcBef>
                <a:spcPts val="3065"/>
              </a:spcBef>
            </a:pPr>
            <a:r>
              <a:rPr dirty="0" sz="2800" spc="-10">
                <a:latin typeface="微软雅黑"/>
                <a:cs typeface="微软雅黑"/>
              </a:rPr>
              <a:t>没有固定的顺序：没有先后</a:t>
            </a:r>
            <a:endParaRPr sz="2800">
              <a:latin typeface="微软雅黑"/>
              <a:cs typeface="微软雅黑"/>
            </a:endParaRPr>
          </a:p>
          <a:p>
            <a:pPr algn="just" marL="1987550" marR="4618990">
              <a:lnSpc>
                <a:spcPct val="297700"/>
              </a:lnSpc>
            </a:pPr>
            <a:r>
              <a:rPr dirty="0" sz="2800" spc="-10">
                <a:latin typeface="微软雅黑"/>
                <a:cs typeface="微软雅黑"/>
              </a:rPr>
              <a:t>不需要五星齐备：三星即可 </a:t>
            </a:r>
            <a:r>
              <a:rPr dirty="0" sz="2800" spc="-5">
                <a:latin typeface="微软雅黑"/>
                <a:cs typeface="微软雅黑"/>
              </a:rPr>
              <a:t>各原理独立作用：都有作用 不同情境来导向：学习障碍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快速理解五星教学原理：聚焦问题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34242" y="6265055"/>
            <a:ext cx="1212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0783" y="2569464"/>
            <a:ext cx="8524240" cy="1938655"/>
          </a:xfrm>
          <a:prstGeom prst="rect">
            <a:avLst/>
          </a:prstGeom>
          <a:solidFill>
            <a:srgbClr val="009AC4"/>
          </a:solidFill>
          <a:ln w="12700">
            <a:solidFill>
              <a:srgbClr val="006F8F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1213485" marR="443865" indent="-762000">
              <a:lnSpc>
                <a:spcPct val="100200"/>
              </a:lnSpc>
              <a:spcBef>
                <a:spcPts val="190"/>
              </a:spcBef>
            </a:pPr>
            <a:r>
              <a:rPr dirty="0" sz="6000" spc="-5">
                <a:solidFill>
                  <a:srgbClr val="FFFFFF"/>
                </a:solidFill>
                <a:latin typeface="微软雅黑"/>
                <a:cs typeface="微软雅黑"/>
              </a:rPr>
              <a:t>各位，你觉着你能掌控 </a:t>
            </a:r>
            <a:r>
              <a:rPr dirty="0" sz="6000">
                <a:solidFill>
                  <a:srgbClr val="FFFFFF"/>
                </a:solidFill>
                <a:latin typeface="微软雅黑"/>
                <a:cs typeface="微软雅黑"/>
              </a:rPr>
              <a:t>你的自由时间吗？</a:t>
            </a:r>
            <a:endParaRPr sz="6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参考文献：</a:t>
            </a:r>
            <a:r>
              <a:rPr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575" y="1403222"/>
          <a:ext cx="11134725" cy="2375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/>
                <a:gridCol w="10476230"/>
              </a:tblGrid>
              <a:tr h="2362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【美】戴维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梅里尔，盛群力等翻译，首要教学原理，福建教育出版社</a:t>
                      </a:r>
                      <a:r>
                        <a:rPr dirty="0" sz="1800" spc="-5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2016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年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要课件，关注订阅号，留言你邮箱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513587" y="1214627"/>
            <a:ext cx="4553071" cy="4681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14047" y="2662415"/>
            <a:ext cx="5588532" cy="2319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44796" y="2176272"/>
            <a:ext cx="7347204" cy="3794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64352" y="2692907"/>
            <a:ext cx="5492496" cy="2215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43091" y="2663825"/>
            <a:ext cx="5284470" cy="212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800">
                <a:solidFill>
                  <a:srgbClr val="FFFFFF"/>
                </a:solidFill>
                <a:latin typeface="微软雅黑"/>
                <a:cs typeface="微软雅黑"/>
              </a:rPr>
              <a:t>订阅号</a:t>
            </a:r>
            <a:endParaRPr sz="13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52</a:t>
            </a:fld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5626" y="1725929"/>
            <a:ext cx="383540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6000"/>
              <a:t>谢谢大家！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6787895" y="3386328"/>
            <a:ext cx="2535936" cy="251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86352" y="3474528"/>
            <a:ext cx="2217469" cy="2217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快速理解五星教学原理：激活旧知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1546860" y="3208020"/>
            <a:ext cx="4006850" cy="1781810"/>
          </a:xfrm>
          <a:custGeom>
            <a:avLst/>
            <a:gdLst/>
            <a:ahLst/>
            <a:cxnLst/>
            <a:rect l="l" t="t" r="r" b="b"/>
            <a:pathLst>
              <a:path w="4006850" h="1781810">
                <a:moveTo>
                  <a:pt x="0" y="296925"/>
                </a:moveTo>
                <a:lnTo>
                  <a:pt x="3887" y="248770"/>
                </a:lnTo>
                <a:lnTo>
                  <a:pt x="15140" y="203086"/>
                </a:lnTo>
                <a:lnTo>
                  <a:pt x="33148" y="160484"/>
                </a:lnTo>
                <a:lnTo>
                  <a:pt x="57298" y="121578"/>
                </a:lnTo>
                <a:lnTo>
                  <a:pt x="86979" y="86979"/>
                </a:lnTo>
                <a:lnTo>
                  <a:pt x="121578" y="57298"/>
                </a:lnTo>
                <a:lnTo>
                  <a:pt x="160484" y="33148"/>
                </a:lnTo>
                <a:lnTo>
                  <a:pt x="203086" y="15140"/>
                </a:lnTo>
                <a:lnTo>
                  <a:pt x="248770" y="3887"/>
                </a:lnTo>
                <a:lnTo>
                  <a:pt x="296926" y="0"/>
                </a:lnTo>
                <a:lnTo>
                  <a:pt x="3709669" y="0"/>
                </a:lnTo>
                <a:lnTo>
                  <a:pt x="3757825" y="3887"/>
                </a:lnTo>
                <a:lnTo>
                  <a:pt x="3803509" y="15140"/>
                </a:lnTo>
                <a:lnTo>
                  <a:pt x="3846111" y="33148"/>
                </a:lnTo>
                <a:lnTo>
                  <a:pt x="3885017" y="57298"/>
                </a:lnTo>
                <a:lnTo>
                  <a:pt x="3919616" y="86979"/>
                </a:lnTo>
                <a:lnTo>
                  <a:pt x="3949297" y="121578"/>
                </a:lnTo>
                <a:lnTo>
                  <a:pt x="3973447" y="160484"/>
                </a:lnTo>
                <a:lnTo>
                  <a:pt x="3991455" y="203086"/>
                </a:lnTo>
                <a:lnTo>
                  <a:pt x="4002708" y="248770"/>
                </a:lnTo>
                <a:lnTo>
                  <a:pt x="4006595" y="296925"/>
                </a:lnTo>
                <a:lnTo>
                  <a:pt x="4006595" y="1484629"/>
                </a:lnTo>
                <a:lnTo>
                  <a:pt x="4002708" y="1532785"/>
                </a:lnTo>
                <a:lnTo>
                  <a:pt x="3991455" y="1578469"/>
                </a:lnTo>
                <a:lnTo>
                  <a:pt x="3973447" y="1621071"/>
                </a:lnTo>
                <a:lnTo>
                  <a:pt x="3949297" y="1659977"/>
                </a:lnTo>
                <a:lnTo>
                  <a:pt x="3919616" y="1694576"/>
                </a:lnTo>
                <a:lnTo>
                  <a:pt x="3885017" y="1724257"/>
                </a:lnTo>
                <a:lnTo>
                  <a:pt x="3846111" y="1748407"/>
                </a:lnTo>
                <a:lnTo>
                  <a:pt x="3803509" y="1766415"/>
                </a:lnTo>
                <a:lnTo>
                  <a:pt x="3757825" y="1777668"/>
                </a:lnTo>
                <a:lnTo>
                  <a:pt x="3709669" y="1781555"/>
                </a:lnTo>
                <a:lnTo>
                  <a:pt x="296926" y="1781555"/>
                </a:lnTo>
                <a:lnTo>
                  <a:pt x="248770" y="1777668"/>
                </a:lnTo>
                <a:lnTo>
                  <a:pt x="203086" y="1766415"/>
                </a:lnTo>
                <a:lnTo>
                  <a:pt x="160484" y="1748407"/>
                </a:lnTo>
                <a:lnTo>
                  <a:pt x="121578" y="1724257"/>
                </a:lnTo>
                <a:lnTo>
                  <a:pt x="86979" y="1694576"/>
                </a:lnTo>
                <a:lnTo>
                  <a:pt x="57298" y="1659977"/>
                </a:lnTo>
                <a:lnTo>
                  <a:pt x="33148" y="1621071"/>
                </a:lnTo>
                <a:lnTo>
                  <a:pt x="15140" y="1578469"/>
                </a:lnTo>
                <a:lnTo>
                  <a:pt x="3887" y="1532785"/>
                </a:lnTo>
                <a:lnTo>
                  <a:pt x="0" y="1484629"/>
                </a:lnTo>
                <a:lnTo>
                  <a:pt x="0" y="296925"/>
                </a:lnTo>
                <a:close/>
              </a:path>
            </a:pathLst>
          </a:custGeom>
          <a:ln w="12700">
            <a:solidFill>
              <a:srgbClr val="009A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82292" y="3648202"/>
            <a:ext cx="393509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71525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微软雅黑"/>
                <a:cs typeface="微软雅黑"/>
              </a:rPr>
              <a:t>不太能掌握。</a:t>
            </a:r>
            <a:endParaRPr sz="2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微软雅黑"/>
                <a:cs typeface="微软雅黑"/>
              </a:rPr>
              <a:t>有哪些不能掌控的表现？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1844" y="3208020"/>
            <a:ext cx="4478020" cy="1781810"/>
          </a:xfrm>
          <a:custGeom>
            <a:avLst/>
            <a:gdLst/>
            <a:ahLst/>
            <a:cxnLst/>
            <a:rect l="l" t="t" r="r" b="b"/>
            <a:pathLst>
              <a:path w="4478020" h="1781810">
                <a:moveTo>
                  <a:pt x="0" y="296925"/>
                </a:moveTo>
                <a:lnTo>
                  <a:pt x="3887" y="248770"/>
                </a:lnTo>
                <a:lnTo>
                  <a:pt x="15140" y="203086"/>
                </a:lnTo>
                <a:lnTo>
                  <a:pt x="33148" y="160484"/>
                </a:lnTo>
                <a:lnTo>
                  <a:pt x="57298" y="121578"/>
                </a:lnTo>
                <a:lnTo>
                  <a:pt x="86979" y="86979"/>
                </a:lnTo>
                <a:lnTo>
                  <a:pt x="121578" y="57298"/>
                </a:lnTo>
                <a:lnTo>
                  <a:pt x="160484" y="33148"/>
                </a:lnTo>
                <a:lnTo>
                  <a:pt x="203086" y="15140"/>
                </a:lnTo>
                <a:lnTo>
                  <a:pt x="248770" y="3887"/>
                </a:lnTo>
                <a:lnTo>
                  <a:pt x="296925" y="0"/>
                </a:lnTo>
                <a:lnTo>
                  <a:pt x="4180585" y="0"/>
                </a:lnTo>
                <a:lnTo>
                  <a:pt x="4228741" y="3887"/>
                </a:lnTo>
                <a:lnTo>
                  <a:pt x="4274425" y="15140"/>
                </a:lnTo>
                <a:lnTo>
                  <a:pt x="4317027" y="33148"/>
                </a:lnTo>
                <a:lnTo>
                  <a:pt x="4355933" y="57298"/>
                </a:lnTo>
                <a:lnTo>
                  <a:pt x="4390532" y="86979"/>
                </a:lnTo>
                <a:lnTo>
                  <a:pt x="4420213" y="121578"/>
                </a:lnTo>
                <a:lnTo>
                  <a:pt x="4444363" y="160484"/>
                </a:lnTo>
                <a:lnTo>
                  <a:pt x="4462371" y="203086"/>
                </a:lnTo>
                <a:lnTo>
                  <a:pt x="4473624" y="248770"/>
                </a:lnTo>
                <a:lnTo>
                  <a:pt x="4477511" y="296925"/>
                </a:lnTo>
                <a:lnTo>
                  <a:pt x="4477511" y="1484629"/>
                </a:lnTo>
                <a:lnTo>
                  <a:pt x="4473624" y="1532785"/>
                </a:lnTo>
                <a:lnTo>
                  <a:pt x="4462371" y="1578469"/>
                </a:lnTo>
                <a:lnTo>
                  <a:pt x="4444363" y="1621071"/>
                </a:lnTo>
                <a:lnTo>
                  <a:pt x="4420213" y="1659977"/>
                </a:lnTo>
                <a:lnTo>
                  <a:pt x="4390532" y="1694576"/>
                </a:lnTo>
                <a:lnTo>
                  <a:pt x="4355933" y="1724257"/>
                </a:lnTo>
                <a:lnTo>
                  <a:pt x="4317027" y="1748407"/>
                </a:lnTo>
                <a:lnTo>
                  <a:pt x="4274425" y="1766415"/>
                </a:lnTo>
                <a:lnTo>
                  <a:pt x="4228741" y="1777668"/>
                </a:lnTo>
                <a:lnTo>
                  <a:pt x="4180585" y="1781555"/>
                </a:lnTo>
                <a:lnTo>
                  <a:pt x="296925" y="1781555"/>
                </a:lnTo>
                <a:lnTo>
                  <a:pt x="248770" y="1777668"/>
                </a:lnTo>
                <a:lnTo>
                  <a:pt x="203086" y="1766415"/>
                </a:lnTo>
                <a:lnTo>
                  <a:pt x="160484" y="1748407"/>
                </a:lnTo>
                <a:lnTo>
                  <a:pt x="121578" y="1724257"/>
                </a:lnTo>
                <a:lnTo>
                  <a:pt x="86979" y="1694576"/>
                </a:lnTo>
                <a:lnTo>
                  <a:pt x="57298" y="1659977"/>
                </a:lnTo>
                <a:lnTo>
                  <a:pt x="33148" y="1621071"/>
                </a:lnTo>
                <a:lnTo>
                  <a:pt x="15140" y="1578469"/>
                </a:lnTo>
                <a:lnTo>
                  <a:pt x="3887" y="1532785"/>
                </a:lnTo>
                <a:lnTo>
                  <a:pt x="0" y="1484629"/>
                </a:lnTo>
                <a:lnTo>
                  <a:pt x="0" y="296925"/>
                </a:lnTo>
                <a:close/>
              </a:path>
            </a:pathLst>
          </a:custGeom>
          <a:ln w="12700">
            <a:solidFill>
              <a:srgbClr val="009A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644767" y="3434841"/>
            <a:ext cx="393192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ts val="3354"/>
              </a:lnSpc>
              <a:spcBef>
                <a:spcPts val="95"/>
              </a:spcBef>
            </a:pPr>
            <a:r>
              <a:rPr dirty="0" sz="2800" spc="-5">
                <a:latin typeface="微软雅黑"/>
                <a:cs typeface="微软雅黑"/>
              </a:rPr>
              <a:t>能较好掌控！</a:t>
            </a:r>
            <a:endParaRPr sz="2800">
              <a:latin typeface="微软雅黑"/>
              <a:cs typeface="微软雅黑"/>
            </a:endParaRPr>
          </a:p>
          <a:p>
            <a:pPr algn="ctr" marL="12700" marR="5080">
              <a:lnSpc>
                <a:spcPts val="3370"/>
              </a:lnSpc>
              <a:spcBef>
                <a:spcPts val="95"/>
              </a:spcBef>
            </a:pPr>
            <a:r>
              <a:rPr dirty="0" sz="2800" spc="-5">
                <a:latin typeface="微软雅黑"/>
                <a:cs typeface="微软雅黑"/>
              </a:rPr>
              <a:t>你用的是什么方法？效果 </a:t>
            </a:r>
            <a:r>
              <a:rPr dirty="0" sz="2800" spc="-10">
                <a:latin typeface="微软雅黑"/>
                <a:cs typeface="微软雅黑"/>
              </a:rPr>
              <a:t>如何？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334242" y="6265055"/>
            <a:ext cx="1212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915032" y="1308988"/>
          <a:ext cx="8077834" cy="880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1630"/>
                <a:gridCol w="1611630"/>
                <a:gridCol w="1611630"/>
                <a:gridCol w="1611629"/>
                <a:gridCol w="1611629"/>
              </a:tblGrid>
              <a:tr h="867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分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分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分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分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00">
                          <a:latin typeface="微软雅黑"/>
                          <a:cs typeface="微软雅黑"/>
                        </a:rPr>
                        <a:t>分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58876" y="1590294"/>
            <a:ext cx="1397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微软雅黑"/>
                <a:cs typeface="微软雅黑"/>
              </a:rPr>
              <a:t>完全不能掌控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31373" y="1596593"/>
            <a:ext cx="1168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微软雅黑"/>
                <a:cs typeface="微软雅黑"/>
              </a:rPr>
              <a:t>完全能掌控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快速理解五星教学原理：示证新知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731519" y="1600200"/>
            <a:ext cx="8752840" cy="757555"/>
          </a:xfrm>
          <a:custGeom>
            <a:avLst/>
            <a:gdLst/>
            <a:ahLst/>
            <a:cxnLst/>
            <a:rect l="l" t="t" r="r" b="b"/>
            <a:pathLst>
              <a:path w="8752840" h="757555">
                <a:moveTo>
                  <a:pt x="0" y="126237"/>
                </a:moveTo>
                <a:lnTo>
                  <a:pt x="9919" y="77098"/>
                </a:lnTo>
                <a:lnTo>
                  <a:pt x="36972" y="36972"/>
                </a:lnTo>
                <a:lnTo>
                  <a:pt x="77098" y="9919"/>
                </a:lnTo>
                <a:lnTo>
                  <a:pt x="126238" y="0"/>
                </a:lnTo>
                <a:lnTo>
                  <a:pt x="8626094" y="0"/>
                </a:lnTo>
                <a:lnTo>
                  <a:pt x="8675233" y="9919"/>
                </a:lnTo>
                <a:lnTo>
                  <a:pt x="8715359" y="36972"/>
                </a:lnTo>
                <a:lnTo>
                  <a:pt x="8742412" y="77098"/>
                </a:lnTo>
                <a:lnTo>
                  <a:pt x="8752332" y="126237"/>
                </a:lnTo>
                <a:lnTo>
                  <a:pt x="8752332" y="631189"/>
                </a:lnTo>
                <a:lnTo>
                  <a:pt x="8742412" y="680329"/>
                </a:lnTo>
                <a:lnTo>
                  <a:pt x="8715359" y="720455"/>
                </a:lnTo>
                <a:lnTo>
                  <a:pt x="8675233" y="747508"/>
                </a:lnTo>
                <a:lnTo>
                  <a:pt x="8626094" y="757427"/>
                </a:lnTo>
                <a:lnTo>
                  <a:pt x="126238" y="757427"/>
                </a:lnTo>
                <a:lnTo>
                  <a:pt x="77098" y="747508"/>
                </a:lnTo>
                <a:lnTo>
                  <a:pt x="36972" y="720455"/>
                </a:lnTo>
                <a:lnTo>
                  <a:pt x="9919" y="680329"/>
                </a:lnTo>
                <a:lnTo>
                  <a:pt x="0" y="631189"/>
                </a:lnTo>
                <a:lnTo>
                  <a:pt x="0" y="126237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1519" y="2575560"/>
            <a:ext cx="8752840" cy="757555"/>
          </a:xfrm>
          <a:custGeom>
            <a:avLst/>
            <a:gdLst/>
            <a:ahLst/>
            <a:cxnLst/>
            <a:rect l="l" t="t" r="r" b="b"/>
            <a:pathLst>
              <a:path w="8752840" h="757554">
                <a:moveTo>
                  <a:pt x="0" y="126237"/>
                </a:moveTo>
                <a:lnTo>
                  <a:pt x="9919" y="77098"/>
                </a:lnTo>
                <a:lnTo>
                  <a:pt x="36972" y="36972"/>
                </a:lnTo>
                <a:lnTo>
                  <a:pt x="77098" y="9919"/>
                </a:lnTo>
                <a:lnTo>
                  <a:pt x="126238" y="0"/>
                </a:lnTo>
                <a:lnTo>
                  <a:pt x="8626094" y="0"/>
                </a:lnTo>
                <a:lnTo>
                  <a:pt x="8675233" y="9919"/>
                </a:lnTo>
                <a:lnTo>
                  <a:pt x="8715359" y="36972"/>
                </a:lnTo>
                <a:lnTo>
                  <a:pt x="8742412" y="77098"/>
                </a:lnTo>
                <a:lnTo>
                  <a:pt x="8752332" y="126237"/>
                </a:lnTo>
                <a:lnTo>
                  <a:pt x="8752332" y="631189"/>
                </a:lnTo>
                <a:lnTo>
                  <a:pt x="8742412" y="680329"/>
                </a:lnTo>
                <a:lnTo>
                  <a:pt x="8715359" y="720455"/>
                </a:lnTo>
                <a:lnTo>
                  <a:pt x="8675233" y="747508"/>
                </a:lnTo>
                <a:lnTo>
                  <a:pt x="8626094" y="757427"/>
                </a:lnTo>
                <a:lnTo>
                  <a:pt x="126238" y="757427"/>
                </a:lnTo>
                <a:lnTo>
                  <a:pt x="77098" y="747508"/>
                </a:lnTo>
                <a:lnTo>
                  <a:pt x="36972" y="720455"/>
                </a:lnTo>
                <a:lnTo>
                  <a:pt x="9919" y="680329"/>
                </a:lnTo>
                <a:lnTo>
                  <a:pt x="0" y="631189"/>
                </a:lnTo>
                <a:lnTo>
                  <a:pt x="0" y="126237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1519" y="3482340"/>
            <a:ext cx="8752840" cy="661670"/>
          </a:xfrm>
          <a:custGeom>
            <a:avLst/>
            <a:gdLst/>
            <a:ahLst/>
            <a:cxnLst/>
            <a:rect l="l" t="t" r="r" b="b"/>
            <a:pathLst>
              <a:path w="8752840" h="661670">
                <a:moveTo>
                  <a:pt x="0" y="110236"/>
                </a:moveTo>
                <a:lnTo>
                  <a:pt x="8662" y="67347"/>
                </a:lnTo>
                <a:lnTo>
                  <a:pt x="32286" y="32305"/>
                </a:lnTo>
                <a:lnTo>
                  <a:pt x="67326" y="8669"/>
                </a:lnTo>
                <a:lnTo>
                  <a:pt x="110236" y="0"/>
                </a:lnTo>
                <a:lnTo>
                  <a:pt x="8642096" y="0"/>
                </a:lnTo>
                <a:lnTo>
                  <a:pt x="8684984" y="8669"/>
                </a:lnTo>
                <a:lnTo>
                  <a:pt x="8720026" y="32305"/>
                </a:lnTo>
                <a:lnTo>
                  <a:pt x="8743662" y="67347"/>
                </a:lnTo>
                <a:lnTo>
                  <a:pt x="8752332" y="110236"/>
                </a:lnTo>
                <a:lnTo>
                  <a:pt x="8752332" y="551180"/>
                </a:lnTo>
                <a:lnTo>
                  <a:pt x="8743662" y="594068"/>
                </a:lnTo>
                <a:lnTo>
                  <a:pt x="8720026" y="629110"/>
                </a:lnTo>
                <a:lnTo>
                  <a:pt x="8684984" y="652746"/>
                </a:lnTo>
                <a:lnTo>
                  <a:pt x="8642096" y="661416"/>
                </a:lnTo>
                <a:lnTo>
                  <a:pt x="110236" y="661416"/>
                </a:lnTo>
                <a:lnTo>
                  <a:pt x="67326" y="652746"/>
                </a:lnTo>
                <a:lnTo>
                  <a:pt x="32286" y="629110"/>
                </a:lnTo>
                <a:lnTo>
                  <a:pt x="8662" y="594068"/>
                </a:lnTo>
                <a:lnTo>
                  <a:pt x="0" y="551180"/>
                </a:lnTo>
                <a:lnTo>
                  <a:pt x="0" y="110236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19" y="4305300"/>
            <a:ext cx="8752840" cy="754380"/>
          </a:xfrm>
          <a:custGeom>
            <a:avLst/>
            <a:gdLst/>
            <a:ahLst/>
            <a:cxnLst/>
            <a:rect l="l" t="t" r="r" b="b"/>
            <a:pathLst>
              <a:path w="8752840" h="754379">
                <a:moveTo>
                  <a:pt x="0" y="125730"/>
                </a:moveTo>
                <a:lnTo>
                  <a:pt x="9881" y="76777"/>
                </a:lnTo>
                <a:lnTo>
                  <a:pt x="36828" y="36814"/>
                </a:lnTo>
                <a:lnTo>
                  <a:pt x="76793" y="9876"/>
                </a:lnTo>
                <a:lnTo>
                  <a:pt x="125729" y="0"/>
                </a:lnTo>
                <a:lnTo>
                  <a:pt x="8626602" y="0"/>
                </a:lnTo>
                <a:lnTo>
                  <a:pt x="8675554" y="9876"/>
                </a:lnTo>
                <a:lnTo>
                  <a:pt x="8715517" y="36814"/>
                </a:lnTo>
                <a:lnTo>
                  <a:pt x="8742455" y="76777"/>
                </a:lnTo>
                <a:lnTo>
                  <a:pt x="8752332" y="125730"/>
                </a:lnTo>
                <a:lnTo>
                  <a:pt x="8752332" y="628650"/>
                </a:lnTo>
                <a:lnTo>
                  <a:pt x="8742455" y="677602"/>
                </a:lnTo>
                <a:lnTo>
                  <a:pt x="8715517" y="717565"/>
                </a:lnTo>
                <a:lnTo>
                  <a:pt x="8675554" y="744503"/>
                </a:lnTo>
                <a:lnTo>
                  <a:pt x="8626602" y="754380"/>
                </a:lnTo>
                <a:lnTo>
                  <a:pt x="125729" y="754380"/>
                </a:lnTo>
                <a:lnTo>
                  <a:pt x="76793" y="744503"/>
                </a:lnTo>
                <a:lnTo>
                  <a:pt x="36828" y="717565"/>
                </a:lnTo>
                <a:lnTo>
                  <a:pt x="9881" y="677602"/>
                </a:lnTo>
                <a:lnTo>
                  <a:pt x="0" y="628650"/>
                </a:lnTo>
                <a:lnTo>
                  <a:pt x="0" y="125730"/>
                </a:lnTo>
                <a:close/>
              </a:path>
            </a:pathLst>
          </a:custGeom>
          <a:ln w="12700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519" y="5209032"/>
            <a:ext cx="8752840" cy="756285"/>
          </a:xfrm>
          <a:custGeom>
            <a:avLst/>
            <a:gdLst/>
            <a:ahLst/>
            <a:cxnLst/>
            <a:rect l="l" t="t" r="r" b="b"/>
            <a:pathLst>
              <a:path w="8752840" h="756285">
                <a:moveTo>
                  <a:pt x="0" y="125984"/>
                </a:moveTo>
                <a:lnTo>
                  <a:pt x="9899" y="76938"/>
                </a:lnTo>
                <a:lnTo>
                  <a:pt x="36898" y="36893"/>
                </a:lnTo>
                <a:lnTo>
                  <a:pt x="76943" y="9898"/>
                </a:lnTo>
                <a:lnTo>
                  <a:pt x="125983" y="0"/>
                </a:lnTo>
                <a:lnTo>
                  <a:pt x="8626348" y="0"/>
                </a:lnTo>
                <a:lnTo>
                  <a:pt x="8675393" y="9898"/>
                </a:lnTo>
                <a:lnTo>
                  <a:pt x="8715438" y="36893"/>
                </a:lnTo>
                <a:lnTo>
                  <a:pt x="8742433" y="76938"/>
                </a:lnTo>
                <a:lnTo>
                  <a:pt x="8752332" y="125984"/>
                </a:lnTo>
                <a:lnTo>
                  <a:pt x="8752332" y="629920"/>
                </a:lnTo>
                <a:lnTo>
                  <a:pt x="8742433" y="678960"/>
                </a:lnTo>
                <a:lnTo>
                  <a:pt x="8715438" y="719005"/>
                </a:lnTo>
                <a:lnTo>
                  <a:pt x="8675393" y="746004"/>
                </a:lnTo>
                <a:lnTo>
                  <a:pt x="8626348" y="755904"/>
                </a:lnTo>
                <a:lnTo>
                  <a:pt x="125983" y="755904"/>
                </a:lnTo>
                <a:lnTo>
                  <a:pt x="76943" y="746004"/>
                </a:lnTo>
                <a:lnTo>
                  <a:pt x="36898" y="719005"/>
                </a:lnTo>
                <a:lnTo>
                  <a:pt x="9899" y="678960"/>
                </a:lnTo>
                <a:lnTo>
                  <a:pt x="0" y="629920"/>
                </a:lnTo>
                <a:lnTo>
                  <a:pt x="0" y="125984"/>
                </a:lnTo>
                <a:close/>
              </a:path>
            </a:pathLst>
          </a:custGeom>
          <a:ln w="12699">
            <a:solidFill>
              <a:srgbClr val="07B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64361" y="1741423"/>
            <a:ext cx="7484745" cy="4060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微软雅黑"/>
                <a:cs typeface="微软雅黑"/>
              </a:rPr>
              <a:t>不是通过节省时间创造想要的生活</a:t>
            </a:r>
            <a:endParaRPr sz="2800">
              <a:latin typeface="微软雅黑"/>
              <a:cs typeface="微软雅黑"/>
            </a:endParaRPr>
          </a:p>
          <a:p>
            <a:pPr algn="ctr" marL="12700" marR="5080">
              <a:lnSpc>
                <a:spcPct val="201399"/>
              </a:lnSpc>
              <a:spcBef>
                <a:spcPts val="905"/>
              </a:spcBef>
            </a:pPr>
            <a:r>
              <a:rPr dirty="0" sz="2800" spc="-5">
                <a:latin typeface="微软雅黑"/>
                <a:cs typeface="微软雅黑"/>
              </a:rPr>
              <a:t>而是先创造想要的生活，时间就会</a:t>
            </a:r>
            <a:r>
              <a:rPr dirty="0" sz="2800">
                <a:latin typeface="微软雅黑"/>
                <a:cs typeface="微软雅黑"/>
              </a:rPr>
              <a:t>自</a:t>
            </a:r>
            <a:r>
              <a:rPr dirty="0" sz="2800" spc="-5">
                <a:latin typeface="微软雅黑"/>
                <a:cs typeface="微软雅黑"/>
              </a:rPr>
              <a:t>动节</a:t>
            </a:r>
            <a:r>
              <a:rPr dirty="0" sz="2800">
                <a:latin typeface="微软雅黑"/>
                <a:cs typeface="微软雅黑"/>
              </a:rPr>
              <a:t>约</a:t>
            </a:r>
            <a:r>
              <a:rPr dirty="0" sz="2800" spc="-5">
                <a:latin typeface="微软雅黑"/>
                <a:cs typeface="微软雅黑"/>
              </a:rPr>
              <a:t>出来 </a:t>
            </a:r>
            <a:r>
              <a:rPr dirty="0" sz="2800" spc="-5">
                <a:latin typeface="微软雅黑"/>
                <a:cs typeface="微软雅黑"/>
              </a:rPr>
              <a:t>时间是非常有弹性的</a:t>
            </a:r>
            <a:endParaRPr sz="2800">
              <a:latin typeface="微软雅黑"/>
              <a:cs typeface="微软雅黑"/>
            </a:endParaRPr>
          </a:p>
          <a:p>
            <a:pPr algn="ctr" marL="902335" marR="892175">
              <a:lnSpc>
                <a:spcPts val="7130"/>
              </a:lnSpc>
              <a:spcBef>
                <a:spcPts val="585"/>
              </a:spcBef>
            </a:pPr>
            <a:r>
              <a:rPr dirty="0" sz="2800" spc="-5">
                <a:latin typeface="微软雅黑"/>
                <a:cs typeface="微软雅黑"/>
              </a:rPr>
              <a:t>时间管理的关键就是对待重要的事情 </a:t>
            </a:r>
            <a:r>
              <a:rPr dirty="0" sz="2800" spc="-5">
                <a:latin typeface="微软雅黑"/>
                <a:cs typeface="微软雅黑"/>
              </a:rPr>
              <a:t>把重要的事情放在日程表的前面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34242" y="6265055"/>
            <a:ext cx="1212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384" y="6467480"/>
            <a:ext cx="8573135" cy="20256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050" spc="5">
                <a:latin typeface="微软雅黑"/>
                <a:cs typeface="微软雅黑"/>
              </a:rPr>
              <a:t>改编自</a:t>
            </a:r>
            <a:r>
              <a:rPr dirty="0" sz="1050" spc="-55">
                <a:latin typeface="微软雅黑"/>
                <a:cs typeface="微软雅黑"/>
              </a:rPr>
              <a:t> </a:t>
            </a:r>
            <a:r>
              <a:rPr dirty="0" sz="1050">
                <a:latin typeface="Arial"/>
                <a:cs typeface="Arial"/>
              </a:rPr>
              <a:t>Laura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Vanderkam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5">
                <a:latin typeface="微软雅黑"/>
                <a:cs typeface="微软雅黑"/>
              </a:rPr>
              <a:t>，如何掌控你的</a:t>
            </a:r>
            <a:r>
              <a:rPr dirty="0" sz="1050" spc="-10">
                <a:latin typeface="微软雅黑"/>
                <a:cs typeface="微软雅黑"/>
              </a:rPr>
              <a:t>自</a:t>
            </a:r>
            <a:r>
              <a:rPr dirty="0" sz="1050" spc="5">
                <a:latin typeface="微软雅黑"/>
                <a:cs typeface="微软雅黑"/>
              </a:rPr>
              <a:t>由</a:t>
            </a:r>
            <a:r>
              <a:rPr dirty="0" sz="1050" spc="-10">
                <a:latin typeface="微软雅黑"/>
                <a:cs typeface="微软雅黑"/>
              </a:rPr>
              <a:t>时</a:t>
            </a:r>
            <a:r>
              <a:rPr dirty="0" sz="1050" spc="254">
                <a:latin typeface="微软雅黑"/>
                <a:cs typeface="微软雅黑"/>
              </a:rPr>
              <a:t>间</a:t>
            </a:r>
            <a:r>
              <a:rPr dirty="0" sz="1050" spc="5">
                <a:latin typeface="微软雅黑"/>
                <a:cs typeface="微软雅黑"/>
              </a:rPr>
              <a:t>，</a:t>
            </a:r>
            <a:r>
              <a:rPr dirty="0" sz="1050" spc="5">
                <a:latin typeface="Arial"/>
                <a:cs typeface="Arial"/>
              </a:rPr>
              <a:t>TED</a:t>
            </a:r>
            <a:r>
              <a:rPr dirty="0" sz="1050" spc="5">
                <a:latin typeface="微软雅黑"/>
                <a:cs typeface="微软雅黑"/>
              </a:rPr>
              <a:t>演</a:t>
            </a:r>
            <a:r>
              <a:rPr dirty="0" sz="1050" spc="-5">
                <a:latin typeface="微软雅黑"/>
                <a:cs typeface="微软雅黑"/>
              </a:rPr>
              <a:t>讲</a:t>
            </a:r>
            <a:r>
              <a:rPr dirty="0" sz="1050" spc="5">
                <a:latin typeface="微软雅黑"/>
                <a:cs typeface="微软雅黑"/>
              </a:rPr>
              <a:t>，</a:t>
            </a:r>
            <a:r>
              <a:rPr dirty="0" sz="1050" spc="-70">
                <a:latin typeface="微软雅黑"/>
                <a:cs typeface="微软雅黑"/>
              </a:rPr>
              <a:t> </a:t>
            </a:r>
            <a:r>
              <a:rPr dirty="0" sz="1050">
                <a:latin typeface="Arial"/>
                <a:cs typeface="Arial"/>
                <a:hlinkClick r:id="rId2"/>
              </a:rPr>
              <a:t>http://open.163.com/newview/movie/free?pid=MC82BCQAN&amp;mid=MC8U8L3IB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04172" y="6467480"/>
            <a:ext cx="1619885" cy="20256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050" spc="5">
                <a:latin typeface="微软雅黑"/>
                <a:cs typeface="微软雅黑"/>
              </a:rPr>
              <a:t>浏览时间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</a:rPr>
              <a:t>2020</a:t>
            </a:r>
            <a:r>
              <a:rPr dirty="0" sz="1050" spc="5">
                <a:latin typeface="微软雅黑"/>
                <a:cs typeface="微软雅黑"/>
              </a:rPr>
              <a:t>年</a:t>
            </a:r>
            <a:r>
              <a:rPr dirty="0" sz="1050">
                <a:latin typeface="Arial"/>
                <a:cs typeface="Arial"/>
              </a:rPr>
              <a:t>3</a:t>
            </a:r>
            <a:r>
              <a:rPr dirty="0" sz="1050" spc="-10">
                <a:latin typeface="微软雅黑"/>
                <a:cs typeface="微软雅黑"/>
              </a:rPr>
              <a:t>月</a:t>
            </a:r>
            <a:r>
              <a:rPr dirty="0" sz="1050">
                <a:latin typeface="Arial"/>
                <a:cs typeface="Arial"/>
              </a:rPr>
              <a:t>22</a:t>
            </a:r>
            <a:r>
              <a:rPr dirty="0" sz="1050" spc="5">
                <a:latin typeface="微软雅黑"/>
                <a:cs typeface="微软雅黑"/>
              </a:rPr>
              <a:t>日</a:t>
            </a:r>
            <a:endParaRPr sz="105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5"/>
              <a:t>快速理解五星教学原理：示证新知</a:t>
            </a:r>
            <a:r>
              <a:rPr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611123" y="2481072"/>
            <a:ext cx="940435" cy="826135"/>
          </a:xfrm>
          <a:custGeom>
            <a:avLst/>
            <a:gdLst/>
            <a:ahLst/>
            <a:cxnLst/>
            <a:rect l="l" t="t" r="r" b="b"/>
            <a:pathLst>
              <a:path w="940435" h="826135">
                <a:moveTo>
                  <a:pt x="271259" y="0"/>
                </a:moveTo>
                <a:lnTo>
                  <a:pt x="0" y="0"/>
                </a:lnTo>
                <a:lnTo>
                  <a:pt x="0" y="755141"/>
                </a:lnTo>
                <a:lnTo>
                  <a:pt x="644766" y="755141"/>
                </a:lnTo>
                <a:lnTo>
                  <a:pt x="644766" y="826007"/>
                </a:lnTo>
                <a:lnTo>
                  <a:pt x="940307" y="619505"/>
                </a:lnTo>
                <a:lnTo>
                  <a:pt x="746188" y="483869"/>
                </a:lnTo>
                <a:lnTo>
                  <a:pt x="271259" y="483869"/>
                </a:lnTo>
                <a:lnTo>
                  <a:pt x="271259" y="0"/>
                </a:lnTo>
                <a:close/>
              </a:path>
              <a:path w="940435" h="826135">
                <a:moveTo>
                  <a:pt x="644766" y="413003"/>
                </a:moveTo>
                <a:lnTo>
                  <a:pt x="644766" y="483869"/>
                </a:lnTo>
                <a:lnTo>
                  <a:pt x="746188" y="483869"/>
                </a:lnTo>
                <a:lnTo>
                  <a:pt x="644766" y="413003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1123" y="2481072"/>
            <a:ext cx="940435" cy="826135"/>
          </a:xfrm>
          <a:custGeom>
            <a:avLst/>
            <a:gdLst/>
            <a:ahLst/>
            <a:cxnLst/>
            <a:rect l="l" t="t" r="r" b="b"/>
            <a:pathLst>
              <a:path w="940435" h="826135">
                <a:moveTo>
                  <a:pt x="271259" y="0"/>
                </a:moveTo>
                <a:lnTo>
                  <a:pt x="271259" y="483869"/>
                </a:lnTo>
                <a:lnTo>
                  <a:pt x="644766" y="483869"/>
                </a:lnTo>
                <a:lnTo>
                  <a:pt x="644766" y="413003"/>
                </a:lnTo>
                <a:lnTo>
                  <a:pt x="940307" y="619505"/>
                </a:lnTo>
                <a:lnTo>
                  <a:pt x="644766" y="826007"/>
                </a:lnTo>
                <a:lnTo>
                  <a:pt x="644766" y="755141"/>
                </a:lnTo>
                <a:lnTo>
                  <a:pt x="0" y="755141"/>
                </a:lnTo>
                <a:lnTo>
                  <a:pt x="0" y="0"/>
                </a:lnTo>
                <a:lnTo>
                  <a:pt x="27125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9580" y="1507236"/>
            <a:ext cx="1390015" cy="974090"/>
          </a:xfrm>
          <a:custGeom>
            <a:avLst/>
            <a:gdLst/>
            <a:ahLst/>
            <a:cxnLst/>
            <a:rect l="l" t="t" r="r" b="b"/>
            <a:pathLst>
              <a:path w="1390014" h="974089">
                <a:moveTo>
                  <a:pt x="0" y="162305"/>
                </a:moveTo>
                <a:lnTo>
                  <a:pt x="5798" y="119150"/>
                </a:lnTo>
                <a:lnTo>
                  <a:pt x="22164" y="80376"/>
                </a:lnTo>
                <a:lnTo>
                  <a:pt x="47548" y="47529"/>
                </a:lnTo>
                <a:lnTo>
                  <a:pt x="80405" y="22154"/>
                </a:lnTo>
                <a:lnTo>
                  <a:pt x="119185" y="5796"/>
                </a:lnTo>
                <a:lnTo>
                  <a:pt x="162344" y="0"/>
                </a:lnTo>
                <a:lnTo>
                  <a:pt x="1227582" y="0"/>
                </a:lnTo>
                <a:lnTo>
                  <a:pt x="1270737" y="5796"/>
                </a:lnTo>
                <a:lnTo>
                  <a:pt x="1309511" y="22154"/>
                </a:lnTo>
                <a:lnTo>
                  <a:pt x="1342358" y="47529"/>
                </a:lnTo>
                <a:lnTo>
                  <a:pt x="1367733" y="80376"/>
                </a:lnTo>
                <a:lnTo>
                  <a:pt x="1384091" y="119150"/>
                </a:lnTo>
                <a:lnTo>
                  <a:pt x="1389888" y="162305"/>
                </a:lnTo>
                <a:lnTo>
                  <a:pt x="1389888" y="811529"/>
                </a:lnTo>
                <a:lnTo>
                  <a:pt x="1384091" y="854685"/>
                </a:lnTo>
                <a:lnTo>
                  <a:pt x="1367733" y="893459"/>
                </a:lnTo>
                <a:lnTo>
                  <a:pt x="1342358" y="926306"/>
                </a:lnTo>
                <a:lnTo>
                  <a:pt x="1309511" y="951681"/>
                </a:lnTo>
                <a:lnTo>
                  <a:pt x="1270737" y="968039"/>
                </a:lnTo>
                <a:lnTo>
                  <a:pt x="1227582" y="973836"/>
                </a:lnTo>
                <a:lnTo>
                  <a:pt x="162344" y="973836"/>
                </a:lnTo>
                <a:lnTo>
                  <a:pt x="119185" y="968039"/>
                </a:lnTo>
                <a:lnTo>
                  <a:pt x="80405" y="951681"/>
                </a:lnTo>
                <a:lnTo>
                  <a:pt x="47548" y="926306"/>
                </a:lnTo>
                <a:lnTo>
                  <a:pt x="22164" y="893459"/>
                </a:lnTo>
                <a:lnTo>
                  <a:pt x="5798" y="854685"/>
                </a:lnTo>
                <a:lnTo>
                  <a:pt x="0" y="811529"/>
                </a:lnTo>
                <a:lnTo>
                  <a:pt x="0" y="16230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7509" y="1547971"/>
            <a:ext cx="1093470" cy="73977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390"/>
              </a:spcBef>
            </a:pPr>
            <a:r>
              <a:rPr dirty="0" sz="2100">
                <a:latin typeface="Arial"/>
                <a:cs typeface="Arial"/>
              </a:rPr>
              <a:t>Step1: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2100">
                <a:latin typeface="微软雅黑"/>
                <a:cs typeface="微软雅黑"/>
              </a:rPr>
              <a:t>未来视角</a:t>
            </a:r>
            <a:endParaRPr sz="21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3123" y="1691385"/>
            <a:ext cx="935355" cy="5530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0485" marR="5080" indent="-58419">
              <a:lnSpc>
                <a:spcPct val="128499"/>
              </a:lnSpc>
              <a:spcBef>
                <a:spcPts val="90"/>
              </a:spcBef>
              <a:buFont typeface="Arial"/>
              <a:buChar char="•"/>
              <a:tabLst>
                <a:tab pos="71120" algn="l"/>
              </a:tabLst>
            </a:pPr>
            <a:r>
              <a:rPr dirty="0" sz="900">
                <a:latin typeface="微软雅黑"/>
                <a:cs typeface="微软雅黑"/>
              </a:rPr>
              <a:t>如果是到年底，  想象哪</a:t>
            </a:r>
            <a:r>
              <a:rPr dirty="0" sz="900" spc="-5">
                <a:latin typeface="Arial"/>
                <a:cs typeface="Arial"/>
              </a:rPr>
              <a:t>3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5">
                <a:latin typeface="Arial"/>
                <a:cs typeface="Arial"/>
              </a:rPr>
              <a:t>5</a:t>
            </a:r>
            <a:r>
              <a:rPr dirty="0" sz="900" spc="-5">
                <a:latin typeface="微软雅黑"/>
                <a:cs typeface="微软雅黑"/>
              </a:rPr>
              <a:t>件事情 让你表现优异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3267" y="3573779"/>
            <a:ext cx="942340" cy="826135"/>
          </a:xfrm>
          <a:custGeom>
            <a:avLst/>
            <a:gdLst/>
            <a:ahLst/>
            <a:cxnLst/>
            <a:rect l="l" t="t" r="r" b="b"/>
            <a:pathLst>
              <a:path w="942339" h="826135">
                <a:moveTo>
                  <a:pt x="271271" y="0"/>
                </a:moveTo>
                <a:lnTo>
                  <a:pt x="0" y="0"/>
                </a:lnTo>
                <a:lnTo>
                  <a:pt x="0" y="755142"/>
                </a:lnTo>
                <a:lnTo>
                  <a:pt x="646302" y="755142"/>
                </a:lnTo>
                <a:lnTo>
                  <a:pt x="646302" y="826008"/>
                </a:lnTo>
                <a:lnTo>
                  <a:pt x="941832" y="619506"/>
                </a:lnTo>
                <a:lnTo>
                  <a:pt x="747720" y="483870"/>
                </a:lnTo>
                <a:lnTo>
                  <a:pt x="271271" y="483870"/>
                </a:lnTo>
                <a:lnTo>
                  <a:pt x="271271" y="0"/>
                </a:lnTo>
                <a:close/>
              </a:path>
              <a:path w="942339" h="826135">
                <a:moveTo>
                  <a:pt x="646302" y="413004"/>
                </a:moveTo>
                <a:lnTo>
                  <a:pt x="646302" y="483870"/>
                </a:lnTo>
                <a:lnTo>
                  <a:pt x="747720" y="483870"/>
                </a:lnTo>
                <a:lnTo>
                  <a:pt x="646302" y="413004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63267" y="3573779"/>
            <a:ext cx="942340" cy="826135"/>
          </a:xfrm>
          <a:custGeom>
            <a:avLst/>
            <a:gdLst/>
            <a:ahLst/>
            <a:cxnLst/>
            <a:rect l="l" t="t" r="r" b="b"/>
            <a:pathLst>
              <a:path w="942339" h="826135">
                <a:moveTo>
                  <a:pt x="271271" y="0"/>
                </a:moveTo>
                <a:lnTo>
                  <a:pt x="271271" y="483870"/>
                </a:lnTo>
                <a:lnTo>
                  <a:pt x="646302" y="483870"/>
                </a:lnTo>
                <a:lnTo>
                  <a:pt x="646302" y="413004"/>
                </a:lnTo>
                <a:lnTo>
                  <a:pt x="941832" y="619506"/>
                </a:lnTo>
                <a:lnTo>
                  <a:pt x="646302" y="826008"/>
                </a:lnTo>
                <a:lnTo>
                  <a:pt x="646302" y="755142"/>
                </a:lnTo>
                <a:lnTo>
                  <a:pt x="0" y="755142"/>
                </a:lnTo>
                <a:lnTo>
                  <a:pt x="0" y="0"/>
                </a:lnTo>
                <a:lnTo>
                  <a:pt x="271271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01724" y="2601467"/>
            <a:ext cx="1391920" cy="974090"/>
          </a:xfrm>
          <a:custGeom>
            <a:avLst/>
            <a:gdLst/>
            <a:ahLst/>
            <a:cxnLst/>
            <a:rect l="l" t="t" r="r" b="b"/>
            <a:pathLst>
              <a:path w="1391920" h="974089">
                <a:moveTo>
                  <a:pt x="0" y="162306"/>
                </a:moveTo>
                <a:lnTo>
                  <a:pt x="5796" y="119150"/>
                </a:lnTo>
                <a:lnTo>
                  <a:pt x="22154" y="80376"/>
                </a:lnTo>
                <a:lnTo>
                  <a:pt x="47529" y="47529"/>
                </a:lnTo>
                <a:lnTo>
                  <a:pt x="80376" y="22154"/>
                </a:lnTo>
                <a:lnTo>
                  <a:pt x="119150" y="5796"/>
                </a:lnTo>
                <a:lnTo>
                  <a:pt x="162306" y="0"/>
                </a:lnTo>
                <a:lnTo>
                  <a:pt x="1229106" y="0"/>
                </a:lnTo>
                <a:lnTo>
                  <a:pt x="1272261" y="5796"/>
                </a:lnTo>
                <a:lnTo>
                  <a:pt x="1311035" y="22154"/>
                </a:lnTo>
                <a:lnTo>
                  <a:pt x="1343882" y="47529"/>
                </a:lnTo>
                <a:lnTo>
                  <a:pt x="1369257" y="80376"/>
                </a:lnTo>
                <a:lnTo>
                  <a:pt x="1385615" y="119150"/>
                </a:lnTo>
                <a:lnTo>
                  <a:pt x="1391412" y="162306"/>
                </a:lnTo>
                <a:lnTo>
                  <a:pt x="1391412" y="811530"/>
                </a:lnTo>
                <a:lnTo>
                  <a:pt x="1385615" y="854685"/>
                </a:lnTo>
                <a:lnTo>
                  <a:pt x="1369257" y="893459"/>
                </a:lnTo>
                <a:lnTo>
                  <a:pt x="1343882" y="926306"/>
                </a:lnTo>
                <a:lnTo>
                  <a:pt x="1311035" y="951681"/>
                </a:lnTo>
                <a:lnTo>
                  <a:pt x="1272261" y="968039"/>
                </a:lnTo>
                <a:lnTo>
                  <a:pt x="1229106" y="973836"/>
                </a:lnTo>
                <a:lnTo>
                  <a:pt x="162306" y="973836"/>
                </a:lnTo>
                <a:lnTo>
                  <a:pt x="119150" y="968039"/>
                </a:lnTo>
                <a:lnTo>
                  <a:pt x="80376" y="951681"/>
                </a:lnTo>
                <a:lnTo>
                  <a:pt x="47529" y="926306"/>
                </a:lnTo>
                <a:lnTo>
                  <a:pt x="22154" y="893459"/>
                </a:lnTo>
                <a:lnTo>
                  <a:pt x="5796" y="854685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750822" y="2642362"/>
            <a:ext cx="1092200" cy="73914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385"/>
              </a:spcBef>
            </a:pPr>
            <a:r>
              <a:rPr dirty="0" sz="2100" spc="-5">
                <a:latin typeface="Arial"/>
                <a:cs typeface="Arial"/>
              </a:rPr>
              <a:t>Step2: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2100">
                <a:latin typeface="微软雅黑"/>
                <a:cs typeface="微软雅黑"/>
              </a:rPr>
              <a:t>目标前置</a:t>
            </a:r>
            <a:endParaRPr sz="21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26410" y="2785364"/>
            <a:ext cx="883919" cy="553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70485" marR="5080" indent="-58419">
              <a:lnSpc>
                <a:spcPct val="128299"/>
              </a:lnSpc>
              <a:spcBef>
                <a:spcPts val="95"/>
              </a:spcBef>
              <a:buFont typeface="Arial"/>
              <a:buChar char="•"/>
              <a:tabLst>
                <a:tab pos="71120" algn="l"/>
              </a:tabLst>
            </a:pPr>
            <a:r>
              <a:rPr dirty="0" sz="900">
                <a:latin typeface="微软雅黑"/>
                <a:cs typeface="微软雅黑"/>
              </a:rPr>
              <a:t>把最重要的事情 列在日程表的前 几栏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16935" y="4668011"/>
            <a:ext cx="940435" cy="826135"/>
          </a:xfrm>
          <a:custGeom>
            <a:avLst/>
            <a:gdLst/>
            <a:ahLst/>
            <a:cxnLst/>
            <a:rect l="l" t="t" r="r" b="b"/>
            <a:pathLst>
              <a:path w="940435" h="826135">
                <a:moveTo>
                  <a:pt x="271271" y="0"/>
                </a:moveTo>
                <a:lnTo>
                  <a:pt x="0" y="0"/>
                </a:lnTo>
                <a:lnTo>
                  <a:pt x="0" y="755141"/>
                </a:lnTo>
                <a:lnTo>
                  <a:pt x="644778" y="755141"/>
                </a:lnTo>
                <a:lnTo>
                  <a:pt x="644778" y="826007"/>
                </a:lnTo>
                <a:lnTo>
                  <a:pt x="940308" y="619506"/>
                </a:lnTo>
                <a:lnTo>
                  <a:pt x="746196" y="483869"/>
                </a:lnTo>
                <a:lnTo>
                  <a:pt x="271271" y="483869"/>
                </a:lnTo>
                <a:lnTo>
                  <a:pt x="271271" y="0"/>
                </a:lnTo>
                <a:close/>
              </a:path>
              <a:path w="940435" h="826135">
                <a:moveTo>
                  <a:pt x="644778" y="413004"/>
                </a:moveTo>
                <a:lnTo>
                  <a:pt x="644778" y="483869"/>
                </a:lnTo>
                <a:lnTo>
                  <a:pt x="746196" y="483869"/>
                </a:lnTo>
                <a:lnTo>
                  <a:pt x="644778" y="413004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16935" y="4668011"/>
            <a:ext cx="940435" cy="826135"/>
          </a:xfrm>
          <a:custGeom>
            <a:avLst/>
            <a:gdLst/>
            <a:ahLst/>
            <a:cxnLst/>
            <a:rect l="l" t="t" r="r" b="b"/>
            <a:pathLst>
              <a:path w="940435" h="826135">
                <a:moveTo>
                  <a:pt x="271271" y="0"/>
                </a:moveTo>
                <a:lnTo>
                  <a:pt x="271271" y="483869"/>
                </a:lnTo>
                <a:lnTo>
                  <a:pt x="644778" y="483869"/>
                </a:lnTo>
                <a:lnTo>
                  <a:pt x="644778" y="413004"/>
                </a:lnTo>
                <a:lnTo>
                  <a:pt x="940308" y="619506"/>
                </a:lnTo>
                <a:lnTo>
                  <a:pt x="644778" y="826007"/>
                </a:lnTo>
                <a:lnTo>
                  <a:pt x="644778" y="755141"/>
                </a:lnTo>
                <a:lnTo>
                  <a:pt x="0" y="755141"/>
                </a:lnTo>
                <a:lnTo>
                  <a:pt x="0" y="0"/>
                </a:lnTo>
                <a:lnTo>
                  <a:pt x="271271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55392" y="3694176"/>
            <a:ext cx="1391920" cy="974090"/>
          </a:xfrm>
          <a:custGeom>
            <a:avLst/>
            <a:gdLst/>
            <a:ahLst/>
            <a:cxnLst/>
            <a:rect l="l" t="t" r="r" b="b"/>
            <a:pathLst>
              <a:path w="1391920" h="974089">
                <a:moveTo>
                  <a:pt x="0" y="162306"/>
                </a:moveTo>
                <a:lnTo>
                  <a:pt x="5796" y="119150"/>
                </a:lnTo>
                <a:lnTo>
                  <a:pt x="22154" y="80376"/>
                </a:lnTo>
                <a:lnTo>
                  <a:pt x="47529" y="47529"/>
                </a:lnTo>
                <a:lnTo>
                  <a:pt x="80376" y="22154"/>
                </a:lnTo>
                <a:lnTo>
                  <a:pt x="119150" y="5796"/>
                </a:lnTo>
                <a:lnTo>
                  <a:pt x="162306" y="0"/>
                </a:lnTo>
                <a:lnTo>
                  <a:pt x="1229106" y="0"/>
                </a:lnTo>
                <a:lnTo>
                  <a:pt x="1272261" y="5796"/>
                </a:lnTo>
                <a:lnTo>
                  <a:pt x="1311035" y="22154"/>
                </a:lnTo>
                <a:lnTo>
                  <a:pt x="1343882" y="47529"/>
                </a:lnTo>
                <a:lnTo>
                  <a:pt x="1369257" y="80376"/>
                </a:lnTo>
                <a:lnTo>
                  <a:pt x="1385615" y="119150"/>
                </a:lnTo>
                <a:lnTo>
                  <a:pt x="1391411" y="162306"/>
                </a:lnTo>
                <a:lnTo>
                  <a:pt x="1391411" y="811530"/>
                </a:lnTo>
                <a:lnTo>
                  <a:pt x="1385615" y="854685"/>
                </a:lnTo>
                <a:lnTo>
                  <a:pt x="1369257" y="893459"/>
                </a:lnTo>
                <a:lnTo>
                  <a:pt x="1343882" y="926306"/>
                </a:lnTo>
                <a:lnTo>
                  <a:pt x="1311035" y="951681"/>
                </a:lnTo>
                <a:lnTo>
                  <a:pt x="1272261" y="968039"/>
                </a:lnTo>
                <a:lnTo>
                  <a:pt x="1229106" y="973836"/>
                </a:lnTo>
                <a:lnTo>
                  <a:pt x="162306" y="973836"/>
                </a:lnTo>
                <a:lnTo>
                  <a:pt x="119150" y="968039"/>
                </a:lnTo>
                <a:lnTo>
                  <a:pt x="80376" y="951681"/>
                </a:lnTo>
                <a:lnTo>
                  <a:pt x="47529" y="926306"/>
                </a:lnTo>
                <a:lnTo>
                  <a:pt x="22154" y="893459"/>
                </a:lnTo>
                <a:lnTo>
                  <a:pt x="5796" y="854685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903982" y="3735546"/>
            <a:ext cx="1092200" cy="73977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390"/>
              </a:spcBef>
            </a:pPr>
            <a:r>
              <a:rPr dirty="0" sz="2100" spc="-5">
                <a:latin typeface="Arial"/>
                <a:cs typeface="Arial"/>
              </a:rPr>
              <a:t>Step3: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2100">
                <a:latin typeface="微软雅黑"/>
                <a:cs typeface="微软雅黑"/>
              </a:rPr>
              <a:t>做好计划</a:t>
            </a:r>
            <a:endParaRPr sz="21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79570" y="3878960"/>
            <a:ext cx="883919" cy="5530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70485" marR="5080" indent="-58419">
              <a:lnSpc>
                <a:spcPct val="128499"/>
              </a:lnSpc>
              <a:spcBef>
                <a:spcPts val="90"/>
              </a:spcBef>
              <a:buFont typeface="Arial"/>
              <a:buChar char="•"/>
              <a:tabLst>
                <a:tab pos="71120" algn="l"/>
              </a:tabLst>
            </a:pPr>
            <a:r>
              <a:rPr dirty="0" sz="900">
                <a:latin typeface="微软雅黑"/>
                <a:cs typeface="微软雅黑"/>
              </a:rPr>
              <a:t>三栏优先表，安 排周计划，日计 划，安排事情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09059" y="4788408"/>
            <a:ext cx="1390015" cy="974090"/>
          </a:xfrm>
          <a:custGeom>
            <a:avLst/>
            <a:gdLst/>
            <a:ahLst/>
            <a:cxnLst/>
            <a:rect l="l" t="t" r="r" b="b"/>
            <a:pathLst>
              <a:path w="1390014" h="974089">
                <a:moveTo>
                  <a:pt x="0" y="162306"/>
                </a:moveTo>
                <a:lnTo>
                  <a:pt x="5796" y="119150"/>
                </a:lnTo>
                <a:lnTo>
                  <a:pt x="22154" y="80376"/>
                </a:lnTo>
                <a:lnTo>
                  <a:pt x="47529" y="47529"/>
                </a:lnTo>
                <a:lnTo>
                  <a:pt x="80376" y="22154"/>
                </a:lnTo>
                <a:lnTo>
                  <a:pt x="119150" y="5796"/>
                </a:lnTo>
                <a:lnTo>
                  <a:pt x="162305" y="0"/>
                </a:lnTo>
                <a:lnTo>
                  <a:pt x="1227581" y="0"/>
                </a:lnTo>
                <a:lnTo>
                  <a:pt x="1270737" y="5796"/>
                </a:lnTo>
                <a:lnTo>
                  <a:pt x="1309511" y="22154"/>
                </a:lnTo>
                <a:lnTo>
                  <a:pt x="1342358" y="47529"/>
                </a:lnTo>
                <a:lnTo>
                  <a:pt x="1367733" y="80376"/>
                </a:lnTo>
                <a:lnTo>
                  <a:pt x="1384091" y="119150"/>
                </a:lnTo>
                <a:lnTo>
                  <a:pt x="1389888" y="162306"/>
                </a:lnTo>
                <a:lnTo>
                  <a:pt x="1389888" y="811491"/>
                </a:lnTo>
                <a:lnTo>
                  <a:pt x="1384091" y="854650"/>
                </a:lnTo>
                <a:lnTo>
                  <a:pt x="1367733" y="893430"/>
                </a:lnTo>
                <a:lnTo>
                  <a:pt x="1342358" y="926287"/>
                </a:lnTo>
                <a:lnTo>
                  <a:pt x="1309511" y="951671"/>
                </a:lnTo>
                <a:lnTo>
                  <a:pt x="1270737" y="968037"/>
                </a:lnTo>
                <a:lnTo>
                  <a:pt x="1227581" y="973836"/>
                </a:lnTo>
                <a:lnTo>
                  <a:pt x="162305" y="973836"/>
                </a:lnTo>
                <a:lnTo>
                  <a:pt x="119150" y="968037"/>
                </a:lnTo>
                <a:lnTo>
                  <a:pt x="80376" y="951671"/>
                </a:lnTo>
                <a:lnTo>
                  <a:pt x="47529" y="926287"/>
                </a:lnTo>
                <a:lnTo>
                  <a:pt x="22154" y="893430"/>
                </a:lnTo>
                <a:lnTo>
                  <a:pt x="5796" y="854650"/>
                </a:lnTo>
                <a:lnTo>
                  <a:pt x="0" y="811491"/>
                </a:lnTo>
                <a:lnTo>
                  <a:pt x="0" y="162306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057269" y="4829936"/>
            <a:ext cx="1092200" cy="73914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385"/>
              </a:spcBef>
            </a:pPr>
            <a:r>
              <a:rPr dirty="0" sz="2100" spc="-5">
                <a:latin typeface="Arial"/>
                <a:cs typeface="Arial"/>
              </a:rPr>
              <a:t>Step4: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2100">
                <a:latin typeface="微软雅黑"/>
                <a:cs typeface="微软雅黑"/>
              </a:rPr>
              <a:t>零碎时间</a:t>
            </a:r>
            <a:endParaRPr sz="2100">
              <a:latin typeface="微软雅黑"/>
              <a:cs typeface="微软雅黑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/>
              <a:t>老周教法工作室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pc="-5">
                <a:latin typeface="微软雅黑"/>
                <a:cs typeface="微软雅黑"/>
              </a:rPr>
              <a:t>电话</a:t>
            </a:r>
            <a:r>
              <a:rPr dirty="0" spc="-10">
                <a:latin typeface="微软雅黑"/>
                <a:cs typeface="微软雅黑"/>
              </a:rPr>
              <a:t>：</a:t>
            </a:r>
            <a:r>
              <a:rPr dirty="0" spc="-10"/>
              <a:t>13521706351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334242" y="6265055"/>
            <a:ext cx="1212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8384" y="6467480"/>
            <a:ext cx="8573135" cy="20256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050" spc="5">
                <a:latin typeface="微软雅黑"/>
                <a:cs typeface="微软雅黑"/>
              </a:rPr>
              <a:t>改编自</a:t>
            </a:r>
            <a:r>
              <a:rPr dirty="0" sz="1050" spc="-55">
                <a:latin typeface="微软雅黑"/>
                <a:cs typeface="微软雅黑"/>
              </a:rPr>
              <a:t> </a:t>
            </a:r>
            <a:r>
              <a:rPr dirty="0" sz="1050">
                <a:latin typeface="Arial"/>
                <a:cs typeface="Arial"/>
              </a:rPr>
              <a:t>Laura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Vanderkam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5">
                <a:latin typeface="微软雅黑"/>
                <a:cs typeface="微软雅黑"/>
              </a:rPr>
              <a:t>，如何掌控你的</a:t>
            </a:r>
            <a:r>
              <a:rPr dirty="0" sz="1050" spc="-10">
                <a:latin typeface="微软雅黑"/>
                <a:cs typeface="微软雅黑"/>
              </a:rPr>
              <a:t>自</a:t>
            </a:r>
            <a:r>
              <a:rPr dirty="0" sz="1050" spc="5">
                <a:latin typeface="微软雅黑"/>
                <a:cs typeface="微软雅黑"/>
              </a:rPr>
              <a:t>由</a:t>
            </a:r>
            <a:r>
              <a:rPr dirty="0" sz="1050" spc="-10">
                <a:latin typeface="微软雅黑"/>
                <a:cs typeface="微软雅黑"/>
              </a:rPr>
              <a:t>时</a:t>
            </a:r>
            <a:r>
              <a:rPr dirty="0" sz="1050" spc="254">
                <a:latin typeface="微软雅黑"/>
                <a:cs typeface="微软雅黑"/>
              </a:rPr>
              <a:t>间</a:t>
            </a:r>
            <a:r>
              <a:rPr dirty="0" sz="1050" spc="5">
                <a:latin typeface="微软雅黑"/>
                <a:cs typeface="微软雅黑"/>
              </a:rPr>
              <a:t>，</a:t>
            </a:r>
            <a:r>
              <a:rPr dirty="0" sz="1050" spc="5">
                <a:latin typeface="Arial"/>
                <a:cs typeface="Arial"/>
              </a:rPr>
              <a:t>TED</a:t>
            </a:r>
            <a:r>
              <a:rPr dirty="0" sz="1050" spc="5">
                <a:latin typeface="微软雅黑"/>
                <a:cs typeface="微软雅黑"/>
              </a:rPr>
              <a:t>演</a:t>
            </a:r>
            <a:r>
              <a:rPr dirty="0" sz="1050" spc="-5">
                <a:latin typeface="微软雅黑"/>
                <a:cs typeface="微软雅黑"/>
              </a:rPr>
              <a:t>讲</a:t>
            </a:r>
            <a:r>
              <a:rPr dirty="0" sz="1050" spc="5">
                <a:latin typeface="微软雅黑"/>
                <a:cs typeface="微软雅黑"/>
              </a:rPr>
              <a:t>，</a:t>
            </a:r>
            <a:r>
              <a:rPr dirty="0" sz="1050" spc="-70">
                <a:latin typeface="微软雅黑"/>
                <a:cs typeface="微软雅黑"/>
              </a:rPr>
              <a:t> </a:t>
            </a:r>
            <a:r>
              <a:rPr dirty="0" sz="1050">
                <a:latin typeface="Arial"/>
                <a:cs typeface="Arial"/>
                <a:hlinkClick r:id="rId2"/>
              </a:rPr>
              <a:t>http://open.163.com/newview/movie/free?pid=MC82BCQAN&amp;mid=MC8U8L3IB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04172" y="6467480"/>
            <a:ext cx="1619885" cy="20256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050" spc="5">
                <a:latin typeface="微软雅黑"/>
                <a:cs typeface="微软雅黑"/>
              </a:rPr>
              <a:t>浏览时间</a:t>
            </a:r>
            <a:r>
              <a:rPr dirty="0" sz="1050">
                <a:latin typeface="微软雅黑"/>
                <a:cs typeface="微软雅黑"/>
              </a:rPr>
              <a:t>：</a:t>
            </a:r>
            <a:r>
              <a:rPr dirty="0" sz="1050">
                <a:latin typeface="Arial"/>
                <a:cs typeface="Arial"/>
              </a:rPr>
              <a:t>2020</a:t>
            </a:r>
            <a:r>
              <a:rPr dirty="0" sz="1050" spc="5">
                <a:latin typeface="微软雅黑"/>
                <a:cs typeface="微软雅黑"/>
              </a:rPr>
              <a:t>年</a:t>
            </a:r>
            <a:r>
              <a:rPr dirty="0" sz="1050">
                <a:latin typeface="Arial"/>
                <a:cs typeface="Arial"/>
              </a:rPr>
              <a:t>3</a:t>
            </a:r>
            <a:r>
              <a:rPr dirty="0" sz="1050" spc="-10">
                <a:latin typeface="微软雅黑"/>
                <a:cs typeface="微软雅黑"/>
              </a:rPr>
              <a:t>月</a:t>
            </a:r>
            <a:r>
              <a:rPr dirty="0" sz="1050">
                <a:latin typeface="Arial"/>
                <a:cs typeface="Arial"/>
              </a:rPr>
              <a:t>22</a:t>
            </a:r>
            <a:r>
              <a:rPr dirty="0" sz="1050" spc="5">
                <a:latin typeface="微软雅黑"/>
                <a:cs typeface="微软雅黑"/>
              </a:rPr>
              <a:t>日</a:t>
            </a:r>
            <a:endParaRPr sz="105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5716" y="4947005"/>
            <a:ext cx="1029969" cy="574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0" marR="5080" indent="-114300">
              <a:lnSpc>
                <a:spcPct val="128600"/>
              </a:lnSpc>
              <a:spcBef>
                <a:spcPts val="95"/>
              </a:spcBef>
              <a:buFont typeface="Arial"/>
              <a:buChar char="•"/>
              <a:tabLst>
                <a:tab pos="127000" algn="l"/>
              </a:tabLst>
            </a:pPr>
            <a:r>
              <a:rPr dirty="0" sz="1400">
                <a:latin typeface="微软雅黑"/>
                <a:cs typeface="微软雅黑"/>
              </a:rPr>
              <a:t>恰当利</a:t>
            </a:r>
            <a:r>
              <a:rPr dirty="0" sz="1400" spc="-15">
                <a:latin typeface="微软雅黑"/>
                <a:cs typeface="微软雅黑"/>
              </a:rPr>
              <a:t>用</a:t>
            </a:r>
            <a:r>
              <a:rPr dirty="0" sz="1400">
                <a:latin typeface="微软雅黑"/>
                <a:cs typeface="微软雅黑"/>
              </a:rPr>
              <a:t>， </a:t>
            </a:r>
            <a:r>
              <a:rPr dirty="0" sz="1400">
                <a:latin typeface="微软雅黑"/>
                <a:cs typeface="微软雅黑"/>
              </a:rPr>
              <a:t>大大作用</a:t>
            </a:r>
            <a:endParaRPr sz="1400">
              <a:latin typeface="微软雅黑"/>
              <a:cs typeface="微软雅黑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524370" y="1351152"/>
          <a:ext cx="5375910" cy="4772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1489"/>
                <a:gridCol w="725805"/>
                <a:gridCol w="340360"/>
                <a:gridCol w="331469"/>
                <a:gridCol w="762000"/>
                <a:gridCol w="116839"/>
                <a:gridCol w="690245"/>
                <a:gridCol w="628014"/>
              </a:tblGrid>
              <a:tr h="1114044">
                <a:tc>
                  <a:txBody>
                    <a:bodyPr/>
                    <a:lstStyle/>
                    <a:p>
                      <a:pPr marL="92075">
                        <a:lnSpc>
                          <a:spcPts val="2155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Step1: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ts val="2155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未来视角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92075" marR="1428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微软雅黑"/>
                          <a:cs typeface="微软雅黑"/>
                        </a:rPr>
                        <a:t>到年底的时候，哪些事情让我觉着今年身体素质越 来越好？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01</a:t>
                      </a:r>
                      <a:r>
                        <a:rPr dirty="0" sz="1200">
                          <a:latin typeface="微软雅黑"/>
                          <a:cs typeface="微软雅黑"/>
                        </a:rPr>
                        <a:t>将体重减到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75KG</a:t>
                      </a:r>
                      <a:r>
                        <a:rPr dirty="0" sz="1200">
                          <a:latin typeface="微软雅黑"/>
                          <a:cs typeface="微软雅黑"/>
                        </a:rPr>
                        <a:t>。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02</a:t>
                      </a:r>
                      <a:r>
                        <a:rPr dirty="0" sz="1200">
                          <a:latin typeface="微软雅黑"/>
                          <a:cs typeface="微软雅黑"/>
                        </a:rPr>
                        <a:t>消除大肚腩，拥有腹肌。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03</a:t>
                      </a:r>
                      <a:r>
                        <a:rPr dirty="0" sz="1200" spc="-5">
                          <a:latin typeface="微软雅黑"/>
                          <a:cs typeface="微软雅黑"/>
                        </a:rPr>
                        <a:t>一小时内完成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5">
                          <a:latin typeface="微软雅黑"/>
                          <a:cs typeface="微软雅黑"/>
                        </a:rPr>
                        <a:t>公里跑。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760">
                <a:tc rowSpan="2">
                  <a:txBody>
                    <a:bodyPr/>
                    <a:lstStyle/>
                    <a:p>
                      <a:pPr marL="92075">
                        <a:lnSpc>
                          <a:spcPts val="2155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Step2: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ts val="2155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目标前置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工作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感情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个人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515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01</a:t>
                      </a:r>
                      <a:r>
                        <a:rPr dirty="0" sz="1050" spc="5">
                          <a:latin typeface="微软雅黑"/>
                          <a:cs typeface="微软雅黑"/>
                        </a:rPr>
                        <a:t>将体重减到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75KG</a:t>
                      </a:r>
                      <a:r>
                        <a:rPr dirty="0" sz="1050" spc="5">
                          <a:latin typeface="微软雅黑"/>
                          <a:cs typeface="微软雅黑"/>
                        </a:rPr>
                        <a:t>。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02</a:t>
                      </a:r>
                      <a:r>
                        <a:rPr dirty="0" sz="1050" spc="5">
                          <a:latin typeface="微软雅黑"/>
                          <a:cs typeface="微软雅黑"/>
                        </a:rPr>
                        <a:t>消除大肚腩，拥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050" spc="5">
                          <a:latin typeface="微软雅黑"/>
                          <a:cs typeface="微软雅黑"/>
                        </a:rPr>
                        <a:t>有腹肌。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03</a:t>
                      </a:r>
                      <a:r>
                        <a:rPr dirty="0" sz="1050">
                          <a:latin typeface="微软雅黑"/>
                          <a:cs typeface="微软雅黑"/>
                        </a:rPr>
                        <a:t>一小时内完成</a:t>
                      </a:r>
                      <a:r>
                        <a:rPr dirty="0" sz="1050" spc="-5">
                          <a:latin typeface="Arial"/>
                          <a:cs typeface="Arial"/>
                        </a:rPr>
                        <a:t>12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5">
                          <a:latin typeface="微软雅黑"/>
                          <a:cs typeface="微软雅黑"/>
                        </a:rPr>
                        <a:t>公里跑。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57021">
                <a:tc rowSpan="2">
                  <a:txBody>
                    <a:bodyPr/>
                    <a:lstStyle/>
                    <a:p>
                      <a:pPr marL="92075">
                        <a:lnSpc>
                          <a:spcPts val="2155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Step3: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ts val="2155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做好计划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微软雅黑"/>
                          <a:cs typeface="微软雅黑"/>
                        </a:rPr>
                        <a:t>周五下午，今晚明天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050" spc="5">
                          <a:latin typeface="微软雅黑"/>
                          <a:cs typeface="微软雅黑"/>
                        </a:rPr>
                        <a:t>月份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050" spc="5">
                          <a:latin typeface="微软雅黑"/>
                          <a:cs typeface="微软雅黑"/>
                        </a:rPr>
                        <a:t>月份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050" spc="5">
                          <a:latin typeface="微软雅黑"/>
                          <a:cs typeface="微软雅黑"/>
                        </a:rPr>
                        <a:t>月份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050" spc="5">
                          <a:latin typeface="微软雅黑"/>
                          <a:cs typeface="微软雅黑"/>
                        </a:rPr>
                        <a:t>月份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050" spc="5">
                          <a:latin typeface="微软雅黑"/>
                          <a:cs typeface="微软雅黑"/>
                        </a:rPr>
                        <a:t>月份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702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050" spc="5">
                          <a:latin typeface="微软雅黑"/>
                          <a:cs typeface="微软雅黑"/>
                        </a:rPr>
                        <a:t>月份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050" spc="5">
                          <a:latin typeface="微软雅黑"/>
                          <a:cs typeface="微软雅黑"/>
                        </a:rPr>
                        <a:t>月份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050" spc="5">
                          <a:latin typeface="微软雅黑"/>
                          <a:cs typeface="微软雅黑"/>
                        </a:rPr>
                        <a:t>月份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050" spc="5">
                          <a:latin typeface="微软雅黑"/>
                          <a:cs typeface="微软雅黑"/>
                        </a:rPr>
                        <a:t>月份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4044">
                <a:tc>
                  <a:txBody>
                    <a:bodyPr/>
                    <a:lstStyle/>
                    <a:p>
                      <a:pPr marL="92075">
                        <a:lnSpc>
                          <a:spcPts val="2155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Step4: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ts val="2155"/>
                        </a:lnSpc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零碎时间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800">
                          <a:latin typeface="微软雅黑"/>
                          <a:cs typeface="微软雅黑"/>
                        </a:rPr>
                        <a:t>设计日常任务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iSlide</dc:creator>
  <dc:title>PowerPoint 演示文稿</dc:title>
  <dcterms:created xsi:type="dcterms:W3CDTF">2020-05-27T06:17:40Z</dcterms:created>
  <dcterms:modified xsi:type="dcterms:W3CDTF">2020-05-27T06:17:40Z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2020-05-27T00:00:00Z</vt:filetime>
  </property>
</Properties>
</file>