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jpg" ContentType="image/jp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宋体"/>
                <a:cs typeface="宋体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宋体"/>
                <a:cs typeface="宋体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宋体"/>
                <a:cs typeface="宋体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宋体"/>
                <a:cs typeface="宋体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46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940" y="2219070"/>
            <a:ext cx="747268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宋体"/>
                <a:cs typeface="宋体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7524" y="2231263"/>
            <a:ext cx="8108950" cy="2435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宋体"/>
                <a:cs typeface="宋体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5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5.png"/><Relationship Id="rId4" Type="http://schemas.openxmlformats.org/officeDocument/2006/relationships/image" Target="../media/image22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5.png"/><Relationship Id="rId4" Type="http://schemas.openxmlformats.org/officeDocument/2006/relationships/image" Target="../media/image24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5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5" Type="http://schemas.openxmlformats.org/officeDocument/2006/relationships/image" Target="../media/image28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5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5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5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5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5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5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5.png"/><Relationship Id="rId4" Type="http://schemas.openxmlformats.org/officeDocument/2006/relationships/image" Target="../media/image32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5.png"/><Relationship Id="rId4" Type="http://schemas.openxmlformats.org/officeDocument/2006/relationships/image" Target="../media/image33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Relationship Id="rId3" Type="http://schemas.openxmlformats.org/officeDocument/2006/relationships/image" Target="../media/image5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5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5.png"/><Relationship Id="rId4" Type="http://schemas.openxmlformats.org/officeDocument/2006/relationships/image" Target="../media/image37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5.png"/><Relationship Id="rId4" Type="http://schemas.openxmlformats.org/officeDocument/2006/relationships/image" Target="../media/image39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5.png"/><Relationship Id="rId4" Type="http://schemas.openxmlformats.org/officeDocument/2006/relationships/image" Target="../media/image41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5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5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5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5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5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5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5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5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5.png"/><Relationship Id="rId4" Type="http://schemas.openxmlformats.org/officeDocument/2006/relationships/image" Target="../media/image46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5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5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5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5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Relationship Id="rId3" Type="http://schemas.openxmlformats.org/officeDocument/2006/relationships/image" Target="../media/image5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Relationship Id="rId3" Type="http://schemas.openxmlformats.org/officeDocument/2006/relationships/image" Target="../media/image5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Relationship Id="rId3" Type="http://schemas.openxmlformats.org/officeDocument/2006/relationships/image" Target="../media/image5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5.png"/><Relationship Id="rId4" Type="http://schemas.openxmlformats.org/officeDocument/2006/relationships/image" Target="../media/image55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Relationship Id="rId3" Type="http://schemas.openxmlformats.org/officeDocument/2006/relationships/image" Target="../media/image5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Relationship Id="rId3" Type="http://schemas.openxmlformats.org/officeDocument/2006/relationships/image" Target="../media/image5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5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Relationship Id="rId3" Type="http://schemas.openxmlformats.org/officeDocument/2006/relationships/image" Target="../media/image5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5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3" Type="http://schemas.openxmlformats.org/officeDocument/2006/relationships/image" Target="../media/image5.png"/><Relationship Id="rId4" Type="http://schemas.openxmlformats.org/officeDocument/2006/relationships/image" Target="../media/image62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Relationship Id="rId3" Type="http://schemas.openxmlformats.org/officeDocument/2006/relationships/image" Target="../media/image5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Relationship Id="rId3" Type="http://schemas.openxmlformats.org/officeDocument/2006/relationships/image" Target="../media/image5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5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Relationship Id="rId3" Type="http://schemas.openxmlformats.org/officeDocument/2006/relationships/image" Target="../media/image5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Relationship Id="rId3" Type="http://schemas.openxmlformats.org/officeDocument/2006/relationships/image" Target="../media/image5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5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3" Type="http://schemas.openxmlformats.org/officeDocument/2006/relationships/image" Target="../media/image5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Relationship Id="rId3" Type="http://schemas.openxmlformats.org/officeDocument/2006/relationships/image" Target="../media/image5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12.jpg"/><Relationship Id="rId6" Type="http://schemas.openxmlformats.org/officeDocument/2006/relationships/image" Target="../media/image13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3" Type="http://schemas.openxmlformats.org/officeDocument/2006/relationships/image" Target="../media/image5.png"/><Relationship Id="rId4" Type="http://schemas.openxmlformats.org/officeDocument/2006/relationships/image" Target="../media/image68.pn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Relationship Id="rId3" Type="http://schemas.openxmlformats.org/officeDocument/2006/relationships/image" Target="../media/image5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5.pn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5.pn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5.pn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png"/><Relationship Id="rId3" Type="http://schemas.openxmlformats.org/officeDocument/2006/relationships/image" Target="../media/image5.pn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3" Type="http://schemas.openxmlformats.org/officeDocument/2006/relationships/image" Target="../media/image5.pn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3" Type="http://schemas.openxmlformats.org/officeDocument/2006/relationships/image" Target="../media/image5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Relationship Id="rId3" Type="http://schemas.openxmlformats.org/officeDocument/2006/relationships/image" Target="../media/image5.pn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Relationship Id="rId3" Type="http://schemas.openxmlformats.org/officeDocument/2006/relationships/image" Target="../media/image5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5.pn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Relationship Id="rId3" Type="http://schemas.openxmlformats.org/officeDocument/2006/relationships/image" Target="../media/image5.pn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5.pn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5.pn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Relationship Id="rId3" Type="http://schemas.openxmlformats.org/officeDocument/2006/relationships/image" Target="../media/image5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5.pn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Relationship Id="rId3" Type="http://schemas.openxmlformats.org/officeDocument/2006/relationships/image" Target="../media/image5.pn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Relationship Id="rId3" Type="http://schemas.openxmlformats.org/officeDocument/2006/relationships/image" Target="../media/image5.pn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png"/><Relationship Id="rId3" Type="http://schemas.openxmlformats.org/officeDocument/2006/relationships/image" Target="../media/image5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5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png"/><Relationship Id="rId3" Type="http://schemas.openxmlformats.org/officeDocument/2006/relationships/image" Target="../media/image5.png"/><Relationship Id="rId4" Type="http://schemas.openxmlformats.org/officeDocument/2006/relationships/image" Target="../media/image85.png"/><Relationship Id="rId5" Type="http://schemas.openxmlformats.org/officeDocument/2006/relationships/image" Target="../media/image86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18.jpg"/><Relationship Id="rId5" Type="http://schemas.openxmlformats.org/officeDocument/2006/relationships/image" Target="../media/image19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5.png"/><Relationship Id="rId4" Type="http://schemas.openxmlformats.org/officeDocument/2006/relationships/image" Target="../media/image21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5215127"/>
            <a:ext cx="1472184" cy="1642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58111" y="1382267"/>
            <a:ext cx="5901690" cy="11925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322322" y="3215334"/>
            <a:ext cx="4501515" cy="1099820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84"/>
              </a:spcBef>
            </a:pP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陈德云</a:t>
            </a:r>
            <a:endParaRPr sz="3200">
              <a:latin typeface="宋体"/>
              <a:cs typeface="宋体"/>
            </a:endParaRPr>
          </a:p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临沂大学高等教育研究院</a:t>
            </a:r>
            <a:endParaRPr sz="32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940" y="683768"/>
            <a:ext cx="6537959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/>
              <a:t>（二）当代高等教育教</a:t>
            </a:r>
            <a:r>
              <a:rPr dirty="0" sz="3200" spc="-15"/>
              <a:t>学</a:t>
            </a:r>
            <a:r>
              <a:rPr dirty="0" sz="3200"/>
              <a:t>范式</a:t>
            </a:r>
            <a:r>
              <a:rPr dirty="0" sz="3200" spc="-15"/>
              <a:t>的</a:t>
            </a:r>
            <a:r>
              <a:rPr dirty="0" sz="3200"/>
              <a:t>转型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535940" y="1585671"/>
            <a:ext cx="8167370" cy="4471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高等教育教学范式的转变：</a:t>
            </a:r>
            <a:endParaRPr sz="27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-45">
                <a:solidFill>
                  <a:srgbClr val="FFFFFF"/>
                </a:solidFill>
                <a:latin typeface="Goudy Old Style"/>
                <a:cs typeface="Goudy Old Style"/>
              </a:rPr>
              <a:t>1.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任务和目标</a:t>
            </a:r>
            <a:r>
              <a:rPr dirty="0" sz="2700" spc="-705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：从提高教的质量到提高学的质</a:t>
            </a:r>
            <a:r>
              <a:rPr dirty="0" sz="2700" spc="5">
                <a:solidFill>
                  <a:srgbClr val="FFFFFF"/>
                </a:solidFill>
                <a:latin typeface="宋体"/>
                <a:cs typeface="宋体"/>
              </a:rPr>
              <a:t>量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;</a:t>
            </a:r>
            <a:endParaRPr sz="2700">
              <a:latin typeface="Goudy Old Style"/>
              <a:cs typeface="Goudy Old Style"/>
            </a:endParaRPr>
          </a:p>
          <a:p>
            <a:pPr marL="355600" marR="259715" indent="-343535">
              <a:lnSpc>
                <a:spcPct val="80000"/>
              </a:lnSpc>
              <a:spcBef>
                <a:spcPts val="645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5">
                <a:solidFill>
                  <a:srgbClr val="FFFFFF"/>
                </a:solidFill>
                <a:latin typeface="Goudy Old Style"/>
                <a:cs typeface="Goudy Old Style"/>
              </a:rPr>
              <a:t>2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.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成功标准：从灌输学生多少知</a:t>
            </a:r>
            <a:r>
              <a:rPr dirty="0" sz="2700" spc="660">
                <a:solidFill>
                  <a:srgbClr val="FFFFFF"/>
                </a:solidFill>
                <a:latin typeface="宋体"/>
                <a:cs typeface="宋体"/>
              </a:rPr>
              <a:t>识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到在多大程度激 发学生探究能力；</a:t>
            </a:r>
            <a:endParaRPr sz="2700">
              <a:latin typeface="宋体"/>
              <a:cs typeface="宋体"/>
            </a:endParaRPr>
          </a:p>
          <a:p>
            <a:pPr marL="355600" marR="346710" indent="-343535">
              <a:lnSpc>
                <a:spcPts val="2600"/>
              </a:lnSpc>
              <a:spcBef>
                <a:spcPts val="620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3.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教学结构：从教了多少教学内容到特定的学习成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果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;</a:t>
            </a:r>
            <a:endParaRPr sz="2700">
              <a:latin typeface="Goudy Old Style"/>
              <a:cs typeface="Goudy Old Style"/>
            </a:endParaRPr>
          </a:p>
          <a:p>
            <a:pPr marL="355600" marR="346710" indent="-343535">
              <a:lnSpc>
                <a:spcPct val="80000"/>
              </a:lnSpc>
              <a:spcBef>
                <a:spcPts val="665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5">
                <a:solidFill>
                  <a:srgbClr val="FFFFFF"/>
                </a:solidFill>
                <a:latin typeface="Goudy Old Style"/>
                <a:cs typeface="Goudy Old Style"/>
              </a:rPr>
              <a:t>4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.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角色的性质：从教师主要作为讲解者到教师主要 作为学习方法和学习环境的设计者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;</a:t>
            </a:r>
            <a:endParaRPr sz="2700">
              <a:latin typeface="Goudy Old Style"/>
              <a:cs typeface="Goudy Old Style"/>
            </a:endParaRPr>
          </a:p>
          <a:p>
            <a:pPr marL="355600" marR="5080" indent="-343535">
              <a:lnSpc>
                <a:spcPct val="80000"/>
              </a:lnSpc>
              <a:spcBef>
                <a:spcPts val="645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5.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教育</a:t>
            </a:r>
            <a:r>
              <a:rPr dirty="0" sz="2700" spc="-20">
                <a:solidFill>
                  <a:srgbClr val="FFFFFF"/>
                </a:solidFill>
                <a:latin typeface="宋体"/>
                <a:cs typeface="宋体"/>
              </a:rPr>
              <a:t>工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作的重</a:t>
            </a:r>
            <a:r>
              <a:rPr dirty="0" sz="2700" spc="-15">
                <a:solidFill>
                  <a:srgbClr val="FFFFFF"/>
                </a:solidFill>
                <a:latin typeface="宋体"/>
                <a:cs typeface="宋体"/>
              </a:rPr>
              <a:t>心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，不再</a:t>
            </a:r>
            <a:r>
              <a:rPr dirty="0" sz="2700" spc="-15">
                <a:solidFill>
                  <a:srgbClr val="FFFFFF"/>
                </a:solidFill>
                <a:latin typeface="宋体"/>
                <a:cs typeface="宋体"/>
              </a:rPr>
              <a:t>是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教给学</a:t>
            </a:r>
            <a:r>
              <a:rPr dirty="0" sz="2700" spc="-15">
                <a:solidFill>
                  <a:srgbClr val="FFFFFF"/>
                </a:solidFill>
                <a:latin typeface="宋体"/>
                <a:cs typeface="宋体"/>
              </a:rPr>
              <a:t>习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者固定</a:t>
            </a:r>
            <a:r>
              <a:rPr dirty="0" sz="2700" spc="-15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知识，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而是转向塑造学习者新型的智育人格，学校教育的 根本任务在于使学习者学会如何学习，学会如何创 造，学会如何与他人共同生活。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700" spc="-5">
                <a:solidFill>
                  <a:srgbClr val="FFFFFF"/>
                </a:solidFill>
                <a:latin typeface="Goudy Old Style"/>
                <a:cs typeface="Goudy Old Style"/>
              </a:rPr>
              <a:t>philip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Goudy Old Style"/>
                <a:cs typeface="Goudy Old Style"/>
              </a:rPr>
              <a:t>Altabach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）</a:t>
            </a:r>
            <a:endParaRPr sz="27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715770"/>
          </a:xfrm>
          <a:custGeom>
            <a:avLst/>
            <a:gdLst/>
            <a:ahLst/>
            <a:cxnLst/>
            <a:rect l="l" t="t" r="r" b="b"/>
            <a:pathLst>
              <a:path w="9144000" h="1715770">
                <a:moveTo>
                  <a:pt x="0" y="1715770"/>
                </a:moveTo>
                <a:lnTo>
                  <a:pt x="9144000" y="1715770"/>
                </a:lnTo>
                <a:lnTo>
                  <a:pt x="9144000" y="0"/>
                </a:lnTo>
                <a:lnTo>
                  <a:pt x="0" y="0"/>
                </a:lnTo>
                <a:lnTo>
                  <a:pt x="0" y="1715770"/>
                </a:lnTo>
                <a:close/>
              </a:path>
            </a:pathLst>
          </a:custGeom>
          <a:solidFill>
            <a:srgbClr val="0046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753870"/>
            <a:ext cx="9144000" cy="5104130"/>
          </a:xfrm>
          <a:custGeom>
            <a:avLst/>
            <a:gdLst/>
            <a:ahLst/>
            <a:cxnLst/>
            <a:rect l="l" t="t" r="r" b="b"/>
            <a:pathLst>
              <a:path w="9144000" h="5104130">
                <a:moveTo>
                  <a:pt x="0" y="5104129"/>
                </a:moveTo>
                <a:lnTo>
                  <a:pt x="9144000" y="5104129"/>
                </a:lnTo>
                <a:lnTo>
                  <a:pt x="9144000" y="0"/>
                </a:lnTo>
                <a:lnTo>
                  <a:pt x="0" y="0"/>
                </a:lnTo>
                <a:lnTo>
                  <a:pt x="0" y="5104129"/>
                </a:lnTo>
                <a:close/>
              </a:path>
            </a:pathLst>
          </a:custGeom>
          <a:solidFill>
            <a:srgbClr val="0046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3652" y="259067"/>
            <a:ext cx="8173974" cy="9822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1340726"/>
            <a:ext cx="1908175" cy="375285"/>
          </a:xfrm>
          <a:custGeom>
            <a:avLst/>
            <a:gdLst/>
            <a:ahLst/>
            <a:cxnLst/>
            <a:rect l="l" t="t" r="r" b="b"/>
            <a:pathLst>
              <a:path w="1908175" h="375285">
                <a:moveTo>
                  <a:pt x="0" y="375043"/>
                </a:moveTo>
                <a:lnTo>
                  <a:pt x="1907667" y="375043"/>
                </a:lnTo>
                <a:lnTo>
                  <a:pt x="1907667" y="0"/>
                </a:lnTo>
                <a:lnTo>
                  <a:pt x="0" y="0"/>
                </a:lnTo>
                <a:lnTo>
                  <a:pt x="0" y="375043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07667" y="1340726"/>
            <a:ext cx="3384550" cy="375285"/>
          </a:xfrm>
          <a:custGeom>
            <a:avLst/>
            <a:gdLst/>
            <a:ahLst/>
            <a:cxnLst/>
            <a:rect l="l" t="t" r="r" b="b"/>
            <a:pathLst>
              <a:path w="3384550" h="375285">
                <a:moveTo>
                  <a:pt x="0" y="375043"/>
                </a:moveTo>
                <a:lnTo>
                  <a:pt x="3384423" y="375043"/>
                </a:lnTo>
                <a:lnTo>
                  <a:pt x="3384423" y="0"/>
                </a:lnTo>
                <a:lnTo>
                  <a:pt x="0" y="0"/>
                </a:lnTo>
                <a:lnTo>
                  <a:pt x="0" y="375043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292090" y="1340726"/>
            <a:ext cx="3851910" cy="375285"/>
          </a:xfrm>
          <a:custGeom>
            <a:avLst/>
            <a:gdLst/>
            <a:ahLst/>
            <a:cxnLst/>
            <a:rect l="l" t="t" r="r" b="b"/>
            <a:pathLst>
              <a:path w="3851909" h="375285">
                <a:moveTo>
                  <a:pt x="0" y="375043"/>
                </a:moveTo>
                <a:lnTo>
                  <a:pt x="3851910" y="375043"/>
                </a:lnTo>
                <a:lnTo>
                  <a:pt x="3851910" y="0"/>
                </a:lnTo>
                <a:lnTo>
                  <a:pt x="0" y="0"/>
                </a:lnTo>
                <a:lnTo>
                  <a:pt x="0" y="375043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1753870"/>
            <a:ext cx="1908175" cy="375285"/>
          </a:xfrm>
          <a:custGeom>
            <a:avLst/>
            <a:gdLst/>
            <a:ahLst/>
            <a:cxnLst/>
            <a:rect l="l" t="t" r="r" b="b"/>
            <a:pathLst>
              <a:path w="1908175" h="375285">
                <a:moveTo>
                  <a:pt x="0" y="375030"/>
                </a:moveTo>
                <a:lnTo>
                  <a:pt x="1907667" y="375030"/>
                </a:lnTo>
                <a:lnTo>
                  <a:pt x="1907667" y="0"/>
                </a:lnTo>
                <a:lnTo>
                  <a:pt x="0" y="0"/>
                </a:lnTo>
                <a:lnTo>
                  <a:pt x="0" y="375030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907667" y="1753870"/>
            <a:ext cx="3384550" cy="375285"/>
          </a:xfrm>
          <a:custGeom>
            <a:avLst/>
            <a:gdLst/>
            <a:ahLst/>
            <a:cxnLst/>
            <a:rect l="l" t="t" r="r" b="b"/>
            <a:pathLst>
              <a:path w="3384550" h="375285">
                <a:moveTo>
                  <a:pt x="0" y="375030"/>
                </a:moveTo>
                <a:lnTo>
                  <a:pt x="3384423" y="375030"/>
                </a:lnTo>
                <a:lnTo>
                  <a:pt x="3384423" y="0"/>
                </a:lnTo>
                <a:lnTo>
                  <a:pt x="0" y="0"/>
                </a:lnTo>
                <a:lnTo>
                  <a:pt x="0" y="375030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292090" y="1753870"/>
            <a:ext cx="3851910" cy="375285"/>
          </a:xfrm>
          <a:custGeom>
            <a:avLst/>
            <a:gdLst/>
            <a:ahLst/>
            <a:cxnLst/>
            <a:rect l="l" t="t" r="r" b="b"/>
            <a:pathLst>
              <a:path w="3851909" h="375285">
                <a:moveTo>
                  <a:pt x="0" y="375030"/>
                </a:moveTo>
                <a:lnTo>
                  <a:pt x="3851910" y="375030"/>
                </a:lnTo>
                <a:lnTo>
                  <a:pt x="3851910" y="0"/>
                </a:lnTo>
                <a:lnTo>
                  <a:pt x="0" y="0"/>
                </a:lnTo>
                <a:lnTo>
                  <a:pt x="0" y="375030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0" y="2128888"/>
            <a:ext cx="1908175" cy="394335"/>
          </a:xfrm>
          <a:custGeom>
            <a:avLst/>
            <a:gdLst/>
            <a:ahLst/>
            <a:cxnLst/>
            <a:rect l="l" t="t" r="r" b="b"/>
            <a:pathLst>
              <a:path w="1908175" h="394335">
                <a:moveTo>
                  <a:pt x="0" y="394093"/>
                </a:moveTo>
                <a:lnTo>
                  <a:pt x="1907667" y="394093"/>
                </a:lnTo>
                <a:lnTo>
                  <a:pt x="1907667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E9EB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907667" y="2128888"/>
            <a:ext cx="3384550" cy="394335"/>
          </a:xfrm>
          <a:custGeom>
            <a:avLst/>
            <a:gdLst/>
            <a:ahLst/>
            <a:cxnLst/>
            <a:rect l="l" t="t" r="r" b="b"/>
            <a:pathLst>
              <a:path w="3384550" h="394335">
                <a:moveTo>
                  <a:pt x="0" y="394093"/>
                </a:moveTo>
                <a:lnTo>
                  <a:pt x="3384423" y="394093"/>
                </a:lnTo>
                <a:lnTo>
                  <a:pt x="3384423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E9EB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292090" y="2128888"/>
            <a:ext cx="3851910" cy="394335"/>
          </a:xfrm>
          <a:custGeom>
            <a:avLst/>
            <a:gdLst/>
            <a:ahLst/>
            <a:cxnLst/>
            <a:rect l="l" t="t" r="r" b="b"/>
            <a:pathLst>
              <a:path w="3851909" h="394335">
                <a:moveTo>
                  <a:pt x="0" y="394093"/>
                </a:moveTo>
                <a:lnTo>
                  <a:pt x="3851910" y="394093"/>
                </a:lnTo>
                <a:lnTo>
                  <a:pt x="3851910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E9EB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0" y="2522969"/>
            <a:ext cx="1908175" cy="394335"/>
          </a:xfrm>
          <a:custGeom>
            <a:avLst/>
            <a:gdLst/>
            <a:ahLst/>
            <a:cxnLst/>
            <a:rect l="l" t="t" r="r" b="b"/>
            <a:pathLst>
              <a:path w="1908175" h="394335">
                <a:moveTo>
                  <a:pt x="0" y="394093"/>
                </a:moveTo>
                <a:lnTo>
                  <a:pt x="1907667" y="394093"/>
                </a:lnTo>
                <a:lnTo>
                  <a:pt x="1907667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907667" y="2522969"/>
            <a:ext cx="3384550" cy="394335"/>
          </a:xfrm>
          <a:custGeom>
            <a:avLst/>
            <a:gdLst/>
            <a:ahLst/>
            <a:cxnLst/>
            <a:rect l="l" t="t" r="r" b="b"/>
            <a:pathLst>
              <a:path w="3384550" h="394335">
                <a:moveTo>
                  <a:pt x="0" y="394093"/>
                </a:moveTo>
                <a:lnTo>
                  <a:pt x="3384423" y="394093"/>
                </a:lnTo>
                <a:lnTo>
                  <a:pt x="3384423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292090" y="2522969"/>
            <a:ext cx="3851910" cy="394335"/>
          </a:xfrm>
          <a:custGeom>
            <a:avLst/>
            <a:gdLst/>
            <a:ahLst/>
            <a:cxnLst/>
            <a:rect l="l" t="t" r="r" b="b"/>
            <a:pathLst>
              <a:path w="3851909" h="394335">
                <a:moveTo>
                  <a:pt x="0" y="394093"/>
                </a:moveTo>
                <a:lnTo>
                  <a:pt x="3851910" y="394093"/>
                </a:lnTo>
                <a:lnTo>
                  <a:pt x="3851910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0" y="2917063"/>
            <a:ext cx="1908175" cy="640080"/>
          </a:xfrm>
          <a:custGeom>
            <a:avLst/>
            <a:gdLst/>
            <a:ahLst/>
            <a:cxnLst/>
            <a:rect l="l" t="t" r="r" b="b"/>
            <a:pathLst>
              <a:path w="1908175" h="640079">
                <a:moveTo>
                  <a:pt x="0" y="640079"/>
                </a:moveTo>
                <a:lnTo>
                  <a:pt x="1907667" y="640079"/>
                </a:lnTo>
                <a:lnTo>
                  <a:pt x="1907667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E9EB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907667" y="2917063"/>
            <a:ext cx="3384550" cy="640080"/>
          </a:xfrm>
          <a:custGeom>
            <a:avLst/>
            <a:gdLst/>
            <a:ahLst/>
            <a:cxnLst/>
            <a:rect l="l" t="t" r="r" b="b"/>
            <a:pathLst>
              <a:path w="3384550" h="640079">
                <a:moveTo>
                  <a:pt x="0" y="640079"/>
                </a:moveTo>
                <a:lnTo>
                  <a:pt x="3384423" y="640079"/>
                </a:lnTo>
                <a:lnTo>
                  <a:pt x="3384423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E9EB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292090" y="2917063"/>
            <a:ext cx="3851910" cy="640080"/>
          </a:xfrm>
          <a:custGeom>
            <a:avLst/>
            <a:gdLst/>
            <a:ahLst/>
            <a:cxnLst/>
            <a:rect l="l" t="t" r="r" b="b"/>
            <a:pathLst>
              <a:path w="3851909" h="640079">
                <a:moveTo>
                  <a:pt x="0" y="640079"/>
                </a:moveTo>
                <a:lnTo>
                  <a:pt x="3851910" y="640079"/>
                </a:lnTo>
                <a:lnTo>
                  <a:pt x="3851910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E9EB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0" y="3557130"/>
            <a:ext cx="1908175" cy="394335"/>
          </a:xfrm>
          <a:custGeom>
            <a:avLst/>
            <a:gdLst/>
            <a:ahLst/>
            <a:cxnLst/>
            <a:rect l="l" t="t" r="r" b="b"/>
            <a:pathLst>
              <a:path w="1908175" h="394335">
                <a:moveTo>
                  <a:pt x="0" y="394093"/>
                </a:moveTo>
                <a:lnTo>
                  <a:pt x="1907667" y="394093"/>
                </a:lnTo>
                <a:lnTo>
                  <a:pt x="1907667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907667" y="3557130"/>
            <a:ext cx="3384550" cy="394335"/>
          </a:xfrm>
          <a:custGeom>
            <a:avLst/>
            <a:gdLst/>
            <a:ahLst/>
            <a:cxnLst/>
            <a:rect l="l" t="t" r="r" b="b"/>
            <a:pathLst>
              <a:path w="3384550" h="394335">
                <a:moveTo>
                  <a:pt x="0" y="394093"/>
                </a:moveTo>
                <a:lnTo>
                  <a:pt x="3384423" y="394093"/>
                </a:lnTo>
                <a:lnTo>
                  <a:pt x="3384423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292090" y="3557130"/>
            <a:ext cx="3851910" cy="394335"/>
          </a:xfrm>
          <a:custGeom>
            <a:avLst/>
            <a:gdLst/>
            <a:ahLst/>
            <a:cxnLst/>
            <a:rect l="l" t="t" r="r" b="b"/>
            <a:pathLst>
              <a:path w="3851909" h="394335">
                <a:moveTo>
                  <a:pt x="0" y="394093"/>
                </a:moveTo>
                <a:lnTo>
                  <a:pt x="3851910" y="394093"/>
                </a:lnTo>
                <a:lnTo>
                  <a:pt x="3851910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0" y="3951338"/>
            <a:ext cx="1908175" cy="394335"/>
          </a:xfrm>
          <a:custGeom>
            <a:avLst/>
            <a:gdLst/>
            <a:ahLst/>
            <a:cxnLst/>
            <a:rect l="l" t="t" r="r" b="b"/>
            <a:pathLst>
              <a:path w="1908175" h="394335">
                <a:moveTo>
                  <a:pt x="0" y="394093"/>
                </a:moveTo>
                <a:lnTo>
                  <a:pt x="1907667" y="394093"/>
                </a:lnTo>
                <a:lnTo>
                  <a:pt x="1907667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E9EB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907667" y="3951338"/>
            <a:ext cx="3384550" cy="394335"/>
          </a:xfrm>
          <a:custGeom>
            <a:avLst/>
            <a:gdLst/>
            <a:ahLst/>
            <a:cxnLst/>
            <a:rect l="l" t="t" r="r" b="b"/>
            <a:pathLst>
              <a:path w="3384550" h="394335">
                <a:moveTo>
                  <a:pt x="0" y="394093"/>
                </a:moveTo>
                <a:lnTo>
                  <a:pt x="3384423" y="394093"/>
                </a:lnTo>
                <a:lnTo>
                  <a:pt x="3384423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E9EB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292090" y="3951338"/>
            <a:ext cx="3851910" cy="394335"/>
          </a:xfrm>
          <a:custGeom>
            <a:avLst/>
            <a:gdLst/>
            <a:ahLst/>
            <a:cxnLst/>
            <a:rect l="l" t="t" r="r" b="b"/>
            <a:pathLst>
              <a:path w="3851909" h="394335">
                <a:moveTo>
                  <a:pt x="0" y="394093"/>
                </a:moveTo>
                <a:lnTo>
                  <a:pt x="3851910" y="394093"/>
                </a:lnTo>
                <a:lnTo>
                  <a:pt x="3851910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E9EB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0" y="4345432"/>
            <a:ext cx="1908175" cy="640080"/>
          </a:xfrm>
          <a:custGeom>
            <a:avLst/>
            <a:gdLst/>
            <a:ahLst/>
            <a:cxnLst/>
            <a:rect l="l" t="t" r="r" b="b"/>
            <a:pathLst>
              <a:path w="1908175" h="640079">
                <a:moveTo>
                  <a:pt x="0" y="640080"/>
                </a:moveTo>
                <a:lnTo>
                  <a:pt x="1907667" y="640080"/>
                </a:lnTo>
                <a:lnTo>
                  <a:pt x="1907667" y="0"/>
                </a:lnTo>
                <a:lnTo>
                  <a:pt x="0" y="0"/>
                </a:lnTo>
                <a:lnTo>
                  <a:pt x="0" y="640080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907667" y="4345432"/>
            <a:ext cx="3384550" cy="640080"/>
          </a:xfrm>
          <a:custGeom>
            <a:avLst/>
            <a:gdLst/>
            <a:ahLst/>
            <a:cxnLst/>
            <a:rect l="l" t="t" r="r" b="b"/>
            <a:pathLst>
              <a:path w="3384550" h="640079">
                <a:moveTo>
                  <a:pt x="0" y="640080"/>
                </a:moveTo>
                <a:lnTo>
                  <a:pt x="3384423" y="640080"/>
                </a:lnTo>
                <a:lnTo>
                  <a:pt x="3384423" y="0"/>
                </a:lnTo>
                <a:lnTo>
                  <a:pt x="0" y="0"/>
                </a:lnTo>
                <a:lnTo>
                  <a:pt x="0" y="640080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292090" y="4345432"/>
            <a:ext cx="3851910" cy="640080"/>
          </a:xfrm>
          <a:custGeom>
            <a:avLst/>
            <a:gdLst/>
            <a:ahLst/>
            <a:cxnLst/>
            <a:rect l="l" t="t" r="r" b="b"/>
            <a:pathLst>
              <a:path w="3851909" h="640079">
                <a:moveTo>
                  <a:pt x="0" y="640080"/>
                </a:moveTo>
                <a:lnTo>
                  <a:pt x="3851910" y="640080"/>
                </a:lnTo>
                <a:lnTo>
                  <a:pt x="3851910" y="0"/>
                </a:lnTo>
                <a:lnTo>
                  <a:pt x="0" y="0"/>
                </a:lnTo>
                <a:lnTo>
                  <a:pt x="0" y="640080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0" y="4985461"/>
            <a:ext cx="1908175" cy="640080"/>
          </a:xfrm>
          <a:custGeom>
            <a:avLst/>
            <a:gdLst/>
            <a:ahLst/>
            <a:cxnLst/>
            <a:rect l="l" t="t" r="r" b="b"/>
            <a:pathLst>
              <a:path w="1908175" h="640079">
                <a:moveTo>
                  <a:pt x="0" y="640079"/>
                </a:moveTo>
                <a:lnTo>
                  <a:pt x="1907667" y="640079"/>
                </a:lnTo>
                <a:lnTo>
                  <a:pt x="1907667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E9EB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907667" y="4985461"/>
            <a:ext cx="3384550" cy="640080"/>
          </a:xfrm>
          <a:custGeom>
            <a:avLst/>
            <a:gdLst/>
            <a:ahLst/>
            <a:cxnLst/>
            <a:rect l="l" t="t" r="r" b="b"/>
            <a:pathLst>
              <a:path w="3384550" h="640079">
                <a:moveTo>
                  <a:pt x="0" y="640079"/>
                </a:moveTo>
                <a:lnTo>
                  <a:pt x="3384423" y="640079"/>
                </a:lnTo>
                <a:lnTo>
                  <a:pt x="3384423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E9EB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292090" y="4985461"/>
            <a:ext cx="3851910" cy="640080"/>
          </a:xfrm>
          <a:custGeom>
            <a:avLst/>
            <a:gdLst/>
            <a:ahLst/>
            <a:cxnLst/>
            <a:rect l="l" t="t" r="r" b="b"/>
            <a:pathLst>
              <a:path w="3851909" h="640079">
                <a:moveTo>
                  <a:pt x="0" y="640079"/>
                </a:moveTo>
                <a:lnTo>
                  <a:pt x="3851910" y="640079"/>
                </a:lnTo>
                <a:lnTo>
                  <a:pt x="3851910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E9EB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0" y="5625528"/>
            <a:ext cx="1908175" cy="394335"/>
          </a:xfrm>
          <a:custGeom>
            <a:avLst/>
            <a:gdLst/>
            <a:ahLst/>
            <a:cxnLst/>
            <a:rect l="l" t="t" r="r" b="b"/>
            <a:pathLst>
              <a:path w="1908175" h="394335">
                <a:moveTo>
                  <a:pt x="0" y="394093"/>
                </a:moveTo>
                <a:lnTo>
                  <a:pt x="1907667" y="394093"/>
                </a:lnTo>
                <a:lnTo>
                  <a:pt x="1907667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907667" y="5625528"/>
            <a:ext cx="3384550" cy="394335"/>
          </a:xfrm>
          <a:custGeom>
            <a:avLst/>
            <a:gdLst/>
            <a:ahLst/>
            <a:cxnLst/>
            <a:rect l="l" t="t" r="r" b="b"/>
            <a:pathLst>
              <a:path w="3384550" h="394335">
                <a:moveTo>
                  <a:pt x="0" y="394093"/>
                </a:moveTo>
                <a:lnTo>
                  <a:pt x="3384423" y="394093"/>
                </a:lnTo>
                <a:lnTo>
                  <a:pt x="3384423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292090" y="5625528"/>
            <a:ext cx="3851910" cy="394335"/>
          </a:xfrm>
          <a:custGeom>
            <a:avLst/>
            <a:gdLst/>
            <a:ahLst/>
            <a:cxnLst/>
            <a:rect l="l" t="t" r="r" b="b"/>
            <a:pathLst>
              <a:path w="3851909" h="394335">
                <a:moveTo>
                  <a:pt x="0" y="394093"/>
                </a:moveTo>
                <a:lnTo>
                  <a:pt x="3851910" y="394093"/>
                </a:lnTo>
                <a:lnTo>
                  <a:pt x="3851910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0" y="6019622"/>
            <a:ext cx="1908175" cy="394335"/>
          </a:xfrm>
          <a:custGeom>
            <a:avLst/>
            <a:gdLst/>
            <a:ahLst/>
            <a:cxnLst/>
            <a:rect l="l" t="t" r="r" b="b"/>
            <a:pathLst>
              <a:path w="1908175" h="394335">
                <a:moveTo>
                  <a:pt x="0" y="394093"/>
                </a:moveTo>
                <a:lnTo>
                  <a:pt x="1907667" y="394093"/>
                </a:lnTo>
                <a:lnTo>
                  <a:pt x="1907667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E9EB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907667" y="6019622"/>
            <a:ext cx="3384550" cy="394335"/>
          </a:xfrm>
          <a:custGeom>
            <a:avLst/>
            <a:gdLst/>
            <a:ahLst/>
            <a:cxnLst/>
            <a:rect l="l" t="t" r="r" b="b"/>
            <a:pathLst>
              <a:path w="3384550" h="394335">
                <a:moveTo>
                  <a:pt x="0" y="394093"/>
                </a:moveTo>
                <a:lnTo>
                  <a:pt x="3384423" y="394093"/>
                </a:lnTo>
                <a:lnTo>
                  <a:pt x="3384423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E9EB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292090" y="6019622"/>
            <a:ext cx="3851910" cy="394335"/>
          </a:xfrm>
          <a:custGeom>
            <a:avLst/>
            <a:gdLst/>
            <a:ahLst/>
            <a:cxnLst/>
            <a:rect l="l" t="t" r="r" b="b"/>
            <a:pathLst>
              <a:path w="3851909" h="394335">
                <a:moveTo>
                  <a:pt x="0" y="394093"/>
                </a:moveTo>
                <a:lnTo>
                  <a:pt x="3851910" y="394093"/>
                </a:lnTo>
                <a:lnTo>
                  <a:pt x="3851910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E9EB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0" y="6413705"/>
            <a:ext cx="1908175" cy="394335"/>
          </a:xfrm>
          <a:custGeom>
            <a:avLst/>
            <a:gdLst/>
            <a:ahLst/>
            <a:cxnLst/>
            <a:rect l="l" t="t" r="r" b="b"/>
            <a:pathLst>
              <a:path w="1908175" h="394334">
                <a:moveTo>
                  <a:pt x="0" y="394093"/>
                </a:moveTo>
                <a:lnTo>
                  <a:pt x="1907667" y="394093"/>
                </a:lnTo>
                <a:lnTo>
                  <a:pt x="1907667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907667" y="6413705"/>
            <a:ext cx="3384550" cy="394335"/>
          </a:xfrm>
          <a:custGeom>
            <a:avLst/>
            <a:gdLst/>
            <a:ahLst/>
            <a:cxnLst/>
            <a:rect l="l" t="t" r="r" b="b"/>
            <a:pathLst>
              <a:path w="3384550" h="394334">
                <a:moveTo>
                  <a:pt x="0" y="394093"/>
                </a:moveTo>
                <a:lnTo>
                  <a:pt x="3384423" y="394093"/>
                </a:lnTo>
                <a:lnTo>
                  <a:pt x="3384423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292090" y="6413705"/>
            <a:ext cx="3851910" cy="394335"/>
          </a:xfrm>
          <a:custGeom>
            <a:avLst/>
            <a:gdLst/>
            <a:ahLst/>
            <a:cxnLst/>
            <a:rect l="l" t="t" r="r" b="b"/>
            <a:pathLst>
              <a:path w="3851909" h="394334">
                <a:moveTo>
                  <a:pt x="0" y="394093"/>
                </a:moveTo>
                <a:lnTo>
                  <a:pt x="3851910" y="394093"/>
                </a:lnTo>
                <a:lnTo>
                  <a:pt x="3851910" y="0"/>
                </a:lnTo>
                <a:lnTo>
                  <a:pt x="0" y="0"/>
                </a:lnTo>
                <a:lnTo>
                  <a:pt x="0" y="394093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907667" y="1334388"/>
            <a:ext cx="0" cy="381635"/>
          </a:xfrm>
          <a:custGeom>
            <a:avLst/>
            <a:gdLst/>
            <a:ahLst/>
            <a:cxnLst/>
            <a:rect l="l" t="t" r="r" b="b"/>
            <a:pathLst>
              <a:path w="0" h="381635">
                <a:moveTo>
                  <a:pt x="0" y="0"/>
                </a:moveTo>
                <a:lnTo>
                  <a:pt x="0" y="38138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907667" y="1753870"/>
            <a:ext cx="0" cy="5060315"/>
          </a:xfrm>
          <a:custGeom>
            <a:avLst/>
            <a:gdLst/>
            <a:ahLst/>
            <a:cxnLst/>
            <a:rect l="l" t="t" r="r" b="b"/>
            <a:pathLst>
              <a:path w="0" h="5060315">
                <a:moveTo>
                  <a:pt x="0" y="0"/>
                </a:moveTo>
                <a:lnTo>
                  <a:pt x="0" y="50602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292090" y="1334388"/>
            <a:ext cx="0" cy="381635"/>
          </a:xfrm>
          <a:custGeom>
            <a:avLst/>
            <a:gdLst/>
            <a:ahLst/>
            <a:cxnLst/>
            <a:rect l="l" t="t" r="r" b="b"/>
            <a:pathLst>
              <a:path w="0" h="381635">
                <a:moveTo>
                  <a:pt x="0" y="0"/>
                </a:moveTo>
                <a:lnTo>
                  <a:pt x="0" y="38138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292090" y="1753870"/>
            <a:ext cx="0" cy="5060315"/>
          </a:xfrm>
          <a:custGeom>
            <a:avLst/>
            <a:gdLst/>
            <a:ahLst/>
            <a:cxnLst/>
            <a:rect l="l" t="t" r="r" b="b"/>
            <a:pathLst>
              <a:path w="0" h="5060315">
                <a:moveTo>
                  <a:pt x="0" y="0"/>
                </a:moveTo>
                <a:lnTo>
                  <a:pt x="0" y="50602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0" y="1715770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0" y="2128901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0" y="2522982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0" y="2917063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0" y="3557142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0" y="3951223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0" y="4345432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0" y="4985511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0" y="5625541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0" y="6019622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0" y="6413715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0" y="1334388"/>
            <a:ext cx="0" cy="5480050"/>
          </a:xfrm>
          <a:custGeom>
            <a:avLst/>
            <a:gdLst/>
            <a:ahLst/>
            <a:cxnLst/>
            <a:rect l="l" t="t" r="r" b="b"/>
            <a:pathLst>
              <a:path w="0" h="5480050">
                <a:moveTo>
                  <a:pt x="0" y="0"/>
                </a:moveTo>
                <a:lnTo>
                  <a:pt x="0" y="54797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9144000" y="1334388"/>
            <a:ext cx="0" cy="5480050"/>
          </a:xfrm>
          <a:custGeom>
            <a:avLst/>
            <a:gdLst/>
            <a:ahLst/>
            <a:cxnLst/>
            <a:rect l="l" t="t" r="r" b="b"/>
            <a:pathLst>
              <a:path w="0" h="5480050">
                <a:moveTo>
                  <a:pt x="0" y="0"/>
                </a:moveTo>
                <a:lnTo>
                  <a:pt x="0" y="54797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0" y="1340738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0" y="6807799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1986788" y="1366520"/>
            <a:ext cx="7162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0" b="1">
                <a:solidFill>
                  <a:srgbClr val="FFFFFF"/>
                </a:solidFill>
                <a:latin typeface="Microsoft JhengHei"/>
                <a:cs typeface="Microsoft JhengHei"/>
              </a:rPr>
              <a:t>旧范式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371591" y="1366520"/>
            <a:ext cx="7169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0" b="1">
                <a:solidFill>
                  <a:srgbClr val="FFFFFF"/>
                </a:solidFill>
                <a:latin typeface="Microsoft JhengHei"/>
                <a:cs typeface="Microsoft JhengHei"/>
              </a:rPr>
              <a:t>新范式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8739" y="1759077"/>
            <a:ext cx="482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知识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986788" y="1759077"/>
            <a:ext cx="18542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由教师向学生传输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371591" y="1759077"/>
            <a:ext cx="162813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由师生共同建构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8739" y="2152853"/>
            <a:ext cx="48260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宋体"/>
                <a:cs typeface="宋体"/>
              </a:rPr>
              <a:t>学生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986788" y="2152853"/>
            <a:ext cx="208280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宋体"/>
                <a:cs typeface="宋体"/>
              </a:rPr>
              <a:t>被动接受知识的容器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371591" y="2152853"/>
            <a:ext cx="3688079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积极的知识建构者、发现者和改造者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8739" y="2547620"/>
            <a:ext cx="9398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学习方式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986788" y="2547620"/>
            <a:ext cx="482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记忆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371591" y="2547620"/>
            <a:ext cx="48323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建构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8739" y="2941701"/>
            <a:ext cx="13970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学生成长目标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986788" y="2958465"/>
            <a:ext cx="3225800" cy="557530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12700" marR="5080">
              <a:lnSpc>
                <a:spcPts val="2030"/>
              </a:lnSpc>
              <a:spcBef>
                <a:spcPts val="275"/>
              </a:spcBef>
            </a:pPr>
            <a:r>
              <a:rPr dirty="0" sz="1800">
                <a:latin typeface="宋体"/>
                <a:cs typeface="宋体"/>
              </a:rPr>
              <a:t>竭力完成教学要求，获得某一学 科的证书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371591" y="2958465"/>
            <a:ext cx="3688079" cy="557530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12700" marR="5080">
              <a:lnSpc>
                <a:spcPts val="2030"/>
              </a:lnSpc>
              <a:spcBef>
                <a:spcPts val="275"/>
              </a:spcBef>
            </a:pPr>
            <a:r>
              <a:rPr dirty="0" sz="1800">
                <a:latin typeface="宋体"/>
                <a:cs typeface="宋体"/>
              </a:rPr>
              <a:t>学生尽力在一个更宽泛的系统内关注 持续的终身学习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8739" y="3581780"/>
            <a:ext cx="482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环境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986788" y="3581780"/>
            <a:ext cx="1625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竞争性个人行为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371591" y="3581780"/>
            <a:ext cx="345947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教室内的合作学习、教师合作团队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78739" y="3976242"/>
            <a:ext cx="482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气氛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986788" y="3976242"/>
            <a:ext cx="20828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一致性、文化同一性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371591" y="3976242"/>
            <a:ext cx="32302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多样性与个人尊严；文化多样性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8739" y="4370323"/>
            <a:ext cx="482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权力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986788" y="4370323"/>
            <a:ext cx="2768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教师拥有并施行权力及控制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371591" y="4387088"/>
            <a:ext cx="3688079" cy="557530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12700" marR="5080">
              <a:lnSpc>
                <a:spcPts val="2030"/>
              </a:lnSpc>
              <a:spcBef>
                <a:spcPts val="275"/>
              </a:spcBef>
            </a:pPr>
            <a:r>
              <a:rPr dirty="0" sz="1800">
                <a:latin typeface="宋体"/>
                <a:cs typeface="宋体"/>
              </a:rPr>
              <a:t>学生被授权，权力在学生内部和师生 之间共享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8739" y="5010403"/>
            <a:ext cx="482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评估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986788" y="5027167"/>
            <a:ext cx="3225800" cy="557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95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以多项选择为典型题目，课程结</a:t>
            </a:r>
            <a:endParaRPr sz="1800">
              <a:latin typeface="宋体"/>
              <a:cs typeface="宋体"/>
            </a:endParaRPr>
          </a:p>
          <a:p>
            <a:pPr marL="12700">
              <a:lnSpc>
                <a:spcPts val="2095"/>
              </a:lnSpc>
            </a:pPr>
            <a:r>
              <a:rPr dirty="0" sz="1800" spc="-5">
                <a:latin typeface="宋体"/>
                <a:cs typeface="宋体"/>
              </a:rPr>
              <a:t>束时给学生定级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371591" y="5027167"/>
            <a:ext cx="3688079" cy="557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95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以课堂表现和学生档案为典型做法，</a:t>
            </a:r>
            <a:endParaRPr sz="1800">
              <a:latin typeface="宋体"/>
              <a:cs typeface="宋体"/>
            </a:endParaRPr>
          </a:p>
          <a:p>
            <a:pPr marL="12700">
              <a:lnSpc>
                <a:spcPts val="2095"/>
              </a:lnSpc>
            </a:pPr>
            <a:r>
              <a:rPr dirty="0" sz="1800">
                <a:latin typeface="宋体"/>
                <a:cs typeface="宋体"/>
              </a:rPr>
              <a:t>教学过程中的持续性评估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8739" y="5650788"/>
            <a:ext cx="7112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认识论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986788" y="5650788"/>
            <a:ext cx="23114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归纳主义：事实和记忆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371591" y="5650788"/>
            <a:ext cx="23145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建构主义：探究和创造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78739" y="6044895"/>
            <a:ext cx="9398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教学假设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986788" y="6044895"/>
            <a:ext cx="23114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任何学科专家都会教学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371591" y="6044895"/>
            <a:ext cx="32302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宋体"/>
                <a:cs typeface="宋体"/>
              </a:rPr>
              <a:t>教学是复杂的，需要一定的培训</a:t>
            </a:r>
            <a:endParaRPr sz="1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2355" y="408419"/>
            <a:ext cx="7425690" cy="8999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08426" y="1604010"/>
            <a:ext cx="2329180" cy="733425"/>
          </a:xfrm>
          <a:custGeom>
            <a:avLst/>
            <a:gdLst/>
            <a:ahLst/>
            <a:cxnLst/>
            <a:rect l="l" t="t" r="r" b="b"/>
            <a:pathLst>
              <a:path w="2329179" h="733425">
                <a:moveTo>
                  <a:pt x="2255393" y="0"/>
                </a:moveTo>
                <a:lnTo>
                  <a:pt x="73278" y="0"/>
                </a:lnTo>
                <a:lnTo>
                  <a:pt x="44737" y="5752"/>
                </a:lnTo>
                <a:lnTo>
                  <a:pt x="21447" y="21447"/>
                </a:lnTo>
                <a:lnTo>
                  <a:pt x="5752" y="44737"/>
                </a:lnTo>
                <a:lnTo>
                  <a:pt x="0" y="73278"/>
                </a:lnTo>
                <a:lnTo>
                  <a:pt x="0" y="659764"/>
                </a:lnTo>
                <a:lnTo>
                  <a:pt x="5752" y="688306"/>
                </a:lnTo>
                <a:lnTo>
                  <a:pt x="21447" y="711596"/>
                </a:lnTo>
                <a:lnTo>
                  <a:pt x="44737" y="727291"/>
                </a:lnTo>
                <a:lnTo>
                  <a:pt x="73278" y="733043"/>
                </a:lnTo>
                <a:lnTo>
                  <a:pt x="2255393" y="733043"/>
                </a:lnTo>
                <a:lnTo>
                  <a:pt x="2283934" y="727291"/>
                </a:lnTo>
                <a:lnTo>
                  <a:pt x="2307224" y="711596"/>
                </a:lnTo>
                <a:lnTo>
                  <a:pt x="2322919" y="688306"/>
                </a:lnTo>
                <a:lnTo>
                  <a:pt x="2328672" y="659764"/>
                </a:lnTo>
                <a:lnTo>
                  <a:pt x="2328672" y="73278"/>
                </a:lnTo>
                <a:lnTo>
                  <a:pt x="2322919" y="44737"/>
                </a:lnTo>
                <a:lnTo>
                  <a:pt x="2307224" y="21447"/>
                </a:lnTo>
                <a:lnTo>
                  <a:pt x="2283934" y="5752"/>
                </a:lnTo>
                <a:lnTo>
                  <a:pt x="2255393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408426" y="1604010"/>
            <a:ext cx="2329180" cy="733425"/>
          </a:xfrm>
          <a:custGeom>
            <a:avLst/>
            <a:gdLst/>
            <a:ahLst/>
            <a:cxnLst/>
            <a:rect l="l" t="t" r="r" b="b"/>
            <a:pathLst>
              <a:path w="2329179" h="733425">
                <a:moveTo>
                  <a:pt x="0" y="73278"/>
                </a:moveTo>
                <a:lnTo>
                  <a:pt x="5752" y="44737"/>
                </a:lnTo>
                <a:lnTo>
                  <a:pt x="21447" y="21447"/>
                </a:lnTo>
                <a:lnTo>
                  <a:pt x="44737" y="5752"/>
                </a:lnTo>
                <a:lnTo>
                  <a:pt x="73278" y="0"/>
                </a:lnTo>
                <a:lnTo>
                  <a:pt x="2255393" y="0"/>
                </a:lnTo>
                <a:lnTo>
                  <a:pt x="2283934" y="5752"/>
                </a:lnTo>
                <a:lnTo>
                  <a:pt x="2307224" y="21447"/>
                </a:lnTo>
                <a:lnTo>
                  <a:pt x="2322919" y="44737"/>
                </a:lnTo>
                <a:lnTo>
                  <a:pt x="2328672" y="73278"/>
                </a:lnTo>
                <a:lnTo>
                  <a:pt x="2328672" y="659764"/>
                </a:lnTo>
                <a:lnTo>
                  <a:pt x="2322919" y="688306"/>
                </a:lnTo>
                <a:lnTo>
                  <a:pt x="2307224" y="711596"/>
                </a:lnTo>
                <a:lnTo>
                  <a:pt x="2283934" y="727291"/>
                </a:lnTo>
                <a:lnTo>
                  <a:pt x="2255393" y="733043"/>
                </a:lnTo>
                <a:lnTo>
                  <a:pt x="73278" y="733043"/>
                </a:lnTo>
                <a:lnTo>
                  <a:pt x="44737" y="727291"/>
                </a:lnTo>
                <a:lnTo>
                  <a:pt x="21447" y="711596"/>
                </a:lnTo>
                <a:lnTo>
                  <a:pt x="5752" y="688306"/>
                </a:lnTo>
                <a:lnTo>
                  <a:pt x="0" y="659764"/>
                </a:lnTo>
                <a:lnTo>
                  <a:pt x="0" y="73278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41903" y="1671320"/>
            <a:ext cx="2059939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/>
              <a:t>理想的课程</a:t>
            </a:r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407408" y="2382011"/>
            <a:ext cx="329565" cy="276225"/>
          </a:xfrm>
          <a:custGeom>
            <a:avLst/>
            <a:gdLst/>
            <a:ahLst/>
            <a:cxnLst/>
            <a:rect l="l" t="t" r="r" b="b"/>
            <a:pathLst>
              <a:path w="329564" h="276225">
                <a:moveTo>
                  <a:pt x="329183" y="137922"/>
                </a:moveTo>
                <a:lnTo>
                  <a:pt x="0" y="137922"/>
                </a:lnTo>
                <a:lnTo>
                  <a:pt x="164591" y="275843"/>
                </a:lnTo>
                <a:lnTo>
                  <a:pt x="329183" y="137922"/>
                </a:lnTo>
                <a:close/>
              </a:path>
              <a:path w="329564" h="276225">
                <a:moveTo>
                  <a:pt x="263397" y="0"/>
                </a:moveTo>
                <a:lnTo>
                  <a:pt x="65786" y="0"/>
                </a:lnTo>
                <a:lnTo>
                  <a:pt x="65786" y="137922"/>
                </a:lnTo>
                <a:lnTo>
                  <a:pt x="263397" y="137922"/>
                </a:lnTo>
                <a:lnTo>
                  <a:pt x="263397" y="0"/>
                </a:lnTo>
                <a:close/>
              </a:path>
            </a:pathLst>
          </a:custGeom>
          <a:solidFill>
            <a:srgbClr val="B3BBA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408426" y="2704338"/>
            <a:ext cx="2329180" cy="733425"/>
          </a:xfrm>
          <a:custGeom>
            <a:avLst/>
            <a:gdLst/>
            <a:ahLst/>
            <a:cxnLst/>
            <a:rect l="l" t="t" r="r" b="b"/>
            <a:pathLst>
              <a:path w="2329179" h="733425">
                <a:moveTo>
                  <a:pt x="2255393" y="0"/>
                </a:moveTo>
                <a:lnTo>
                  <a:pt x="73278" y="0"/>
                </a:lnTo>
                <a:lnTo>
                  <a:pt x="44737" y="5752"/>
                </a:lnTo>
                <a:lnTo>
                  <a:pt x="21447" y="21447"/>
                </a:lnTo>
                <a:lnTo>
                  <a:pt x="5752" y="44737"/>
                </a:lnTo>
                <a:lnTo>
                  <a:pt x="0" y="73278"/>
                </a:lnTo>
                <a:lnTo>
                  <a:pt x="0" y="659764"/>
                </a:lnTo>
                <a:lnTo>
                  <a:pt x="5752" y="688306"/>
                </a:lnTo>
                <a:lnTo>
                  <a:pt x="21447" y="711596"/>
                </a:lnTo>
                <a:lnTo>
                  <a:pt x="44737" y="727291"/>
                </a:lnTo>
                <a:lnTo>
                  <a:pt x="73278" y="733044"/>
                </a:lnTo>
                <a:lnTo>
                  <a:pt x="2255393" y="733044"/>
                </a:lnTo>
                <a:lnTo>
                  <a:pt x="2283934" y="727291"/>
                </a:lnTo>
                <a:lnTo>
                  <a:pt x="2307224" y="711596"/>
                </a:lnTo>
                <a:lnTo>
                  <a:pt x="2322919" y="688306"/>
                </a:lnTo>
                <a:lnTo>
                  <a:pt x="2328672" y="659764"/>
                </a:lnTo>
                <a:lnTo>
                  <a:pt x="2328672" y="73278"/>
                </a:lnTo>
                <a:lnTo>
                  <a:pt x="2322919" y="44737"/>
                </a:lnTo>
                <a:lnTo>
                  <a:pt x="2307224" y="21447"/>
                </a:lnTo>
                <a:lnTo>
                  <a:pt x="2283934" y="5752"/>
                </a:lnTo>
                <a:lnTo>
                  <a:pt x="2255393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08426" y="2704338"/>
            <a:ext cx="2329180" cy="733425"/>
          </a:xfrm>
          <a:custGeom>
            <a:avLst/>
            <a:gdLst/>
            <a:ahLst/>
            <a:cxnLst/>
            <a:rect l="l" t="t" r="r" b="b"/>
            <a:pathLst>
              <a:path w="2329179" h="733425">
                <a:moveTo>
                  <a:pt x="0" y="73278"/>
                </a:moveTo>
                <a:lnTo>
                  <a:pt x="5752" y="44737"/>
                </a:lnTo>
                <a:lnTo>
                  <a:pt x="21447" y="21447"/>
                </a:lnTo>
                <a:lnTo>
                  <a:pt x="44737" y="5752"/>
                </a:lnTo>
                <a:lnTo>
                  <a:pt x="73278" y="0"/>
                </a:lnTo>
                <a:lnTo>
                  <a:pt x="2255393" y="0"/>
                </a:lnTo>
                <a:lnTo>
                  <a:pt x="2283934" y="5752"/>
                </a:lnTo>
                <a:lnTo>
                  <a:pt x="2307224" y="21447"/>
                </a:lnTo>
                <a:lnTo>
                  <a:pt x="2322919" y="44737"/>
                </a:lnTo>
                <a:lnTo>
                  <a:pt x="2328672" y="73278"/>
                </a:lnTo>
                <a:lnTo>
                  <a:pt x="2328672" y="659764"/>
                </a:lnTo>
                <a:lnTo>
                  <a:pt x="2322919" y="688306"/>
                </a:lnTo>
                <a:lnTo>
                  <a:pt x="2307224" y="711596"/>
                </a:lnTo>
                <a:lnTo>
                  <a:pt x="2283934" y="727291"/>
                </a:lnTo>
                <a:lnTo>
                  <a:pt x="2255393" y="733044"/>
                </a:lnTo>
                <a:lnTo>
                  <a:pt x="73278" y="733044"/>
                </a:lnTo>
                <a:lnTo>
                  <a:pt x="44737" y="727291"/>
                </a:lnTo>
                <a:lnTo>
                  <a:pt x="21447" y="711596"/>
                </a:lnTo>
                <a:lnTo>
                  <a:pt x="5752" y="688306"/>
                </a:lnTo>
                <a:lnTo>
                  <a:pt x="0" y="659764"/>
                </a:lnTo>
                <a:lnTo>
                  <a:pt x="0" y="73278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407408" y="3482340"/>
            <a:ext cx="329565" cy="276225"/>
          </a:xfrm>
          <a:custGeom>
            <a:avLst/>
            <a:gdLst/>
            <a:ahLst/>
            <a:cxnLst/>
            <a:rect l="l" t="t" r="r" b="b"/>
            <a:pathLst>
              <a:path w="329564" h="276225">
                <a:moveTo>
                  <a:pt x="329183" y="137922"/>
                </a:moveTo>
                <a:lnTo>
                  <a:pt x="0" y="137922"/>
                </a:lnTo>
                <a:lnTo>
                  <a:pt x="164591" y="275844"/>
                </a:lnTo>
                <a:lnTo>
                  <a:pt x="329183" y="137922"/>
                </a:lnTo>
                <a:close/>
              </a:path>
              <a:path w="329564" h="276225">
                <a:moveTo>
                  <a:pt x="263397" y="0"/>
                </a:moveTo>
                <a:lnTo>
                  <a:pt x="65786" y="0"/>
                </a:lnTo>
                <a:lnTo>
                  <a:pt x="65786" y="137922"/>
                </a:lnTo>
                <a:lnTo>
                  <a:pt x="263397" y="137922"/>
                </a:lnTo>
                <a:lnTo>
                  <a:pt x="263397" y="0"/>
                </a:lnTo>
                <a:close/>
              </a:path>
            </a:pathLst>
          </a:custGeom>
          <a:solidFill>
            <a:srgbClr val="B3BBA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08426" y="3804665"/>
            <a:ext cx="2329180" cy="733425"/>
          </a:xfrm>
          <a:custGeom>
            <a:avLst/>
            <a:gdLst/>
            <a:ahLst/>
            <a:cxnLst/>
            <a:rect l="l" t="t" r="r" b="b"/>
            <a:pathLst>
              <a:path w="2329179" h="733425">
                <a:moveTo>
                  <a:pt x="2255393" y="0"/>
                </a:moveTo>
                <a:lnTo>
                  <a:pt x="73278" y="0"/>
                </a:lnTo>
                <a:lnTo>
                  <a:pt x="44737" y="5752"/>
                </a:lnTo>
                <a:lnTo>
                  <a:pt x="21447" y="21447"/>
                </a:lnTo>
                <a:lnTo>
                  <a:pt x="5752" y="44737"/>
                </a:lnTo>
                <a:lnTo>
                  <a:pt x="0" y="73278"/>
                </a:lnTo>
                <a:lnTo>
                  <a:pt x="0" y="659764"/>
                </a:lnTo>
                <a:lnTo>
                  <a:pt x="5752" y="688306"/>
                </a:lnTo>
                <a:lnTo>
                  <a:pt x="21447" y="711596"/>
                </a:lnTo>
                <a:lnTo>
                  <a:pt x="44737" y="727291"/>
                </a:lnTo>
                <a:lnTo>
                  <a:pt x="73278" y="733043"/>
                </a:lnTo>
                <a:lnTo>
                  <a:pt x="2255393" y="733043"/>
                </a:lnTo>
                <a:lnTo>
                  <a:pt x="2283934" y="727291"/>
                </a:lnTo>
                <a:lnTo>
                  <a:pt x="2307224" y="711596"/>
                </a:lnTo>
                <a:lnTo>
                  <a:pt x="2322919" y="688306"/>
                </a:lnTo>
                <a:lnTo>
                  <a:pt x="2328672" y="659764"/>
                </a:lnTo>
                <a:lnTo>
                  <a:pt x="2328672" y="73278"/>
                </a:lnTo>
                <a:lnTo>
                  <a:pt x="2322919" y="44737"/>
                </a:lnTo>
                <a:lnTo>
                  <a:pt x="2307224" y="21447"/>
                </a:lnTo>
                <a:lnTo>
                  <a:pt x="2283934" y="5752"/>
                </a:lnTo>
                <a:lnTo>
                  <a:pt x="2255393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408426" y="3804665"/>
            <a:ext cx="2329180" cy="733425"/>
          </a:xfrm>
          <a:custGeom>
            <a:avLst/>
            <a:gdLst/>
            <a:ahLst/>
            <a:cxnLst/>
            <a:rect l="l" t="t" r="r" b="b"/>
            <a:pathLst>
              <a:path w="2329179" h="733425">
                <a:moveTo>
                  <a:pt x="0" y="73278"/>
                </a:moveTo>
                <a:lnTo>
                  <a:pt x="5752" y="44737"/>
                </a:lnTo>
                <a:lnTo>
                  <a:pt x="21447" y="21447"/>
                </a:lnTo>
                <a:lnTo>
                  <a:pt x="44737" y="5752"/>
                </a:lnTo>
                <a:lnTo>
                  <a:pt x="73278" y="0"/>
                </a:lnTo>
                <a:lnTo>
                  <a:pt x="2255393" y="0"/>
                </a:lnTo>
                <a:lnTo>
                  <a:pt x="2283934" y="5752"/>
                </a:lnTo>
                <a:lnTo>
                  <a:pt x="2307224" y="21447"/>
                </a:lnTo>
                <a:lnTo>
                  <a:pt x="2322919" y="44737"/>
                </a:lnTo>
                <a:lnTo>
                  <a:pt x="2328672" y="73278"/>
                </a:lnTo>
                <a:lnTo>
                  <a:pt x="2328672" y="659764"/>
                </a:lnTo>
                <a:lnTo>
                  <a:pt x="2322919" y="688306"/>
                </a:lnTo>
                <a:lnTo>
                  <a:pt x="2307224" y="711596"/>
                </a:lnTo>
                <a:lnTo>
                  <a:pt x="2283934" y="727291"/>
                </a:lnTo>
                <a:lnTo>
                  <a:pt x="2255393" y="733043"/>
                </a:lnTo>
                <a:lnTo>
                  <a:pt x="73278" y="733043"/>
                </a:lnTo>
                <a:lnTo>
                  <a:pt x="44737" y="727291"/>
                </a:lnTo>
                <a:lnTo>
                  <a:pt x="21447" y="711596"/>
                </a:lnTo>
                <a:lnTo>
                  <a:pt x="5752" y="688306"/>
                </a:lnTo>
                <a:lnTo>
                  <a:pt x="0" y="659764"/>
                </a:lnTo>
                <a:lnTo>
                  <a:pt x="0" y="73278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407408" y="4582667"/>
            <a:ext cx="329565" cy="276225"/>
          </a:xfrm>
          <a:custGeom>
            <a:avLst/>
            <a:gdLst/>
            <a:ahLst/>
            <a:cxnLst/>
            <a:rect l="l" t="t" r="r" b="b"/>
            <a:pathLst>
              <a:path w="329564" h="276225">
                <a:moveTo>
                  <a:pt x="329183" y="137921"/>
                </a:moveTo>
                <a:lnTo>
                  <a:pt x="0" y="137921"/>
                </a:lnTo>
                <a:lnTo>
                  <a:pt x="164591" y="275843"/>
                </a:lnTo>
                <a:lnTo>
                  <a:pt x="329183" y="137921"/>
                </a:lnTo>
                <a:close/>
              </a:path>
              <a:path w="329564" h="276225">
                <a:moveTo>
                  <a:pt x="263397" y="0"/>
                </a:moveTo>
                <a:lnTo>
                  <a:pt x="65786" y="0"/>
                </a:lnTo>
                <a:lnTo>
                  <a:pt x="65786" y="137921"/>
                </a:lnTo>
                <a:lnTo>
                  <a:pt x="263397" y="137921"/>
                </a:lnTo>
                <a:lnTo>
                  <a:pt x="263397" y="0"/>
                </a:lnTo>
                <a:close/>
              </a:path>
            </a:pathLst>
          </a:custGeom>
          <a:solidFill>
            <a:srgbClr val="B3BBA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408426" y="4904994"/>
            <a:ext cx="2329180" cy="733425"/>
          </a:xfrm>
          <a:custGeom>
            <a:avLst/>
            <a:gdLst/>
            <a:ahLst/>
            <a:cxnLst/>
            <a:rect l="l" t="t" r="r" b="b"/>
            <a:pathLst>
              <a:path w="2329179" h="733425">
                <a:moveTo>
                  <a:pt x="2255393" y="0"/>
                </a:moveTo>
                <a:lnTo>
                  <a:pt x="73278" y="0"/>
                </a:lnTo>
                <a:lnTo>
                  <a:pt x="44737" y="5752"/>
                </a:lnTo>
                <a:lnTo>
                  <a:pt x="21447" y="21447"/>
                </a:lnTo>
                <a:lnTo>
                  <a:pt x="5752" y="44737"/>
                </a:lnTo>
                <a:lnTo>
                  <a:pt x="0" y="73278"/>
                </a:lnTo>
                <a:lnTo>
                  <a:pt x="0" y="659764"/>
                </a:lnTo>
                <a:lnTo>
                  <a:pt x="5752" y="688284"/>
                </a:lnTo>
                <a:lnTo>
                  <a:pt x="21447" y="711577"/>
                </a:lnTo>
                <a:lnTo>
                  <a:pt x="44737" y="727284"/>
                </a:lnTo>
                <a:lnTo>
                  <a:pt x="73278" y="733043"/>
                </a:lnTo>
                <a:lnTo>
                  <a:pt x="2255393" y="733043"/>
                </a:lnTo>
                <a:lnTo>
                  <a:pt x="2283934" y="727284"/>
                </a:lnTo>
                <a:lnTo>
                  <a:pt x="2307224" y="711577"/>
                </a:lnTo>
                <a:lnTo>
                  <a:pt x="2322919" y="688284"/>
                </a:lnTo>
                <a:lnTo>
                  <a:pt x="2328672" y="659764"/>
                </a:lnTo>
                <a:lnTo>
                  <a:pt x="2328672" y="73278"/>
                </a:lnTo>
                <a:lnTo>
                  <a:pt x="2322919" y="44737"/>
                </a:lnTo>
                <a:lnTo>
                  <a:pt x="2307224" y="21447"/>
                </a:lnTo>
                <a:lnTo>
                  <a:pt x="2283934" y="5752"/>
                </a:lnTo>
                <a:lnTo>
                  <a:pt x="2255393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408426" y="4904994"/>
            <a:ext cx="2329180" cy="733425"/>
          </a:xfrm>
          <a:custGeom>
            <a:avLst/>
            <a:gdLst/>
            <a:ahLst/>
            <a:cxnLst/>
            <a:rect l="l" t="t" r="r" b="b"/>
            <a:pathLst>
              <a:path w="2329179" h="733425">
                <a:moveTo>
                  <a:pt x="0" y="73278"/>
                </a:moveTo>
                <a:lnTo>
                  <a:pt x="5752" y="44737"/>
                </a:lnTo>
                <a:lnTo>
                  <a:pt x="21447" y="21447"/>
                </a:lnTo>
                <a:lnTo>
                  <a:pt x="44737" y="5752"/>
                </a:lnTo>
                <a:lnTo>
                  <a:pt x="73278" y="0"/>
                </a:lnTo>
                <a:lnTo>
                  <a:pt x="2255393" y="0"/>
                </a:lnTo>
                <a:lnTo>
                  <a:pt x="2283934" y="5752"/>
                </a:lnTo>
                <a:lnTo>
                  <a:pt x="2307224" y="21447"/>
                </a:lnTo>
                <a:lnTo>
                  <a:pt x="2322919" y="44737"/>
                </a:lnTo>
                <a:lnTo>
                  <a:pt x="2328672" y="73278"/>
                </a:lnTo>
                <a:lnTo>
                  <a:pt x="2328672" y="659764"/>
                </a:lnTo>
                <a:lnTo>
                  <a:pt x="2322919" y="688284"/>
                </a:lnTo>
                <a:lnTo>
                  <a:pt x="2307224" y="711577"/>
                </a:lnTo>
                <a:lnTo>
                  <a:pt x="2283934" y="727284"/>
                </a:lnTo>
                <a:lnTo>
                  <a:pt x="2255393" y="733043"/>
                </a:lnTo>
                <a:lnTo>
                  <a:pt x="73278" y="733043"/>
                </a:lnTo>
                <a:lnTo>
                  <a:pt x="44737" y="727284"/>
                </a:lnTo>
                <a:lnTo>
                  <a:pt x="21447" y="711577"/>
                </a:lnTo>
                <a:lnTo>
                  <a:pt x="5752" y="688284"/>
                </a:lnTo>
                <a:lnTo>
                  <a:pt x="0" y="659764"/>
                </a:lnTo>
                <a:lnTo>
                  <a:pt x="0" y="73278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07408" y="5682996"/>
            <a:ext cx="329565" cy="276225"/>
          </a:xfrm>
          <a:custGeom>
            <a:avLst/>
            <a:gdLst/>
            <a:ahLst/>
            <a:cxnLst/>
            <a:rect l="l" t="t" r="r" b="b"/>
            <a:pathLst>
              <a:path w="329564" h="276225">
                <a:moveTo>
                  <a:pt x="329183" y="137921"/>
                </a:moveTo>
                <a:lnTo>
                  <a:pt x="0" y="137921"/>
                </a:lnTo>
                <a:lnTo>
                  <a:pt x="164591" y="275843"/>
                </a:lnTo>
                <a:lnTo>
                  <a:pt x="329183" y="137921"/>
                </a:lnTo>
                <a:close/>
              </a:path>
              <a:path w="329564" h="276225">
                <a:moveTo>
                  <a:pt x="263397" y="0"/>
                </a:moveTo>
                <a:lnTo>
                  <a:pt x="65786" y="0"/>
                </a:lnTo>
                <a:lnTo>
                  <a:pt x="65786" y="137921"/>
                </a:lnTo>
                <a:lnTo>
                  <a:pt x="263397" y="137921"/>
                </a:lnTo>
                <a:lnTo>
                  <a:pt x="263397" y="0"/>
                </a:lnTo>
                <a:close/>
              </a:path>
            </a:pathLst>
          </a:custGeom>
          <a:solidFill>
            <a:srgbClr val="B3BBA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408426" y="6005321"/>
            <a:ext cx="2329180" cy="733425"/>
          </a:xfrm>
          <a:custGeom>
            <a:avLst/>
            <a:gdLst/>
            <a:ahLst/>
            <a:cxnLst/>
            <a:rect l="l" t="t" r="r" b="b"/>
            <a:pathLst>
              <a:path w="2329179" h="733425">
                <a:moveTo>
                  <a:pt x="2255393" y="0"/>
                </a:moveTo>
                <a:lnTo>
                  <a:pt x="73278" y="0"/>
                </a:lnTo>
                <a:lnTo>
                  <a:pt x="44737" y="5760"/>
                </a:lnTo>
                <a:lnTo>
                  <a:pt x="21447" y="21469"/>
                </a:lnTo>
                <a:lnTo>
                  <a:pt x="5752" y="44769"/>
                </a:lnTo>
                <a:lnTo>
                  <a:pt x="0" y="73304"/>
                </a:lnTo>
                <a:lnTo>
                  <a:pt x="0" y="659739"/>
                </a:lnTo>
                <a:lnTo>
                  <a:pt x="5752" y="688274"/>
                </a:lnTo>
                <a:lnTo>
                  <a:pt x="21447" y="711574"/>
                </a:lnTo>
                <a:lnTo>
                  <a:pt x="44737" y="727283"/>
                </a:lnTo>
                <a:lnTo>
                  <a:pt x="73278" y="733043"/>
                </a:lnTo>
                <a:lnTo>
                  <a:pt x="2255393" y="733043"/>
                </a:lnTo>
                <a:lnTo>
                  <a:pt x="2283934" y="727283"/>
                </a:lnTo>
                <a:lnTo>
                  <a:pt x="2307224" y="711574"/>
                </a:lnTo>
                <a:lnTo>
                  <a:pt x="2322919" y="688274"/>
                </a:lnTo>
                <a:lnTo>
                  <a:pt x="2328672" y="659739"/>
                </a:lnTo>
                <a:lnTo>
                  <a:pt x="2328672" y="73304"/>
                </a:lnTo>
                <a:lnTo>
                  <a:pt x="2322919" y="44769"/>
                </a:lnTo>
                <a:lnTo>
                  <a:pt x="2307224" y="21469"/>
                </a:lnTo>
                <a:lnTo>
                  <a:pt x="2283934" y="5760"/>
                </a:lnTo>
                <a:lnTo>
                  <a:pt x="2255393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408426" y="6005321"/>
            <a:ext cx="2329180" cy="733425"/>
          </a:xfrm>
          <a:custGeom>
            <a:avLst/>
            <a:gdLst/>
            <a:ahLst/>
            <a:cxnLst/>
            <a:rect l="l" t="t" r="r" b="b"/>
            <a:pathLst>
              <a:path w="2329179" h="733425">
                <a:moveTo>
                  <a:pt x="0" y="73304"/>
                </a:moveTo>
                <a:lnTo>
                  <a:pt x="5752" y="44769"/>
                </a:lnTo>
                <a:lnTo>
                  <a:pt x="21447" y="21469"/>
                </a:lnTo>
                <a:lnTo>
                  <a:pt x="44737" y="5760"/>
                </a:lnTo>
                <a:lnTo>
                  <a:pt x="73278" y="0"/>
                </a:lnTo>
                <a:lnTo>
                  <a:pt x="2255393" y="0"/>
                </a:lnTo>
                <a:lnTo>
                  <a:pt x="2283934" y="5760"/>
                </a:lnTo>
                <a:lnTo>
                  <a:pt x="2307224" y="21469"/>
                </a:lnTo>
                <a:lnTo>
                  <a:pt x="2322919" y="44769"/>
                </a:lnTo>
                <a:lnTo>
                  <a:pt x="2328672" y="73304"/>
                </a:lnTo>
                <a:lnTo>
                  <a:pt x="2328672" y="659739"/>
                </a:lnTo>
                <a:lnTo>
                  <a:pt x="2322919" y="688274"/>
                </a:lnTo>
                <a:lnTo>
                  <a:pt x="2307224" y="711574"/>
                </a:lnTo>
                <a:lnTo>
                  <a:pt x="2283934" y="727283"/>
                </a:lnTo>
                <a:lnTo>
                  <a:pt x="2255393" y="733043"/>
                </a:lnTo>
                <a:lnTo>
                  <a:pt x="73278" y="733043"/>
                </a:lnTo>
                <a:lnTo>
                  <a:pt x="44737" y="727283"/>
                </a:lnTo>
                <a:lnTo>
                  <a:pt x="21447" y="711574"/>
                </a:lnTo>
                <a:lnTo>
                  <a:pt x="5752" y="688274"/>
                </a:lnTo>
                <a:lnTo>
                  <a:pt x="0" y="659739"/>
                </a:lnTo>
                <a:lnTo>
                  <a:pt x="0" y="73304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607434" y="2789935"/>
            <a:ext cx="1930400" cy="3784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正式的课程</a:t>
            </a:r>
            <a:endParaRPr sz="3000">
              <a:latin typeface="宋体"/>
              <a:cs typeface="宋体"/>
            </a:endParaRPr>
          </a:p>
          <a:p>
            <a:pPr algn="just" marL="12700" marR="5080">
              <a:lnSpc>
                <a:spcPts val="8670"/>
              </a:lnSpc>
              <a:spcBef>
                <a:spcPts val="1125"/>
              </a:spcBef>
            </a:pP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理解的课程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运作的课程 经验的课程</a:t>
            </a:r>
            <a:endParaRPr sz="30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2437" y="588390"/>
            <a:ext cx="525018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28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/>
              <a:t>（三）建构主义思潮的</a:t>
            </a:r>
            <a:r>
              <a:rPr dirty="0" sz="3200" spc="-15"/>
              <a:t>影</a:t>
            </a:r>
            <a:r>
              <a:rPr dirty="0" sz="3200"/>
              <a:t>响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2437" y="1581683"/>
            <a:ext cx="8717280" cy="450723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434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9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45">
                <a:solidFill>
                  <a:srgbClr val="FFFFFF"/>
                </a:solidFill>
                <a:latin typeface="Goudy Old Style"/>
                <a:cs typeface="Goudy Old Style"/>
              </a:rPr>
              <a:t>1.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建构主义知识观</a:t>
            </a:r>
            <a:endParaRPr sz="2800">
              <a:latin typeface="宋体"/>
              <a:cs typeface="宋体"/>
            </a:endParaRPr>
          </a:p>
          <a:p>
            <a:pPr algn="just" marL="355600" marR="362585" indent="-342900">
              <a:lnSpc>
                <a:spcPct val="90000"/>
              </a:lnSpc>
              <a:spcBef>
                <a:spcPts val="670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5600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传统的知识观认为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0">
                <a:solidFill>
                  <a:srgbClr val="FFFFFF"/>
                </a:solidFill>
                <a:latin typeface="Goudy Old Style"/>
                <a:cs typeface="Goudy Old Style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知识应该表征一个现存的、孤立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的、独立于认识者的真实世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界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而且只有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当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这种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知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识 正确反映那种独立世界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时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才被认为是真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实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的。</a:t>
            </a:r>
            <a:endParaRPr sz="2800">
              <a:latin typeface="宋体"/>
              <a:cs typeface="宋体"/>
            </a:endParaRPr>
          </a:p>
          <a:p>
            <a:pPr marL="355600" marR="5080" indent="-342900">
              <a:lnSpc>
                <a:spcPct val="92000"/>
              </a:lnSpc>
              <a:spcBef>
                <a:spcPts val="60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4965" algn="l"/>
                <a:tab pos="355600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建构主义知识观强调知识的建构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性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知识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形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成过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程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社会协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商性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即知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识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不是被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“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发现”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10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而是被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“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发明”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知识是在具体的情境脉络中被创造出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来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这是建 构主义作为一种新知识论的共同点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所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在。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建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构主义</a:t>
            </a:r>
            <a:endParaRPr sz="2800">
              <a:latin typeface="宋体"/>
              <a:cs typeface="宋体"/>
            </a:endParaRPr>
          </a:p>
          <a:p>
            <a:pPr marL="355600">
              <a:lnSpc>
                <a:spcPts val="2755"/>
              </a:lnSpc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各流派在知识观上的新观点尽管各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不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相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同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但从</a:t>
            </a:r>
            <a:r>
              <a:rPr dirty="0" sz="2800" spc="10">
                <a:solidFill>
                  <a:srgbClr val="FFFFFF"/>
                </a:solidFill>
                <a:latin typeface="宋体"/>
                <a:cs typeface="宋体"/>
              </a:rPr>
              <a:t>本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质</a:t>
            </a:r>
            <a:endParaRPr sz="2800">
              <a:latin typeface="宋体"/>
              <a:cs typeface="宋体"/>
            </a:endParaRPr>
          </a:p>
          <a:p>
            <a:pPr marL="355600" marR="539750">
              <a:lnSpc>
                <a:spcPts val="2820"/>
              </a:lnSpc>
              <a:spcBef>
                <a:spcPts val="480"/>
              </a:spcBef>
            </a:pP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上与那些将知识看作客观世界的反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映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、将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知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识的标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准体现为两者之间的相符的观点有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着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根本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不同。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08076" y="591299"/>
            <a:ext cx="4734306" cy="5555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7200" y="1810511"/>
            <a:ext cx="8229600" cy="41056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526132"/>
            <a:ext cx="8027670" cy="4507865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 spc="1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 spc="-5">
                <a:solidFill>
                  <a:srgbClr val="FFFFFF"/>
                </a:solidFill>
                <a:latin typeface="Goudy Old Style"/>
                <a:cs typeface="Goudy Old Style"/>
              </a:rPr>
              <a:t>2.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建构主义学习观</a:t>
            </a:r>
            <a:endParaRPr sz="3000">
              <a:latin typeface="宋体"/>
              <a:cs typeface="宋体"/>
            </a:endParaRPr>
          </a:p>
          <a:p>
            <a:pPr marL="355600" indent="-343535">
              <a:lnSpc>
                <a:spcPct val="100000"/>
              </a:lnSpc>
              <a:spcBef>
                <a:spcPts val="360"/>
              </a:spcBef>
              <a:buClr>
                <a:srgbClr val="E0EFFF"/>
              </a:buClr>
              <a:buSzPct val="60000"/>
              <a:buFont typeface="Wingdings"/>
              <a:buChar char=""/>
              <a:tabLst>
                <a:tab pos="356235" algn="l"/>
              </a:tabLst>
            </a:pP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建构主义要回答的问题是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: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人</a:t>
            </a:r>
            <a:r>
              <a:rPr dirty="0" sz="3000" spc="5">
                <a:solidFill>
                  <a:srgbClr val="FFFFFF"/>
                </a:solidFill>
                <a:latin typeface="Goudy Old Style"/>
                <a:cs typeface="Goudy Old Style"/>
              </a:rPr>
              <a:t>(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类</a:t>
            </a:r>
            <a:r>
              <a:rPr dirty="0" sz="3000" spc="5">
                <a:solidFill>
                  <a:srgbClr val="FFFFFF"/>
                </a:solidFill>
                <a:latin typeface="Goudy Old Style"/>
                <a:cs typeface="Goudy Old Style"/>
              </a:rPr>
              <a:t>)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是如何学习</a:t>
            </a:r>
            <a:r>
              <a:rPr dirty="0" sz="3000" spc="-1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?</a:t>
            </a:r>
            <a:endParaRPr sz="3000">
              <a:latin typeface="Goudy Old Style"/>
              <a:cs typeface="Goudy Old Style"/>
            </a:endParaRPr>
          </a:p>
          <a:p>
            <a:pPr marL="355600" marR="43815" indent="-343535">
              <a:lnSpc>
                <a:spcPct val="90000"/>
              </a:lnSpc>
              <a:spcBef>
                <a:spcPts val="720"/>
              </a:spcBef>
              <a:buClr>
                <a:srgbClr val="E0EFFF"/>
              </a:buClr>
              <a:buSzPct val="60000"/>
              <a:buFont typeface="Wingdings"/>
              <a:buChar char=""/>
              <a:tabLst>
                <a:tab pos="356235" algn="l"/>
              </a:tabLst>
            </a:pP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在探讨传统教育和学校学习的时</a:t>
            </a:r>
            <a:r>
              <a:rPr dirty="0" sz="3000" spc="5">
                <a:solidFill>
                  <a:srgbClr val="FFFFFF"/>
                </a:solidFill>
                <a:latin typeface="宋体"/>
                <a:cs typeface="宋体"/>
              </a:rPr>
              <a:t>候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学习主要 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意味着对于已有知识的掌握，常常是指去接受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灌输过来的知识以填补自己知识的空白或者替 代自己已有的知识。</a:t>
            </a:r>
            <a:endParaRPr sz="3000">
              <a:latin typeface="宋体"/>
              <a:cs typeface="宋体"/>
            </a:endParaRPr>
          </a:p>
          <a:p>
            <a:pPr algn="just" marL="355600" marR="221615" indent="-343535">
              <a:lnSpc>
                <a:spcPct val="90000"/>
              </a:lnSpc>
              <a:spcBef>
                <a:spcPts val="720"/>
              </a:spcBef>
              <a:buClr>
                <a:srgbClr val="E0EFFF"/>
              </a:buClr>
              <a:buSzPct val="60000"/>
              <a:buFont typeface="Wingdings"/>
              <a:buChar char=""/>
              <a:tabLst>
                <a:tab pos="356235" algn="l"/>
              </a:tabLst>
            </a:pP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建构主义：学习是学习者建构知识的过</a:t>
            </a:r>
            <a:r>
              <a:rPr dirty="0" sz="3000" spc="5">
                <a:solidFill>
                  <a:srgbClr val="FFFFFF"/>
                </a:solidFill>
                <a:latin typeface="宋体"/>
                <a:cs typeface="宋体"/>
              </a:rPr>
              <a:t>程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(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而 不是接受知识的过程</a:t>
            </a:r>
            <a:r>
              <a:rPr dirty="0" sz="3000" spc="5">
                <a:solidFill>
                  <a:srgbClr val="FFFFFF"/>
                </a:solidFill>
                <a:latin typeface="Goudy Old Style"/>
                <a:cs typeface="Goudy Old Style"/>
              </a:rPr>
              <a:t>)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;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学习者是在自己已有知 识和经验基础上建构自己的知识</a:t>
            </a:r>
            <a:r>
              <a:rPr dirty="0" sz="3000" spc="5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;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合作和协 商有助于知识的建构等。</a:t>
            </a:r>
            <a:endParaRPr sz="30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572209"/>
            <a:ext cx="7988934" cy="427863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355600" marR="5080" indent="-343535">
              <a:lnSpc>
                <a:spcPct val="90000"/>
              </a:lnSpc>
              <a:spcBef>
                <a:spcPts val="459"/>
              </a:spcBef>
              <a:buClr>
                <a:srgbClr val="E0EFFF"/>
              </a:buClr>
              <a:buSzPct val="60000"/>
              <a:buFont typeface="Wingdings"/>
              <a:buChar char=""/>
              <a:tabLst>
                <a:tab pos="356235" algn="l"/>
              </a:tabLst>
            </a:pP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在讲授的教学方式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下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学习者同样在进行着建 构活动。教师的讲授活动只是这种建构过程的 支持物而已。正是由于不同的学习者在建构新 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知的过程中是基于不同的知识经</a:t>
            </a:r>
            <a:r>
              <a:rPr dirty="0" sz="3000" spc="5">
                <a:solidFill>
                  <a:srgbClr val="FFFFFF"/>
                </a:solidFill>
                <a:latin typeface="宋体"/>
                <a:cs typeface="宋体"/>
              </a:rPr>
              <a:t>验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对于当前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学习支持系统有不同的适应程度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才会出现不 同的建构结果。（鱼牛）</a:t>
            </a:r>
            <a:endParaRPr sz="3000">
              <a:latin typeface="宋体"/>
              <a:cs typeface="宋体"/>
            </a:endParaRPr>
          </a:p>
          <a:p>
            <a:pPr algn="just" marL="355600" marR="288290" indent="-343535">
              <a:lnSpc>
                <a:spcPct val="90000"/>
              </a:lnSpc>
              <a:spcBef>
                <a:spcPts val="720"/>
              </a:spcBef>
              <a:buClr>
                <a:srgbClr val="E0EFFF"/>
              </a:buClr>
              <a:buSzPct val="60000"/>
              <a:buFont typeface="Wingdings"/>
              <a:buChar char=""/>
              <a:tabLst>
                <a:tab pos="356235" algn="l"/>
              </a:tabLst>
            </a:pP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在教学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中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如果教师只从知识本身的逻辑体系 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来思考教学上的安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排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又单纯以讲授方式组织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教学活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动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那么实际上就是将学习过程的最重 要部分留给学生自己去做。（鱼牛）</a:t>
            </a:r>
            <a:endParaRPr sz="30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567637"/>
            <a:ext cx="7986395" cy="5002530"/>
          </a:xfrm>
          <a:prstGeom prst="rect">
            <a:avLst/>
          </a:prstGeom>
        </p:spPr>
        <p:txBody>
          <a:bodyPr wrap="square" lIns="0" tIns="62230" rIns="0" bIns="0" rtlCol="0" vert="horz">
            <a:spAutoFit/>
          </a:bodyPr>
          <a:lstStyle/>
          <a:p>
            <a:pPr algn="just" marL="355600" marR="90170" indent="-343535">
              <a:lnSpc>
                <a:spcPct val="90000"/>
              </a:lnSpc>
              <a:spcBef>
                <a:spcPts val="490"/>
              </a:spcBef>
              <a:buClr>
                <a:srgbClr val="E0EFFF"/>
              </a:buClr>
              <a:buSzPct val="59375"/>
              <a:buFont typeface="Wingdings"/>
              <a:buChar char=""/>
              <a:tabLst>
                <a:tab pos="356235" algn="l"/>
              </a:tabLst>
            </a:pP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如地球是圆的”是一科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知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识</a:t>
            </a:r>
            <a:r>
              <a:rPr dirty="0" sz="3200" spc="-1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这并</a:t>
            </a:r>
            <a:r>
              <a:rPr dirty="0" sz="3200" spc="-10">
                <a:solidFill>
                  <a:srgbClr val="FFFFFF"/>
                </a:solidFill>
                <a:latin typeface="宋体"/>
                <a:cs typeface="宋体"/>
              </a:rPr>
              <a:t>不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等于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说告诉了学生他们就获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得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了这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一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知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识</a:t>
            </a:r>
            <a:r>
              <a:rPr dirty="0" sz="3200" spc="-1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而恰 恰相</a:t>
            </a:r>
            <a:r>
              <a:rPr dirty="0" sz="3200" spc="-5">
                <a:solidFill>
                  <a:srgbClr val="FFFFFF"/>
                </a:solidFill>
                <a:latin typeface="宋体"/>
                <a:cs typeface="宋体"/>
              </a:rPr>
              <a:t>反</a:t>
            </a:r>
            <a:r>
              <a:rPr dirty="0" sz="3200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学生要学到这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一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知识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就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要质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疑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和改 变自己关于地球形状的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直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觉和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常</a:t>
            </a:r>
            <a:r>
              <a:rPr dirty="0" sz="3200" spc="10">
                <a:solidFill>
                  <a:srgbClr val="FFFFFF"/>
                </a:solidFill>
                <a:latin typeface="宋体"/>
                <a:cs typeface="宋体"/>
              </a:rPr>
              <a:t>识</a:t>
            </a:r>
            <a:r>
              <a:rPr dirty="0" sz="3200" spc="-5">
                <a:solidFill>
                  <a:srgbClr val="FFFFFF"/>
                </a:solidFill>
                <a:latin typeface="Goudy Old Style"/>
                <a:cs typeface="Goudy Old Style"/>
              </a:rPr>
              <a:t>(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如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认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为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地球是平的</a:t>
            </a:r>
            <a:r>
              <a:rPr dirty="0" sz="3200" spc="-5">
                <a:solidFill>
                  <a:srgbClr val="FFFFFF"/>
                </a:solidFill>
                <a:latin typeface="Goudy Old Style"/>
                <a:cs typeface="Goudy Old Style"/>
              </a:rPr>
              <a:t>),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质疑已有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知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识经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验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和进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行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概念 转变。</a:t>
            </a:r>
            <a:endParaRPr sz="3200">
              <a:latin typeface="宋体"/>
              <a:cs typeface="宋体"/>
            </a:endParaRPr>
          </a:p>
          <a:p>
            <a:pPr marL="355600" marR="5080" indent="-343535">
              <a:lnSpc>
                <a:spcPct val="90000"/>
              </a:lnSpc>
              <a:spcBef>
                <a:spcPts val="765"/>
              </a:spcBef>
              <a:buClr>
                <a:srgbClr val="E0EFFF"/>
              </a:buClr>
              <a:buSzPct val="59375"/>
              <a:buFont typeface="Wingdings"/>
              <a:buChar char=""/>
              <a:tabLst>
                <a:tab pos="356235" algn="l"/>
              </a:tabLst>
            </a:pP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总之</a:t>
            </a:r>
            <a:r>
              <a:rPr dirty="0" sz="3200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在学习观的侧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面</a:t>
            </a:r>
            <a:r>
              <a:rPr dirty="0" sz="3200" spc="-1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建构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主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义认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为</a:t>
            </a:r>
            <a:r>
              <a:rPr dirty="0" sz="3200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3200" spc="-10">
                <a:solidFill>
                  <a:srgbClr val="FFFFFF"/>
                </a:solidFill>
                <a:latin typeface="宋体"/>
                <a:cs typeface="宋体"/>
              </a:rPr>
              <a:t>如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果学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习发生</a:t>
            </a:r>
            <a:r>
              <a:rPr dirty="0" sz="3200" spc="-5">
                <a:solidFill>
                  <a:srgbClr val="FFFFFF"/>
                </a:solidFill>
                <a:latin typeface="宋体"/>
                <a:cs typeface="宋体"/>
              </a:rPr>
              <a:t>了</a:t>
            </a:r>
            <a:r>
              <a:rPr dirty="0" sz="3200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它常常是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以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建构的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方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式发生</a:t>
            </a:r>
            <a:r>
              <a:rPr dirty="0" sz="3200" spc="-25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3200">
                <a:solidFill>
                  <a:srgbClr val="FFFFFF"/>
                </a:solidFill>
                <a:latin typeface="Goudy Old Style"/>
                <a:cs typeface="Goudy Old Style"/>
              </a:rPr>
              <a:t>;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即 便从知识观看具有真理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性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、客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观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性的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知</a:t>
            </a:r>
            <a:r>
              <a:rPr dirty="0" sz="3200" spc="10">
                <a:solidFill>
                  <a:srgbClr val="FFFFFF"/>
                </a:solidFill>
                <a:latin typeface="宋体"/>
                <a:cs typeface="宋体"/>
              </a:rPr>
              <a:t>识</a:t>
            </a:r>
            <a:r>
              <a:rPr dirty="0" sz="3200">
                <a:solidFill>
                  <a:srgbClr val="FFFFFF"/>
                </a:solidFill>
                <a:latin typeface="Goudy Old Style"/>
                <a:cs typeface="Goudy Old Style"/>
              </a:rPr>
              <a:t>, 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学习者个体也常常需要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以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建构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方式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去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理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解</a:t>
            </a:r>
            <a:r>
              <a:rPr dirty="0" sz="3200" spc="-5">
                <a:solidFill>
                  <a:srgbClr val="FFFFFF"/>
                </a:solidFill>
                <a:latin typeface="宋体"/>
                <a:cs typeface="宋体"/>
              </a:rPr>
              <a:t>它</a:t>
            </a:r>
            <a:r>
              <a:rPr dirty="0" sz="3200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从而使之成为“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自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己的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”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知识。</a:t>
            </a:r>
            <a:endParaRPr sz="32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940" y="1616405"/>
            <a:ext cx="3520440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00" spc="2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254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latin typeface="Goudy Old Style"/>
                <a:cs typeface="Goudy Old Style"/>
              </a:rPr>
              <a:t>3.</a:t>
            </a:r>
            <a:r>
              <a:rPr dirty="0" sz="3200"/>
              <a:t>建构主义教学观</a:t>
            </a:r>
            <a:endParaRPr sz="3200">
              <a:latin typeface="Goudy Old Style"/>
              <a:cs typeface="Goudy Old Styl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2810078"/>
            <a:ext cx="7063105" cy="319976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55600" marR="5080" indent="-343535">
              <a:lnSpc>
                <a:spcPct val="99000"/>
              </a:lnSpc>
              <a:spcBef>
                <a:spcPts val="135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在教学中注重学生对于知识和意义的主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动建构、促进参与和实践、注重学习者 </a:t>
            </a:r>
            <a:r>
              <a:rPr dirty="0" sz="3000" spc="5">
                <a:solidFill>
                  <a:srgbClr val="FFFFFF"/>
                </a:solidFill>
                <a:latin typeface="Goudy Old Style"/>
                <a:cs typeface="Goudy Old Style"/>
              </a:rPr>
              <a:t>(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包括教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师</a:t>
            </a:r>
            <a:r>
              <a:rPr dirty="0" sz="3000" spc="5">
                <a:solidFill>
                  <a:srgbClr val="FFFFFF"/>
                </a:solidFill>
                <a:latin typeface="Goudy Old Style"/>
                <a:cs typeface="Goudy Old Style"/>
              </a:rPr>
              <a:t>)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之间的多种途径的交流互动以 促进知识的协商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这些在本质上是与建构 主义的核心知识观与学习观相一</a:t>
            </a:r>
            <a:r>
              <a:rPr dirty="0" sz="3000" spc="5">
                <a:solidFill>
                  <a:srgbClr val="FFFFFF"/>
                </a:solidFill>
                <a:latin typeface="宋体"/>
                <a:cs typeface="宋体"/>
              </a:rPr>
              <a:t>致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也同 现代教育愈加注重培养具有独立思考和 开拓创新能力的人的发展目标相一致。</a:t>
            </a:r>
            <a:endParaRPr sz="30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619453"/>
            <a:ext cx="7561580" cy="48907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355600" marR="276860" indent="-343535">
              <a:lnSpc>
                <a:spcPct val="100000"/>
              </a:lnSpc>
              <a:spcBef>
                <a:spcPts val="95"/>
              </a:spcBef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7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概言之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建构主义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10">
                <a:solidFill>
                  <a:srgbClr val="FF0000"/>
                </a:solidFill>
                <a:latin typeface="宋体"/>
                <a:cs typeface="宋体"/>
              </a:rPr>
              <a:t>知识观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基本是</a:t>
            </a:r>
            <a:r>
              <a:rPr dirty="0" sz="2800" spc="-15">
                <a:solidFill>
                  <a:srgbClr val="FFFFFF"/>
                </a:solidFill>
                <a:latin typeface="宋体"/>
                <a:cs typeface="宋体"/>
              </a:rPr>
              <a:t>一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个哲学层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面的问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题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它之所以是新</a:t>
            </a:r>
            <a:r>
              <a:rPr dirty="0" sz="2800" spc="-15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主要是它根本不同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于反映论的和客观主义的知识观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关注知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识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生存力。</a:t>
            </a:r>
            <a:endParaRPr sz="2800">
              <a:latin typeface="宋体"/>
              <a:cs typeface="宋体"/>
            </a:endParaRPr>
          </a:p>
          <a:p>
            <a:pPr marL="355600" marR="5080" indent="-343535">
              <a:lnSpc>
                <a:spcPct val="100000"/>
              </a:lnSpc>
              <a:spcBef>
                <a:spcPts val="680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建构主义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0000"/>
                </a:solidFill>
                <a:latin typeface="宋体"/>
                <a:cs typeface="宋体"/>
              </a:rPr>
              <a:t>学习</a:t>
            </a:r>
            <a:r>
              <a:rPr dirty="0" sz="2800" spc="-10">
                <a:solidFill>
                  <a:srgbClr val="FF0000"/>
                </a:solidFill>
                <a:latin typeface="宋体"/>
                <a:cs typeface="宋体"/>
              </a:rPr>
              <a:t>观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基本是一个科学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问题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是要 解释人类学习的发生机制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提出的核心观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点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是 学习是一个知识建构的过程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而非接受知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识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过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程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;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知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识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的建构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是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以已有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知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识经验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为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基础的。</a:t>
            </a:r>
            <a:endParaRPr sz="2800">
              <a:latin typeface="宋体"/>
              <a:cs typeface="宋体"/>
            </a:endParaRPr>
          </a:p>
          <a:p>
            <a:pPr marL="355600" marR="93980" indent="-343535">
              <a:lnSpc>
                <a:spcPct val="100000"/>
              </a:lnSpc>
              <a:spcBef>
                <a:spcPts val="675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建构主义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0000"/>
                </a:solidFill>
                <a:latin typeface="宋体"/>
                <a:cs typeface="宋体"/>
              </a:rPr>
              <a:t>教学</a:t>
            </a:r>
            <a:r>
              <a:rPr dirty="0" sz="2800" spc="-10">
                <a:solidFill>
                  <a:srgbClr val="FF0000"/>
                </a:solidFill>
                <a:latin typeface="宋体"/>
                <a:cs typeface="宋体"/>
              </a:rPr>
              <a:t>观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基本是一个实践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问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题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是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要探索与建构主义知识观和学习观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相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一致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教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学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实践方式。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9787" y="605002"/>
            <a:ext cx="2237994" cy="528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7962" y="1495805"/>
            <a:ext cx="4114800" cy="2498090"/>
          </a:xfrm>
          <a:custGeom>
            <a:avLst/>
            <a:gdLst/>
            <a:ahLst/>
            <a:cxnLst/>
            <a:rect l="l" t="t" r="r" b="b"/>
            <a:pathLst>
              <a:path w="4114800" h="2498090">
                <a:moveTo>
                  <a:pt x="4114800" y="0"/>
                </a:moveTo>
                <a:lnTo>
                  <a:pt x="416318" y="0"/>
                </a:lnTo>
                <a:lnTo>
                  <a:pt x="367765" y="2801"/>
                </a:lnTo>
                <a:lnTo>
                  <a:pt x="320858" y="10997"/>
                </a:lnTo>
                <a:lnTo>
                  <a:pt x="275908" y="24275"/>
                </a:lnTo>
                <a:lnTo>
                  <a:pt x="233229" y="42322"/>
                </a:lnTo>
                <a:lnTo>
                  <a:pt x="193132" y="64826"/>
                </a:lnTo>
                <a:lnTo>
                  <a:pt x="155929" y="91473"/>
                </a:lnTo>
                <a:lnTo>
                  <a:pt x="121934" y="121951"/>
                </a:lnTo>
                <a:lnTo>
                  <a:pt x="91458" y="155948"/>
                </a:lnTo>
                <a:lnTo>
                  <a:pt x="64814" y="193151"/>
                </a:lnTo>
                <a:lnTo>
                  <a:pt x="42313" y="233246"/>
                </a:lnTo>
                <a:lnTo>
                  <a:pt x="24270" y="275922"/>
                </a:lnTo>
                <a:lnTo>
                  <a:pt x="10994" y="320866"/>
                </a:lnTo>
                <a:lnTo>
                  <a:pt x="2800" y="367765"/>
                </a:lnTo>
                <a:lnTo>
                  <a:pt x="0" y="416306"/>
                </a:lnTo>
                <a:lnTo>
                  <a:pt x="0" y="2497836"/>
                </a:lnTo>
                <a:lnTo>
                  <a:pt x="4114800" y="2497836"/>
                </a:lnTo>
                <a:lnTo>
                  <a:pt x="4114800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57962" y="1495805"/>
            <a:ext cx="4114800" cy="2498090"/>
          </a:xfrm>
          <a:custGeom>
            <a:avLst/>
            <a:gdLst/>
            <a:ahLst/>
            <a:cxnLst/>
            <a:rect l="l" t="t" r="r" b="b"/>
            <a:pathLst>
              <a:path w="4114800" h="2498090">
                <a:moveTo>
                  <a:pt x="0" y="2497836"/>
                </a:moveTo>
                <a:lnTo>
                  <a:pt x="0" y="416306"/>
                </a:lnTo>
                <a:lnTo>
                  <a:pt x="2800" y="367765"/>
                </a:lnTo>
                <a:lnTo>
                  <a:pt x="10994" y="320866"/>
                </a:lnTo>
                <a:lnTo>
                  <a:pt x="24270" y="275922"/>
                </a:lnTo>
                <a:lnTo>
                  <a:pt x="42313" y="233246"/>
                </a:lnTo>
                <a:lnTo>
                  <a:pt x="64814" y="193151"/>
                </a:lnTo>
                <a:lnTo>
                  <a:pt x="91458" y="155948"/>
                </a:lnTo>
                <a:lnTo>
                  <a:pt x="121934" y="121951"/>
                </a:lnTo>
                <a:lnTo>
                  <a:pt x="155929" y="91473"/>
                </a:lnTo>
                <a:lnTo>
                  <a:pt x="193132" y="64826"/>
                </a:lnTo>
                <a:lnTo>
                  <a:pt x="233229" y="42322"/>
                </a:lnTo>
                <a:lnTo>
                  <a:pt x="275908" y="24275"/>
                </a:lnTo>
                <a:lnTo>
                  <a:pt x="320858" y="10997"/>
                </a:lnTo>
                <a:lnTo>
                  <a:pt x="367765" y="2801"/>
                </a:lnTo>
                <a:lnTo>
                  <a:pt x="416318" y="0"/>
                </a:lnTo>
                <a:lnTo>
                  <a:pt x="4114800" y="0"/>
                </a:lnTo>
                <a:lnTo>
                  <a:pt x="4114800" y="2497836"/>
                </a:lnTo>
                <a:lnTo>
                  <a:pt x="0" y="249783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587753" y="1579626"/>
            <a:ext cx="1854200" cy="1511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04800">
              <a:lnSpc>
                <a:spcPct val="1355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宋体"/>
                <a:cs typeface="宋体"/>
              </a:rPr>
              <a:t>形成背景 核心价值取向 与最终目标</a:t>
            </a:r>
            <a:endParaRPr sz="2400">
              <a:latin typeface="宋体"/>
              <a:cs typeface="宋体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72761" y="1495805"/>
            <a:ext cx="4114800" cy="2498090"/>
          </a:xfrm>
          <a:custGeom>
            <a:avLst/>
            <a:gdLst/>
            <a:ahLst/>
            <a:cxnLst/>
            <a:rect l="l" t="t" r="r" b="b"/>
            <a:pathLst>
              <a:path w="4114800" h="2498090">
                <a:moveTo>
                  <a:pt x="3698493" y="0"/>
                </a:moveTo>
                <a:lnTo>
                  <a:pt x="0" y="0"/>
                </a:lnTo>
                <a:lnTo>
                  <a:pt x="0" y="2497836"/>
                </a:lnTo>
                <a:lnTo>
                  <a:pt x="4114799" y="2497836"/>
                </a:lnTo>
                <a:lnTo>
                  <a:pt x="4114799" y="416306"/>
                </a:lnTo>
                <a:lnTo>
                  <a:pt x="4111998" y="367765"/>
                </a:lnTo>
                <a:lnTo>
                  <a:pt x="4103802" y="320866"/>
                </a:lnTo>
                <a:lnTo>
                  <a:pt x="4090524" y="275922"/>
                </a:lnTo>
                <a:lnTo>
                  <a:pt x="4072477" y="233246"/>
                </a:lnTo>
                <a:lnTo>
                  <a:pt x="4049973" y="193151"/>
                </a:lnTo>
                <a:lnTo>
                  <a:pt x="4023326" y="155948"/>
                </a:lnTo>
                <a:lnTo>
                  <a:pt x="3992848" y="121951"/>
                </a:lnTo>
                <a:lnTo>
                  <a:pt x="3958851" y="91473"/>
                </a:lnTo>
                <a:lnTo>
                  <a:pt x="3921648" y="64826"/>
                </a:lnTo>
                <a:lnTo>
                  <a:pt x="3881553" y="42322"/>
                </a:lnTo>
                <a:lnTo>
                  <a:pt x="3838877" y="24275"/>
                </a:lnTo>
                <a:lnTo>
                  <a:pt x="3793933" y="10997"/>
                </a:lnTo>
                <a:lnTo>
                  <a:pt x="3747034" y="2801"/>
                </a:lnTo>
                <a:lnTo>
                  <a:pt x="3698493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72761" y="1495805"/>
            <a:ext cx="4114800" cy="2498090"/>
          </a:xfrm>
          <a:custGeom>
            <a:avLst/>
            <a:gdLst/>
            <a:ahLst/>
            <a:cxnLst/>
            <a:rect l="l" t="t" r="r" b="b"/>
            <a:pathLst>
              <a:path w="4114800" h="2498090">
                <a:moveTo>
                  <a:pt x="0" y="0"/>
                </a:moveTo>
                <a:lnTo>
                  <a:pt x="3698493" y="0"/>
                </a:lnTo>
                <a:lnTo>
                  <a:pt x="3747034" y="2801"/>
                </a:lnTo>
                <a:lnTo>
                  <a:pt x="3793933" y="10997"/>
                </a:lnTo>
                <a:lnTo>
                  <a:pt x="3838877" y="24275"/>
                </a:lnTo>
                <a:lnTo>
                  <a:pt x="3881553" y="42322"/>
                </a:lnTo>
                <a:lnTo>
                  <a:pt x="3921648" y="64826"/>
                </a:lnTo>
                <a:lnTo>
                  <a:pt x="3958851" y="91473"/>
                </a:lnTo>
                <a:lnTo>
                  <a:pt x="3992848" y="121951"/>
                </a:lnTo>
                <a:lnTo>
                  <a:pt x="4023326" y="155948"/>
                </a:lnTo>
                <a:lnTo>
                  <a:pt x="4049973" y="193151"/>
                </a:lnTo>
                <a:lnTo>
                  <a:pt x="4072477" y="233246"/>
                </a:lnTo>
                <a:lnTo>
                  <a:pt x="4090524" y="275922"/>
                </a:lnTo>
                <a:lnTo>
                  <a:pt x="4103802" y="320866"/>
                </a:lnTo>
                <a:lnTo>
                  <a:pt x="4111998" y="367765"/>
                </a:lnTo>
                <a:lnTo>
                  <a:pt x="4114799" y="416306"/>
                </a:lnTo>
                <a:lnTo>
                  <a:pt x="4114799" y="2497836"/>
                </a:lnTo>
                <a:lnTo>
                  <a:pt x="0" y="2497836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312789" y="1579626"/>
            <a:ext cx="635635" cy="15119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35500"/>
              </a:lnSpc>
              <a:spcBef>
                <a:spcPts val="100"/>
              </a:spcBef>
            </a:pPr>
            <a:r>
              <a:rPr dirty="0" sz="2400"/>
              <a:t>内涵 结构 关系</a:t>
            </a:r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468630" y="3789426"/>
            <a:ext cx="4114800" cy="2900680"/>
          </a:xfrm>
          <a:custGeom>
            <a:avLst/>
            <a:gdLst/>
            <a:ahLst/>
            <a:cxnLst/>
            <a:rect l="l" t="t" r="r" b="b"/>
            <a:pathLst>
              <a:path w="4114800" h="2900679">
                <a:moveTo>
                  <a:pt x="4114800" y="0"/>
                </a:moveTo>
                <a:lnTo>
                  <a:pt x="0" y="0"/>
                </a:lnTo>
                <a:lnTo>
                  <a:pt x="0" y="2416797"/>
                </a:lnTo>
                <a:lnTo>
                  <a:pt x="2212" y="2463350"/>
                </a:lnTo>
                <a:lnTo>
                  <a:pt x="8715" y="2508651"/>
                </a:lnTo>
                <a:lnTo>
                  <a:pt x="19306" y="2552497"/>
                </a:lnTo>
                <a:lnTo>
                  <a:pt x="33782" y="2594686"/>
                </a:lnTo>
                <a:lnTo>
                  <a:pt x="51941" y="2635015"/>
                </a:lnTo>
                <a:lnTo>
                  <a:pt x="73580" y="2673282"/>
                </a:lnTo>
                <a:lnTo>
                  <a:pt x="98497" y="2709284"/>
                </a:lnTo>
                <a:lnTo>
                  <a:pt x="126489" y="2742818"/>
                </a:lnTo>
                <a:lnTo>
                  <a:pt x="157353" y="2773682"/>
                </a:lnTo>
                <a:lnTo>
                  <a:pt x="190887" y="2801674"/>
                </a:lnTo>
                <a:lnTo>
                  <a:pt x="226889" y="2826591"/>
                </a:lnTo>
                <a:lnTo>
                  <a:pt x="265156" y="2848230"/>
                </a:lnTo>
                <a:lnTo>
                  <a:pt x="305485" y="2866389"/>
                </a:lnTo>
                <a:lnTo>
                  <a:pt x="347674" y="2880865"/>
                </a:lnTo>
                <a:lnTo>
                  <a:pt x="391520" y="2891456"/>
                </a:lnTo>
                <a:lnTo>
                  <a:pt x="436821" y="2897959"/>
                </a:lnTo>
                <a:lnTo>
                  <a:pt x="483374" y="2900172"/>
                </a:lnTo>
                <a:lnTo>
                  <a:pt x="4114800" y="2900172"/>
                </a:lnTo>
                <a:lnTo>
                  <a:pt x="4114800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68630" y="3789426"/>
            <a:ext cx="4114800" cy="2900680"/>
          </a:xfrm>
          <a:custGeom>
            <a:avLst/>
            <a:gdLst/>
            <a:ahLst/>
            <a:cxnLst/>
            <a:rect l="l" t="t" r="r" b="b"/>
            <a:pathLst>
              <a:path w="4114800" h="2900679">
                <a:moveTo>
                  <a:pt x="4114800" y="2900172"/>
                </a:moveTo>
                <a:lnTo>
                  <a:pt x="483374" y="2900172"/>
                </a:lnTo>
                <a:lnTo>
                  <a:pt x="436821" y="2897959"/>
                </a:lnTo>
                <a:lnTo>
                  <a:pt x="391520" y="2891456"/>
                </a:lnTo>
                <a:lnTo>
                  <a:pt x="347674" y="2880865"/>
                </a:lnTo>
                <a:lnTo>
                  <a:pt x="305485" y="2866389"/>
                </a:lnTo>
                <a:lnTo>
                  <a:pt x="265156" y="2848230"/>
                </a:lnTo>
                <a:lnTo>
                  <a:pt x="226889" y="2826591"/>
                </a:lnTo>
                <a:lnTo>
                  <a:pt x="190887" y="2801674"/>
                </a:lnTo>
                <a:lnTo>
                  <a:pt x="157353" y="2773682"/>
                </a:lnTo>
                <a:lnTo>
                  <a:pt x="126489" y="2742818"/>
                </a:lnTo>
                <a:lnTo>
                  <a:pt x="98497" y="2709284"/>
                </a:lnTo>
                <a:lnTo>
                  <a:pt x="73580" y="2673282"/>
                </a:lnTo>
                <a:lnTo>
                  <a:pt x="51941" y="2635015"/>
                </a:lnTo>
                <a:lnTo>
                  <a:pt x="33782" y="2594686"/>
                </a:lnTo>
                <a:lnTo>
                  <a:pt x="19306" y="2552497"/>
                </a:lnTo>
                <a:lnTo>
                  <a:pt x="8715" y="2508651"/>
                </a:lnTo>
                <a:lnTo>
                  <a:pt x="2212" y="2463350"/>
                </a:lnTo>
                <a:lnTo>
                  <a:pt x="0" y="2416797"/>
                </a:lnTo>
                <a:lnTo>
                  <a:pt x="0" y="0"/>
                </a:lnTo>
                <a:lnTo>
                  <a:pt x="4114800" y="0"/>
                </a:lnTo>
                <a:lnTo>
                  <a:pt x="4114800" y="290017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140967" y="4096258"/>
            <a:ext cx="2768600" cy="2502535"/>
          </a:xfrm>
          <a:prstGeom prst="rect">
            <a:avLst/>
          </a:prstGeom>
        </p:spPr>
        <p:txBody>
          <a:bodyPr wrap="square" lIns="0" tIns="1422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120"/>
              </a:spcBef>
            </a:pPr>
            <a:r>
              <a:rPr dirty="0" sz="2400">
                <a:solidFill>
                  <a:srgbClr val="FFFFFF"/>
                </a:solidFill>
                <a:latin typeface="宋体"/>
                <a:cs typeface="宋体"/>
              </a:rPr>
              <a:t>教学模式</a:t>
            </a:r>
            <a:endParaRPr sz="2400">
              <a:latin typeface="宋体"/>
              <a:cs typeface="宋体"/>
            </a:endParaRPr>
          </a:p>
          <a:p>
            <a:pPr algn="ctr" marL="12700" marR="5080">
              <a:lnSpc>
                <a:spcPct val="135400"/>
              </a:lnSpc>
            </a:pPr>
            <a:r>
              <a:rPr dirty="0" sz="2400">
                <a:solidFill>
                  <a:srgbClr val="FFFFFF"/>
                </a:solidFill>
                <a:latin typeface="宋体"/>
                <a:cs typeface="宋体"/>
              </a:rPr>
              <a:t>基于问题的教学模式 基于探究的教学模式</a:t>
            </a:r>
            <a:endParaRPr sz="2400">
              <a:latin typeface="宋体"/>
              <a:cs typeface="宋体"/>
            </a:endParaRPr>
          </a:p>
          <a:p>
            <a:pPr marL="165100" marR="157480" indent="304800">
              <a:lnSpc>
                <a:spcPct val="135400"/>
              </a:lnSpc>
            </a:pPr>
            <a:r>
              <a:rPr dirty="0" sz="2400">
                <a:solidFill>
                  <a:srgbClr val="FFFFFF"/>
                </a:solidFill>
                <a:latin typeface="宋体"/>
                <a:cs typeface="宋体"/>
              </a:rPr>
              <a:t>混合教学模式 合作学习教学模式</a:t>
            </a:r>
            <a:endParaRPr sz="2400">
              <a:latin typeface="宋体"/>
              <a:cs typeface="宋体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72761" y="3783329"/>
            <a:ext cx="4114800" cy="2920365"/>
          </a:xfrm>
          <a:custGeom>
            <a:avLst/>
            <a:gdLst/>
            <a:ahLst/>
            <a:cxnLst/>
            <a:rect l="l" t="t" r="r" b="b"/>
            <a:pathLst>
              <a:path w="4114800" h="2920365">
                <a:moveTo>
                  <a:pt x="4114799" y="0"/>
                </a:moveTo>
                <a:lnTo>
                  <a:pt x="0" y="0"/>
                </a:lnTo>
                <a:lnTo>
                  <a:pt x="0" y="2919984"/>
                </a:lnTo>
                <a:lnTo>
                  <a:pt x="3628136" y="2919984"/>
                </a:lnTo>
                <a:lnTo>
                  <a:pt x="3674997" y="2917756"/>
                </a:lnTo>
                <a:lnTo>
                  <a:pt x="3720601" y="2911208"/>
                </a:lnTo>
                <a:lnTo>
                  <a:pt x="3764741" y="2900544"/>
                </a:lnTo>
                <a:lnTo>
                  <a:pt x="3807214" y="2885969"/>
                </a:lnTo>
                <a:lnTo>
                  <a:pt x="3847816" y="2867686"/>
                </a:lnTo>
                <a:lnTo>
                  <a:pt x="3886343" y="2845898"/>
                </a:lnTo>
                <a:lnTo>
                  <a:pt x="3922591" y="2820811"/>
                </a:lnTo>
                <a:lnTo>
                  <a:pt x="3956355" y="2792628"/>
                </a:lnTo>
                <a:lnTo>
                  <a:pt x="3987432" y="2761552"/>
                </a:lnTo>
                <a:lnTo>
                  <a:pt x="4015617" y="2727789"/>
                </a:lnTo>
                <a:lnTo>
                  <a:pt x="4040706" y="2691541"/>
                </a:lnTo>
                <a:lnTo>
                  <a:pt x="4062495" y="2653013"/>
                </a:lnTo>
                <a:lnTo>
                  <a:pt x="4080780" y="2612408"/>
                </a:lnTo>
                <a:lnTo>
                  <a:pt x="4095358" y="2569931"/>
                </a:lnTo>
                <a:lnTo>
                  <a:pt x="4106023" y="2525786"/>
                </a:lnTo>
                <a:lnTo>
                  <a:pt x="4112571" y="2480177"/>
                </a:lnTo>
                <a:lnTo>
                  <a:pt x="4114799" y="2433307"/>
                </a:lnTo>
                <a:lnTo>
                  <a:pt x="4114799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72761" y="3783329"/>
            <a:ext cx="4114800" cy="2920365"/>
          </a:xfrm>
          <a:custGeom>
            <a:avLst/>
            <a:gdLst/>
            <a:ahLst/>
            <a:cxnLst/>
            <a:rect l="l" t="t" r="r" b="b"/>
            <a:pathLst>
              <a:path w="4114800" h="2920365">
                <a:moveTo>
                  <a:pt x="4114799" y="0"/>
                </a:moveTo>
                <a:lnTo>
                  <a:pt x="4114799" y="2433307"/>
                </a:lnTo>
                <a:lnTo>
                  <a:pt x="4112571" y="2480177"/>
                </a:lnTo>
                <a:lnTo>
                  <a:pt x="4106023" y="2525786"/>
                </a:lnTo>
                <a:lnTo>
                  <a:pt x="4095358" y="2569931"/>
                </a:lnTo>
                <a:lnTo>
                  <a:pt x="4080780" y="2612408"/>
                </a:lnTo>
                <a:lnTo>
                  <a:pt x="4062495" y="2653013"/>
                </a:lnTo>
                <a:lnTo>
                  <a:pt x="4040706" y="2691541"/>
                </a:lnTo>
                <a:lnTo>
                  <a:pt x="4015617" y="2727789"/>
                </a:lnTo>
                <a:lnTo>
                  <a:pt x="3987432" y="2761552"/>
                </a:lnTo>
                <a:lnTo>
                  <a:pt x="3956355" y="2792628"/>
                </a:lnTo>
                <a:lnTo>
                  <a:pt x="3922591" y="2820811"/>
                </a:lnTo>
                <a:lnTo>
                  <a:pt x="3886343" y="2845898"/>
                </a:lnTo>
                <a:lnTo>
                  <a:pt x="3847816" y="2867686"/>
                </a:lnTo>
                <a:lnTo>
                  <a:pt x="3807214" y="2885969"/>
                </a:lnTo>
                <a:lnTo>
                  <a:pt x="3764741" y="2900544"/>
                </a:lnTo>
                <a:lnTo>
                  <a:pt x="3720601" y="2911208"/>
                </a:lnTo>
                <a:lnTo>
                  <a:pt x="3674997" y="2917756"/>
                </a:lnTo>
                <a:lnTo>
                  <a:pt x="3628136" y="2919984"/>
                </a:lnTo>
                <a:lnTo>
                  <a:pt x="0" y="2919984"/>
                </a:lnTo>
                <a:lnTo>
                  <a:pt x="0" y="0"/>
                </a:lnTo>
                <a:lnTo>
                  <a:pt x="4114799" y="0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941189" y="4316095"/>
            <a:ext cx="3378200" cy="2007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22300" marR="614680" indent="457200">
              <a:lnSpc>
                <a:spcPct val="1354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宋体"/>
                <a:cs typeface="宋体"/>
              </a:rPr>
              <a:t>教学方法 提示型教学方法</a:t>
            </a:r>
            <a:endParaRPr sz="2400">
              <a:latin typeface="宋体"/>
              <a:cs typeface="宋体"/>
            </a:endParaRPr>
          </a:p>
          <a:p>
            <a:pPr marL="622300" marR="5080" indent="-609600">
              <a:lnSpc>
                <a:spcPts val="3900"/>
              </a:lnSpc>
              <a:spcBef>
                <a:spcPts val="300"/>
              </a:spcBef>
            </a:pPr>
            <a:r>
              <a:rPr dirty="0" sz="2400">
                <a:solidFill>
                  <a:srgbClr val="FFFFFF"/>
                </a:solidFill>
                <a:latin typeface="宋体"/>
                <a:cs typeface="宋体"/>
              </a:rPr>
              <a:t>共同解决问题型教学方法 自主型教学方法</a:t>
            </a:r>
            <a:endParaRPr sz="2400">
              <a:latin typeface="宋体"/>
              <a:cs typeface="宋体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348990" y="2637282"/>
            <a:ext cx="2468880" cy="1812289"/>
          </a:xfrm>
          <a:custGeom>
            <a:avLst/>
            <a:gdLst/>
            <a:ahLst/>
            <a:cxnLst/>
            <a:rect l="l" t="t" r="r" b="b"/>
            <a:pathLst>
              <a:path w="2468879" h="1812289">
                <a:moveTo>
                  <a:pt x="2166874" y="0"/>
                </a:moveTo>
                <a:lnTo>
                  <a:pt x="302006" y="0"/>
                </a:lnTo>
                <a:lnTo>
                  <a:pt x="253029" y="3953"/>
                </a:lnTo>
                <a:lnTo>
                  <a:pt x="206564" y="15400"/>
                </a:lnTo>
                <a:lnTo>
                  <a:pt x="163235" y="33717"/>
                </a:lnTo>
                <a:lnTo>
                  <a:pt x="123663" y="58281"/>
                </a:lnTo>
                <a:lnTo>
                  <a:pt x="88471" y="88471"/>
                </a:lnTo>
                <a:lnTo>
                  <a:pt x="58281" y="123663"/>
                </a:lnTo>
                <a:lnTo>
                  <a:pt x="33717" y="163235"/>
                </a:lnTo>
                <a:lnTo>
                  <a:pt x="15400" y="206564"/>
                </a:lnTo>
                <a:lnTo>
                  <a:pt x="3953" y="253029"/>
                </a:lnTo>
                <a:lnTo>
                  <a:pt x="0" y="302005"/>
                </a:lnTo>
                <a:lnTo>
                  <a:pt x="0" y="1510029"/>
                </a:lnTo>
                <a:lnTo>
                  <a:pt x="3953" y="1559006"/>
                </a:lnTo>
                <a:lnTo>
                  <a:pt x="15400" y="1605471"/>
                </a:lnTo>
                <a:lnTo>
                  <a:pt x="33717" y="1648800"/>
                </a:lnTo>
                <a:lnTo>
                  <a:pt x="58281" y="1688372"/>
                </a:lnTo>
                <a:lnTo>
                  <a:pt x="88471" y="1723564"/>
                </a:lnTo>
                <a:lnTo>
                  <a:pt x="123663" y="1753754"/>
                </a:lnTo>
                <a:lnTo>
                  <a:pt x="163235" y="1778318"/>
                </a:lnTo>
                <a:lnTo>
                  <a:pt x="206564" y="1796635"/>
                </a:lnTo>
                <a:lnTo>
                  <a:pt x="253029" y="1808082"/>
                </a:lnTo>
                <a:lnTo>
                  <a:pt x="302006" y="1812035"/>
                </a:lnTo>
                <a:lnTo>
                  <a:pt x="2166874" y="1812035"/>
                </a:lnTo>
                <a:lnTo>
                  <a:pt x="2215850" y="1808082"/>
                </a:lnTo>
                <a:lnTo>
                  <a:pt x="2262315" y="1796635"/>
                </a:lnTo>
                <a:lnTo>
                  <a:pt x="2305644" y="1778318"/>
                </a:lnTo>
                <a:lnTo>
                  <a:pt x="2345216" y="1753754"/>
                </a:lnTo>
                <a:lnTo>
                  <a:pt x="2380408" y="1723564"/>
                </a:lnTo>
                <a:lnTo>
                  <a:pt x="2410598" y="1688372"/>
                </a:lnTo>
                <a:lnTo>
                  <a:pt x="2435162" y="1648800"/>
                </a:lnTo>
                <a:lnTo>
                  <a:pt x="2453479" y="1605471"/>
                </a:lnTo>
                <a:lnTo>
                  <a:pt x="2464926" y="1559006"/>
                </a:lnTo>
                <a:lnTo>
                  <a:pt x="2468880" y="1510029"/>
                </a:lnTo>
                <a:lnTo>
                  <a:pt x="2468880" y="302005"/>
                </a:lnTo>
                <a:lnTo>
                  <a:pt x="2464926" y="253029"/>
                </a:lnTo>
                <a:lnTo>
                  <a:pt x="2453479" y="206564"/>
                </a:lnTo>
                <a:lnTo>
                  <a:pt x="2435162" y="163235"/>
                </a:lnTo>
                <a:lnTo>
                  <a:pt x="2410598" y="123663"/>
                </a:lnTo>
                <a:lnTo>
                  <a:pt x="2380408" y="88471"/>
                </a:lnTo>
                <a:lnTo>
                  <a:pt x="2345216" y="58281"/>
                </a:lnTo>
                <a:lnTo>
                  <a:pt x="2305644" y="33717"/>
                </a:lnTo>
                <a:lnTo>
                  <a:pt x="2262315" y="15400"/>
                </a:lnTo>
                <a:lnTo>
                  <a:pt x="2215850" y="3953"/>
                </a:lnTo>
                <a:lnTo>
                  <a:pt x="2166874" y="0"/>
                </a:lnTo>
                <a:close/>
              </a:path>
            </a:pathLst>
          </a:custGeom>
          <a:solidFill>
            <a:srgbClr val="B3BBA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348990" y="2637282"/>
            <a:ext cx="2468880" cy="1812289"/>
          </a:xfrm>
          <a:custGeom>
            <a:avLst/>
            <a:gdLst/>
            <a:ahLst/>
            <a:cxnLst/>
            <a:rect l="l" t="t" r="r" b="b"/>
            <a:pathLst>
              <a:path w="2468879" h="1812289">
                <a:moveTo>
                  <a:pt x="0" y="302005"/>
                </a:moveTo>
                <a:lnTo>
                  <a:pt x="3953" y="253029"/>
                </a:lnTo>
                <a:lnTo>
                  <a:pt x="15400" y="206564"/>
                </a:lnTo>
                <a:lnTo>
                  <a:pt x="33717" y="163235"/>
                </a:lnTo>
                <a:lnTo>
                  <a:pt x="58281" y="123663"/>
                </a:lnTo>
                <a:lnTo>
                  <a:pt x="88471" y="88471"/>
                </a:lnTo>
                <a:lnTo>
                  <a:pt x="123663" y="58281"/>
                </a:lnTo>
                <a:lnTo>
                  <a:pt x="163235" y="33717"/>
                </a:lnTo>
                <a:lnTo>
                  <a:pt x="206564" y="15400"/>
                </a:lnTo>
                <a:lnTo>
                  <a:pt x="253029" y="3953"/>
                </a:lnTo>
                <a:lnTo>
                  <a:pt x="302006" y="0"/>
                </a:lnTo>
                <a:lnTo>
                  <a:pt x="2166874" y="0"/>
                </a:lnTo>
                <a:lnTo>
                  <a:pt x="2215850" y="3953"/>
                </a:lnTo>
                <a:lnTo>
                  <a:pt x="2262315" y="15400"/>
                </a:lnTo>
                <a:lnTo>
                  <a:pt x="2305644" y="33717"/>
                </a:lnTo>
                <a:lnTo>
                  <a:pt x="2345216" y="58281"/>
                </a:lnTo>
                <a:lnTo>
                  <a:pt x="2380408" y="88471"/>
                </a:lnTo>
                <a:lnTo>
                  <a:pt x="2410598" y="123663"/>
                </a:lnTo>
                <a:lnTo>
                  <a:pt x="2435162" y="163235"/>
                </a:lnTo>
                <a:lnTo>
                  <a:pt x="2453479" y="206564"/>
                </a:lnTo>
                <a:lnTo>
                  <a:pt x="2464926" y="253029"/>
                </a:lnTo>
                <a:lnTo>
                  <a:pt x="2468880" y="302005"/>
                </a:lnTo>
                <a:lnTo>
                  <a:pt x="2468880" y="1510029"/>
                </a:lnTo>
                <a:lnTo>
                  <a:pt x="2464926" y="1559006"/>
                </a:lnTo>
                <a:lnTo>
                  <a:pt x="2453479" y="1605471"/>
                </a:lnTo>
                <a:lnTo>
                  <a:pt x="2435162" y="1648800"/>
                </a:lnTo>
                <a:lnTo>
                  <a:pt x="2410598" y="1688372"/>
                </a:lnTo>
                <a:lnTo>
                  <a:pt x="2380408" y="1723564"/>
                </a:lnTo>
                <a:lnTo>
                  <a:pt x="2345216" y="1753754"/>
                </a:lnTo>
                <a:lnTo>
                  <a:pt x="2305644" y="1778318"/>
                </a:lnTo>
                <a:lnTo>
                  <a:pt x="2262315" y="1796635"/>
                </a:lnTo>
                <a:lnTo>
                  <a:pt x="2215850" y="1808082"/>
                </a:lnTo>
                <a:lnTo>
                  <a:pt x="2166874" y="1812035"/>
                </a:lnTo>
                <a:lnTo>
                  <a:pt x="302006" y="1812035"/>
                </a:lnTo>
                <a:lnTo>
                  <a:pt x="253029" y="1808082"/>
                </a:lnTo>
                <a:lnTo>
                  <a:pt x="206564" y="1796635"/>
                </a:lnTo>
                <a:lnTo>
                  <a:pt x="163235" y="1778318"/>
                </a:lnTo>
                <a:lnTo>
                  <a:pt x="123663" y="1753754"/>
                </a:lnTo>
                <a:lnTo>
                  <a:pt x="88471" y="1723564"/>
                </a:lnTo>
                <a:lnTo>
                  <a:pt x="58281" y="1688372"/>
                </a:lnTo>
                <a:lnTo>
                  <a:pt x="33717" y="1648800"/>
                </a:lnTo>
                <a:lnTo>
                  <a:pt x="15400" y="1605471"/>
                </a:lnTo>
                <a:lnTo>
                  <a:pt x="3953" y="1559006"/>
                </a:lnTo>
                <a:lnTo>
                  <a:pt x="0" y="1510029"/>
                </a:lnTo>
                <a:lnTo>
                  <a:pt x="0" y="302005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655821" y="2958541"/>
            <a:ext cx="1854200" cy="1105535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algn="just" marL="12700" marR="5080">
              <a:lnSpc>
                <a:spcPts val="2810"/>
              </a:lnSpc>
              <a:spcBef>
                <a:spcPts val="254"/>
              </a:spcBef>
            </a:pPr>
            <a:r>
              <a:rPr dirty="0" sz="2400" spc="-5">
                <a:latin typeface="宋体"/>
                <a:cs typeface="宋体"/>
              </a:rPr>
              <a:t>当代国际主流 </a:t>
            </a:r>
            <a:r>
              <a:rPr dirty="0" sz="2400">
                <a:latin typeface="宋体"/>
                <a:cs typeface="宋体"/>
              </a:rPr>
              <a:t>大学课堂教学 模式与方法</a:t>
            </a:r>
            <a:endParaRPr sz="24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773377"/>
            <a:ext cx="266700" cy="3187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900" spc="2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endParaRPr sz="1900">
              <a:latin typeface="Wingdings 2"/>
              <a:cs typeface="Wingdings 2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pc="-5"/>
              <a:t>在此背景下，形成了大学课堂教学</a:t>
            </a:r>
            <a:r>
              <a:rPr dirty="0"/>
              <a:t>的</a:t>
            </a:r>
            <a:r>
              <a:rPr dirty="0" spc="-5"/>
              <a:t>核心</a:t>
            </a:r>
            <a:r>
              <a:rPr dirty="0"/>
              <a:t>理</a:t>
            </a:r>
            <a:r>
              <a:rPr dirty="0" spc="-5"/>
              <a:t>念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2534307"/>
            <a:ext cx="4718685" cy="258635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355600">
              <a:lnSpc>
                <a:spcPct val="100000"/>
              </a:lnSpc>
              <a:spcBef>
                <a:spcPts val="770"/>
              </a:spcBef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与主流话语：</a:t>
            </a:r>
            <a:endParaRPr sz="2800">
              <a:latin typeface="宋体"/>
              <a:cs typeface="宋体"/>
            </a:endParaRPr>
          </a:p>
          <a:p>
            <a:pPr marL="443865" indent="-431800">
              <a:lnSpc>
                <a:spcPct val="100000"/>
              </a:lnSpc>
              <a:spcBef>
                <a:spcPts val="670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443865" algn="l"/>
                <a:tab pos="444500" algn="l"/>
              </a:tabLst>
            </a:pP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学生中心、学生发展</a:t>
            </a:r>
            <a:endParaRPr sz="2800">
              <a:latin typeface="宋体"/>
              <a:cs typeface="宋体"/>
            </a:endParaRPr>
          </a:p>
          <a:p>
            <a:pPr marL="443865" indent="-431800">
              <a:lnSpc>
                <a:spcPct val="100000"/>
              </a:lnSpc>
              <a:spcBef>
                <a:spcPts val="67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443865" algn="l"/>
                <a:tab pos="444500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创新、创造力</a:t>
            </a:r>
            <a:endParaRPr sz="2800">
              <a:latin typeface="宋体"/>
              <a:cs typeface="宋体"/>
            </a:endParaRPr>
          </a:p>
          <a:p>
            <a:pPr marL="443865" indent="-431800">
              <a:lnSpc>
                <a:spcPct val="100000"/>
              </a:lnSpc>
              <a:spcBef>
                <a:spcPts val="670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443865" algn="l"/>
                <a:tab pos="444500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问题中心、探究式、研究性</a:t>
            </a:r>
            <a:endParaRPr sz="2800">
              <a:latin typeface="宋体"/>
              <a:cs typeface="宋体"/>
            </a:endParaRPr>
          </a:p>
          <a:p>
            <a:pPr marL="443865" indent="-431800">
              <a:lnSpc>
                <a:spcPct val="100000"/>
              </a:lnSpc>
              <a:spcBef>
                <a:spcPts val="67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443865" algn="l"/>
                <a:tab pos="444500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自主、民主、合作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04672" y="441947"/>
            <a:ext cx="7413498" cy="11102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35940" y="2046249"/>
            <a:ext cx="7828280" cy="378142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核心价值取向：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促进学生的学习与发展</a:t>
            </a:r>
            <a:endParaRPr sz="2800">
              <a:latin typeface="宋体"/>
              <a:cs typeface="宋体"/>
            </a:endParaRPr>
          </a:p>
          <a:p>
            <a:pPr marL="355600" indent="-343535">
              <a:lnSpc>
                <a:spcPct val="100000"/>
              </a:lnSpc>
              <a:spcBef>
                <a:spcPts val="670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最终目标：</a:t>
            </a:r>
            <a:endParaRPr sz="2800">
              <a:latin typeface="宋体"/>
              <a:cs typeface="宋体"/>
            </a:endParaRPr>
          </a:p>
          <a:p>
            <a:pPr algn="just" marL="355600" marR="5080" indent="-343535">
              <a:lnSpc>
                <a:spcPct val="98500"/>
              </a:lnSpc>
              <a:spcBef>
                <a:spcPts val="93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发展出以促进学生学习为目的，同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时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又适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合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教师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的教学特质，具有个人特色的教学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模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式与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方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法。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成熟的教师，其教学方法的构成是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丰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富多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彩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、变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化多样的，而且总包含着体现其个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性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特色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独创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性因素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6927" y="320040"/>
            <a:ext cx="7145274" cy="10888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35940" y="1507212"/>
            <a:ext cx="7828280" cy="4234815"/>
          </a:xfrm>
          <a:prstGeom prst="rect">
            <a:avLst/>
          </a:prstGeom>
        </p:spPr>
        <p:txBody>
          <a:bodyPr wrap="square" lIns="0" tIns="81915" rIns="0" bIns="0" rtlCol="0" vert="horz">
            <a:spAutoFit/>
          </a:bodyPr>
          <a:lstStyle/>
          <a:p>
            <a:pPr algn="just" marL="355600" indent="-343535">
              <a:lnSpc>
                <a:spcPct val="100000"/>
              </a:lnSpc>
              <a:spcBef>
                <a:spcPts val="64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6235" algn="l"/>
              </a:tabLst>
            </a:pP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内涵：</a:t>
            </a:r>
            <a:endParaRPr sz="2800">
              <a:latin typeface="宋体"/>
              <a:cs typeface="宋体"/>
            </a:endParaRPr>
          </a:p>
          <a:p>
            <a:pPr algn="just" marL="355600" marR="5080" indent="-343535">
              <a:lnSpc>
                <a:spcPct val="88000"/>
              </a:lnSpc>
              <a:spcBef>
                <a:spcPts val="944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教学模式是在一定教学理论的指导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下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，通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过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相关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教学理论的演绎或对教育教学实践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经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验的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概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括和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总结所形成的指向特定教学目标的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比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较稳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定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的基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本教学范型。</a:t>
            </a:r>
            <a:endParaRPr sz="2800">
              <a:latin typeface="宋体"/>
              <a:cs typeface="宋体"/>
            </a:endParaRPr>
          </a:p>
          <a:p>
            <a:pPr algn="just" marL="355600" indent="-343535">
              <a:lnSpc>
                <a:spcPct val="100000"/>
              </a:lnSpc>
              <a:spcBef>
                <a:spcPts val="33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6235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结构：</a:t>
            </a:r>
            <a:endParaRPr sz="2800">
              <a:latin typeface="宋体"/>
              <a:cs typeface="宋体"/>
            </a:endParaRPr>
          </a:p>
          <a:p>
            <a:pPr algn="just" marL="355600" marR="5080" indent="-343535">
              <a:lnSpc>
                <a:spcPct val="88000"/>
              </a:lnSpc>
              <a:spcBef>
                <a:spcPts val="944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理论基础；教学目标；教学策略（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在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教学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模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式的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运用中，师生采用的教学方法、方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式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和措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施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的总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和）；评价体系（教学活动的评价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标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准和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价的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方法体系）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2081301"/>
            <a:ext cx="7828280" cy="1929130"/>
          </a:xfrm>
          <a:prstGeom prst="rect">
            <a:avLst/>
          </a:prstGeom>
        </p:spPr>
        <p:txBody>
          <a:bodyPr wrap="square" lIns="0" tIns="123825" rIns="0" bIns="0" rtlCol="0" vert="horz">
            <a:spAutoFit/>
          </a:bodyPr>
          <a:lstStyle/>
          <a:p>
            <a:pPr algn="just" marL="355600" indent="-343535">
              <a:lnSpc>
                <a:spcPct val="100000"/>
              </a:lnSpc>
              <a:spcBef>
                <a:spcPts val="97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6235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教学方法：</a:t>
            </a:r>
            <a:endParaRPr sz="2800">
              <a:latin typeface="宋体"/>
              <a:cs typeface="宋体"/>
            </a:endParaRPr>
          </a:p>
          <a:p>
            <a:pPr algn="just" marL="355600" marR="5080" indent="-343535">
              <a:lnSpc>
                <a:spcPct val="97000"/>
              </a:lnSpc>
              <a:spcBef>
                <a:spcPts val="975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教学方法是指向特定课程与教学目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标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、受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特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定课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程内容制约、为师生所共同遵循的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教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与学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操作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规范和步骤。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619453"/>
            <a:ext cx="7831455" cy="2842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5600" algn="l"/>
              </a:tabLst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30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教学模式与教学方法的关系：</a:t>
            </a:r>
            <a:endParaRPr sz="2800">
              <a:latin typeface="宋体"/>
              <a:cs typeface="宋体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algn="just" marL="355600" indent="-343535">
              <a:lnSpc>
                <a:spcPct val="100000"/>
              </a:lnSpc>
              <a:buClr>
                <a:srgbClr val="E0EFFF"/>
              </a:buClr>
              <a:buSzPct val="58928"/>
              <a:buFont typeface="Wingdings"/>
              <a:buChar char=""/>
              <a:tabLst>
                <a:tab pos="356235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一种教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模式通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常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包含了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一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种或多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种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教学方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法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；</a:t>
            </a:r>
            <a:endParaRPr sz="2800">
              <a:latin typeface="宋体"/>
              <a:cs typeface="宋体"/>
            </a:endParaRPr>
          </a:p>
          <a:p>
            <a:pPr algn="just" marL="355600" marR="362585" indent="-343535">
              <a:lnSpc>
                <a:spcPct val="97000"/>
              </a:lnSpc>
              <a:spcBef>
                <a:spcPts val="980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6235" algn="l"/>
              </a:tabLst>
            </a:pP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一种有生命力的教学方式，随着实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践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的不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断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深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入与理论的不断成熟，可以发展成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为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一种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教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学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模式。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61416" y="617207"/>
            <a:ext cx="7032498" cy="5174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35940" y="1519085"/>
            <a:ext cx="4030979" cy="236791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dirty="0" sz="1900" spc="2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24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基于问题的教学模式</a:t>
            </a:r>
            <a:endParaRPr sz="32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19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27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基于探究的教学模式</a:t>
            </a:r>
            <a:endParaRPr sz="32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19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3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混合教学模式</a:t>
            </a:r>
            <a:endParaRPr sz="32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19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31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合作学习教学模式</a:t>
            </a:r>
            <a:endParaRPr sz="32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2168" y="460235"/>
            <a:ext cx="7529322" cy="8054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6344" y="1600200"/>
            <a:ext cx="1946275" cy="5257800"/>
          </a:xfrm>
          <a:custGeom>
            <a:avLst/>
            <a:gdLst/>
            <a:ahLst/>
            <a:cxnLst/>
            <a:rect l="l" t="t" r="r" b="b"/>
            <a:pathLst>
              <a:path w="1946275" h="5257800">
                <a:moveTo>
                  <a:pt x="1751583" y="0"/>
                </a:moveTo>
                <a:lnTo>
                  <a:pt x="194614" y="0"/>
                </a:lnTo>
                <a:lnTo>
                  <a:pt x="149992" y="5139"/>
                </a:lnTo>
                <a:lnTo>
                  <a:pt x="109029" y="19777"/>
                </a:lnTo>
                <a:lnTo>
                  <a:pt x="72894" y="42747"/>
                </a:lnTo>
                <a:lnTo>
                  <a:pt x="42755" y="72879"/>
                </a:lnTo>
                <a:lnTo>
                  <a:pt x="19781" y="109005"/>
                </a:lnTo>
                <a:lnTo>
                  <a:pt x="5140" y="149956"/>
                </a:lnTo>
                <a:lnTo>
                  <a:pt x="0" y="194563"/>
                </a:lnTo>
                <a:lnTo>
                  <a:pt x="0" y="5063185"/>
                </a:lnTo>
                <a:lnTo>
                  <a:pt x="5140" y="5107808"/>
                </a:lnTo>
                <a:lnTo>
                  <a:pt x="19781" y="5148771"/>
                </a:lnTo>
                <a:lnTo>
                  <a:pt x="42755" y="5184906"/>
                </a:lnTo>
                <a:lnTo>
                  <a:pt x="72894" y="5215044"/>
                </a:lnTo>
                <a:lnTo>
                  <a:pt x="109029" y="5238018"/>
                </a:lnTo>
                <a:lnTo>
                  <a:pt x="149992" y="5252659"/>
                </a:lnTo>
                <a:lnTo>
                  <a:pt x="194614" y="5257799"/>
                </a:lnTo>
                <a:lnTo>
                  <a:pt x="1751583" y="5257799"/>
                </a:lnTo>
                <a:lnTo>
                  <a:pt x="1796191" y="5252659"/>
                </a:lnTo>
                <a:lnTo>
                  <a:pt x="1837142" y="5238018"/>
                </a:lnTo>
                <a:lnTo>
                  <a:pt x="1873268" y="5215044"/>
                </a:lnTo>
                <a:lnTo>
                  <a:pt x="1903400" y="5184906"/>
                </a:lnTo>
                <a:lnTo>
                  <a:pt x="1926370" y="5148771"/>
                </a:lnTo>
                <a:lnTo>
                  <a:pt x="1941008" y="5107808"/>
                </a:lnTo>
                <a:lnTo>
                  <a:pt x="1946148" y="5063185"/>
                </a:lnTo>
                <a:lnTo>
                  <a:pt x="1946148" y="194563"/>
                </a:lnTo>
                <a:lnTo>
                  <a:pt x="1941008" y="149956"/>
                </a:lnTo>
                <a:lnTo>
                  <a:pt x="1926370" y="109005"/>
                </a:lnTo>
                <a:lnTo>
                  <a:pt x="1903400" y="72879"/>
                </a:lnTo>
                <a:lnTo>
                  <a:pt x="1873268" y="42747"/>
                </a:lnTo>
                <a:lnTo>
                  <a:pt x="1837142" y="19777"/>
                </a:lnTo>
                <a:lnTo>
                  <a:pt x="1796191" y="5139"/>
                </a:lnTo>
                <a:lnTo>
                  <a:pt x="1751583" y="0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5480" y="1662176"/>
            <a:ext cx="1549400" cy="1374775"/>
          </a:xfrm>
          <a:prstGeom prst="rect"/>
        </p:spPr>
        <p:txBody>
          <a:bodyPr wrap="square" lIns="0" tIns="24130" rIns="0" bIns="0" rtlCol="0" vert="horz">
            <a:spAutoFit/>
          </a:bodyPr>
          <a:lstStyle/>
          <a:p>
            <a:pPr algn="ctr" marL="12700" marR="5080">
              <a:lnSpc>
                <a:spcPct val="97500"/>
              </a:lnSpc>
              <a:spcBef>
                <a:spcPts val="190"/>
              </a:spcBef>
            </a:pPr>
            <a:r>
              <a:rPr dirty="0" sz="3000">
                <a:solidFill>
                  <a:srgbClr val="000000"/>
                </a:solidFill>
              </a:rPr>
              <a:t>信息加工 型教学模 式</a:t>
            </a:r>
            <a:endParaRPr sz="3000"/>
          </a:p>
        </p:txBody>
      </p:sp>
      <p:sp>
        <p:nvSpPr>
          <p:cNvPr id="7" name="object 7"/>
          <p:cNvSpPr/>
          <p:nvPr/>
        </p:nvSpPr>
        <p:spPr>
          <a:xfrm>
            <a:off x="611886" y="2998470"/>
            <a:ext cx="1557655" cy="3416935"/>
          </a:xfrm>
          <a:custGeom>
            <a:avLst/>
            <a:gdLst/>
            <a:ahLst/>
            <a:cxnLst/>
            <a:rect l="l" t="t" r="r" b="b"/>
            <a:pathLst>
              <a:path w="1557655" h="3416935">
                <a:moveTo>
                  <a:pt x="1401826" y="0"/>
                </a:moveTo>
                <a:lnTo>
                  <a:pt x="155752" y="0"/>
                </a:lnTo>
                <a:lnTo>
                  <a:pt x="106523" y="7939"/>
                </a:lnTo>
                <a:lnTo>
                  <a:pt x="63768" y="30045"/>
                </a:lnTo>
                <a:lnTo>
                  <a:pt x="30052" y="63751"/>
                </a:lnTo>
                <a:lnTo>
                  <a:pt x="7940" y="106493"/>
                </a:lnTo>
                <a:lnTo>
                  <a:pt x="0" y="155701"/>
                </a:lnTo>
                <a:lnTo>
                  <a:pt x="0" y="3261055"/>
                </a:lnTo>
                <a:lnTo>
                  <a:pt x="7940" y="3310284"/>
                </a:lnTo>
                <a:lnTo>
                  <a:pt x="30052" y="3353039"/>
                </a:lnTo>
                <a:lnTo>
                  <a:pt x="63768" y="3386755"/>
                </a:lnTo>
                <a:lnTo>
                  <a:pt x="106523" y="3408867"/>
                </a:lnTo>
                <a:lnTo>
                  <a:pt x="155752" y="3416807"/>
                </a:lnTo>
                <a:lnTo>
                  <a:pt x="1401826" y="3416807"/>
                </a:lnTo>
                <a:lnTo>
                  <a:pt x="1451034" y="3408867"/>
                </a:lnTo>
                <a:lnTo>
                  <a:pt x="1493776" y="3386755"/>
                </a:lnTo>
                <a:lnTo>
                  <a:pt x="1527482" y="3353039"/>
                </a:lnTo>
                <a:lnTo>
                  <a:pt x="1549588" y="3310284"/>
                </a:lnTo>
                <a:lnTo>
                  <a:pt x="1557527" y="3261055"/>
                </a:lnTo>
                <a:lnTo>
                  <a:pt x="1557527" y="155701"/>
                </a:lnTo>
                <a:lnTo>
                  <a:pt x="1549588" y="106493"/>
                </a:lnTo>
                <a:lnTo>
                  <a:pt x="1527482" y="63751"/>
                </a:lnTo>
                <a:lnTo>
                  <a:pt x="1493776" y="30045"/>
                </a:lnTo>
                <a:lnTo>
                  <a:pt x="1451034" y="7939"/>
                </a:lnTo>
                <a:lnTo>
                  <a:pt x="1401826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1886" y="2998470"/>
            <a:ext cx="1557655" cy="3416935"/>
          </a:xfrm>
          <a:custGeom>
            <a:avLst/>
            <a:gdLst/>
            <a:ahLst/>
            <a:cxnLst/>
            <a:rect l="l" t="t" r="r" b="b"/>
            <a:pathLst>
              <a:path w="1557655" h="3416935">
                <a:moveTo>
                  <a:pt x="0" y="155701"/>
                </a:moveTo>
                <a:lnTo>
                  <a:pt x="7940" y="106493"/>
                </a:lnTo>
                <a:lnTo>
                  <a:pt x="30052" y="63751"/>
                </a:lnTo>
                <a:lnTo>
                  <a:pt x="63768" y="30045"/>
                </a:lnTo>
                <a:lnTo>
                  <a:pt x="106523" y="7939"/>
                </a:lnTo>
                <a:lnTo>
                  <a:pt x="155752" y="0"/>
                </a:lnTo>
                <a:lnTo>
                  <a:pt x="1401826" y="0"/>
                </a:lnTo>
                <a:lnTo>
                  <a:pt x="1451034" y="7939"/>
                </a:lnTo>
                <a:lnTo>
                  <a:pt x="1493776" y="30045"/>
                </a:lnTo>
                <a:lnTo>
                  <a:pt x="1527482" y="63751"/>
                </a:lnTo>
                <a:lnTo>
                  <a:pt x="1549588" y="106493"/>
                </a:lnTo>
                <a:lnTo>
                  <a:pt x="1557527" y="155701"/>
                </a:lnTo>
                <a:lnTo>
                  <a:pt x="1557527" y="3261055"/>
                </a:lnTo>
                <a:lnTo>
                  <a:pt x="1549588" y="3310284"/>
                </a:lnTo>
                <a:lnTo>
                  <a:pt x="1527482" y="3353039"/>
                </a:lnTo>
                <a:lnTo>
                  <a:pt x="1493776" y="3386755"/>
                </a:lnTo>
                <a:lnTo>
                  <a:pt x="1451034" y="3408867"/>
                </a:lnTo>
                <a:lnTo>
                  <a:pt x="1401826" y="3416807"/>
                </a:lnTo>
                <a:lnTo>
                  <a:pt x="155752" y="3416807"/>
                </a:lnTo>
                <a:lnTo>
                  <a:pt x="106523" y="3408867"/>
                </a:lnTo>
                <a:lnTo>
                  <a:pt x="63768" y="3386755"/>
                </a:lnTo>
                <a:lnTo>
                  <a:pt x="30052" y="3353039"/>
                </a:lnTo>
                <a:lnTo>
                  <a:pt x="7940" y="3310284"/>
                </a:lnTo>
                <a:lnTo>
                  <a:pt x="0" y="3261055"/>
                </a:lnTo>
                <a:lnTo>
                  <a:pt x="0" y="155701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77697" y="3864102"/>
            <a:ext cx="1625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概念获得模式；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7697" y="4130802"/>
            <a:ext cx="1625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归纳思维模式；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9221" y="4399026"/>
            <a:ext cx="13970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记忆模式；先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7697" y="4665726"/>
            <a:ext cx="1625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行组织者模式；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7697" y="4933950"/>
            <a:ext cx="1625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探究训练模式；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9221" y="5200345"/>
            <a:ext cx="139700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宋体"/>
                <a:cs typeface="宋体"/>
              </a:rPr>
              <a:t>认识发展模式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55748" y="1600200"/>
            <a:ext cx="1948180" cy="5257800"/>
          </a:xfrm>
          <a:custGeom>
            <a:avLst/>
            <a:gdLst/>
            <a:ahLst/>
            <a:cxnLst/>
            <a:rect l="l" t="t" r="r" b="b"/>
            <a:pathLst>
              <a:path w="1948179" h="5257800">
                <a:moveTo>
                  <a:pt x="1752853" y="0"/>
                </a:moveTo>
                <a:lnTo>
                  <a:pt x="194818" y="0"/>
                </a:lnTo>
                <a:lnTo>
                  <a:pt x="150156" y="5146"/>
                </a:lnTo>
                <a:lnTo>
                  <a:pt x="109153" y="19806"/>
                </a:lnTo>
                <a:lnTo>
                  <a:pt x="72980" y="42807"/>
                </a:lnTo>
                <a:lnTo>
                  <a:pt x="42807" y="72980"/>
                </a:lnTo>
                <a:lnTo>
                  <a:pt x="19806" y="109153"/>
                </a:lnTo>
                <a:lnTo>
                  <a:pt x="5146" y="150156"/>
                </a:lnTo>
                <a:lnTo>
                  <a:pt x="0" y="194817"/>
                </a:lnTo>
                <a:lnTo>
                  <a:pt x="0" y="5063032"/>
                </a:lnTo>
                <a:lnTo>
                  <a:pt x="5147" y="5107692"/>
                </a:lnTo>
                <a:lnTo>
                  <a:pt x="19808" y="5148689"/>
                </a:lnTo>
                <a:lnTo>
                  <a:pt x="42812" y="5184853"/>
                </a:lnTo>
                <a:lnTo>
                  <a:pt x="72989" y="5215016"/>
                </a:lnTo>
                <a:lnTo>
                  <a:pt x="109170" y="5238008"/>
                </a:lnTo>
                <a:lnTo>
                  <a:pt x="150209" y="5252661"/>
                </a:lnTo>
                <a:lnTo>
                  <a:pt x="194818" y="5257799"/>
                </a:lnTo>
                <a:lnTo>
                  <a:pt x="1752907" y="5257799"/>
                </a:lnTo>
                <a:lnTo>
                  <a:pt x="1797533" y="5252655"/>
                </a:lnTo>
                <a:lnTo>
                  <a:pt x="1838528" y="5238002"/>
                </a:lnTo>
                <a:lnTo>
                  <a:pt x="1874697" y="5215010"/>
                </a:lnTo>
                <a:lnTo>
                  <a:pt x="1904867" y="5184848"/>
                </a:lnTo>
                <a:lnTo>
                  <a:pt x="1927867" y="5148685"/>
                </a:lnTo>
                <a:lnTo>
                  <a:pt x="1942525" y="5107690"/>
                </a:lnTo>
                <a:lnTo>
                  <a:pt x="1947672" y="5063032"/>
                </a:lnTo>
                <a:lnTo>
                  <a:pt x="1947672" y="194817"/>
                </a:lnTo>
                <a:lnTo>
                  <a:pt x="1942525" y="150156"/>
                </a:lnTo>
                <a:lnTo>
                  <a:pt x="1927865" y="109153"/>
                </a:lnTo>
                <a:lnTo>
                  <a:pt x="1904864" y="72980"/>
                </a:lnTo>
                <a:lnTo>
                  <a:pt x="1874691" y="42807"/>
                </a:lnTo>
                <a:lnTo>
                  <a:pt x="1838518" y="19806"/>
                </a:lnTo>
                <a:lnTo>
                  <a:pt x="1797515" y="5146"/>
                </a:lnTo>
                <a:lnTo>
                  <a:pt x="1752853" y="0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755519" y="1885315"/>
            <a:ext cx="1549400" cy="927735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300"/>
              </a:spcBef>
            </a:pPr>
            <a:r>
              <a:rPr dirty="0" sz="3000">
                <a:latin typeface="宋体"/>
                <a:cs typeface="宋体"/>
              </a:rPr>
              <a:t>人格发展 教学模式</a:t>
            </a:r>
            <a:endParaRPr sz="3000">
              <a:latin typeface="宋体"/>
              <a:cs typeface="宋体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643628" y="1600200"/>
            <a:ext cx="1948180" cy="5257800"/>
          </a:xfrm>
          <a:custGeom>
            <a:avLst/>
            <a:gdLst/>
            <a:ahLst/>
            <a:cxnLst/>
            <a:rect l="l" t="t" r="r" b="b"/>
            <a:pathLst>
              <a:path w="1948179" h="5257800">
                <a:moveTo>
                  <a:pt x="1752854" y="0"/>
                </a:moveTo>
                <a:lnTo>
                  <a:pt x="194818" y="0"/>
                </a:lnTo>
                <a:lnTo>
                  <a:pt x="150156" y="5146"/>
                </a:lnTo>
                <a:lnTo>
                  <a:pt x="109153" y="19806"/>
                </a:lnTo>
                <a:lnTo>
                  <a:pt x="72980" y="42807"/>
                </a:lnTo>
                <a:lnTo>
                  <a:pt x="42807" y="72980"/>
                </a:lnTo>
                <a:lnTo>
                  <a:pt x="19806" y="109153"/>
                </a:lnTo>
                <a:lnTo>
                  <a:pt x="5146" y="150156"/>
                </a:lnTo>
                <a:lnTo>
                  <a:pt x="0" y="194817"/>
                </a:lnTo>
                <a:lnTo>
                  <a:pt x="0" y="5063032"/>
                </a:lnTo>
                <a:lnTo>
                  <a:pt x="5147" y="5107692"/>
                </a:lnTo>
                <a:lnTo>
                  <a:pt x="19808" y="5148689"/>
                </a:lnTo>
                <a:lnTo>
                  <a:pt x="42812" y="5184853"/>
                </a:lnTo>
                <a:lnTo>
                  <a:pt x="72989" y="5215016"/>
                </a:lnTo>
                <a:lnTo>
                  <a:pt x="109170" y="5238008"/>
                </a:lnTo>
                <a:lnTo>
                  <a:pt x="150209" y="5252661"/>
                </a:lnTo>
                <a:lnTo>
                  <a:pt x="194818" y="5257799"/>
                </a:lnTo>
                <a:lnTo>
                  <a:pt x="1752907" y="5257799"/>
                </a:lnTo>
                <a:lnTo>
                  <a:pt x="1797533" y="5252655"/>
                </a:lnTo>
                <a:lnTo>
                  <a:pt x="1838528" y="5238002"/>
                </a:lnTo>
                <a:lnTo>
                  <a:pt x="1874697" y="5215010"/>
                </a:lnTo>
                <a:lnTo>
                  <a:pt x="1904867" y="5184848"/>
                </a:lnTo>
                <a:lnTo>
                  <a:pt x="1927867" y="5148685"/>
                </a:lnTo>
                <a:lnTo>
                  <a:pt x="1942525" y="5107690"/>
                </a:lnTo>
                <a:lnTo>
                  <a:pt x="1947672" y="5063032"/>
                </a:lnTo>
                <a:lnTo>
                  <a:pt x="1947672" y="194817"/>
                </a:lnTo>
                <a:lnTo>
                  <a:pt x="1942525" y="150156"/>
                </a:lnTo>
                <a:lnTo>
                  <a:pt x="1927865" y="109153"/>
                </a:lnTo>
                <a:lnTo>
                  <a:pt x="1904864" y="72980"/>
                </a:lnTo>
                <a:lnTo>
                  <a:pt x="1874691" y="42807"/>
                </a:lnTo>
                <a:lnTo>
                  <a:pt x="1838518" y="19806"/>
                </a:lnTo>
                <a:lnTo>
                  <a:pt x="1797515" y="5146"/>
                </a:lnTo>
                <a:lnTo>
                  <a:pt x="1752854" y="0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844034" y="1662176"/>
            <a:ext cx="1549400" cy="137477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algn="ctr" marL="12700" marR="5080">
              <a:lnSpc>
                <a:spcPct val="97500"/>
              </a:lnSpc>
              <a:spcBef>
                <a:spcPts val="190"/>
              </a:spcBef>
            </a:pPr>
            <a:r>
              <a:rPr dirty="0" sz="3000">
                <a:latin typeface="宋体"/>
                <a:cs typeface="宋体"/>
              </a:rPr>
              <a:t>行为主义 系统型教 学模式</a:t>
            </a:r>
            <a:endParaRPr sz="3000">
              <a:latin typeface="宋体"/>
              <a:cs typeface="宋体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72917" y="3399282"/>
            <a:ext cx="1557655" cy="1702435"/>
          </a:xfrm>
          <a:custGeom>
            <a:avLst/>
            <a:gdLst/>
            <a:ahLst/>
            <a:cxnLst/>
            <a:rect l="l" t="t" r="r" b="b"/>
            <a:pathLst>
              <a:path w="1557654" h="1702435">
                <a:moveTo>
                  <a:pt x="1401826" y="0"/>
                </a:moveTo>
                <a:lnTo>
                  <a:pt x="155701" y="0"/>
                </a:lnTo>
                <a:lnTo>
                  <a:pt x="106493" y="7939"/>
                </a:lnTo>
                <a:lnTo>
                  <a:pt x="63751" y="30045"/>
                </a:lnTo>
                <a:lnTo>
                  <a:pt x="30045" y="63751"/>
                </a:lnTo>
                <a:lnTo>
                  <a:pt x="7939" y="106493"/>
                </a:lnTo>
                <a:lnTo>
                  <a:pt x="0" y="155701"/>
                </a:lnTo>
                <a:lnTo>
                  <a:pt x="0" y="1546605"/>
                </a:lnTo>
                <a:lnTo>
                  <a:pt x="7939" y="1595814"/>
                </a:lnTo>
                <a:lnTo>
                  <a:pt x="30045" y="1638556"/>
                </a:lnTo>
                <a:lnTo>
                  <a:pt x="63751" y="1672262"/>
                </a:lnTo>
                <a:lnTo>
                  <a:pt x="106493" y="1694368"/>
                </a:lnTo>
                <a:lnTo>
                  <a:pt x="155701" y="1702307"/>
                </a:lnTo>
                <a:lnTo>
                  <a:pt x="1401826" y="1702307"/>
                </a:lnTo>
                <a:lnTo>
                  <a:pt x="1451034" y="1694368"/>
                </a:lnTo>
                <a:lnTo>
                  <a:pt x="1493776" y="1672262"/>
                </a:lnTo>
                <a:lnTo>
                  <a:pt x="1527482" y="1638556"/>
                </a:lnTo>
                <a:lnTo>
                  <a:pt x="1549588" y="1595814"/>
                </a:lnTo>
                <a:lnTo>
                  <a:pt x="1557528" y="1546605"/>
                </a:lnTo>
                <a:lnTo>
                  <a:pt x="1557528" y="155701"/>
                </a:lnTo>
                <a:lnTo>
                  <a:pt x="1549588" y="106493"/>
                </a:lnTo>
                <a:lnTo>
                  <a:pt x="1527482" y="63751"/>
                </a:lnTo>
                <a:lnTo>
                  <a:pt x="1493776" y="30045"/>
                </a:lnTo>
                <a:lnTo>
                  <a:pt x="1451034" y="7939"/>
                </a:lnTo>
                <a:lnTo>
                  <a:pt x="1401826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772917" y="3399282"/>
            <a:ext cx="1557655" cy="1702435"/>
          </a:xfrm>
          <a:custGeom>
            <a:avLst/>
            <a:gdLst/>
            <a:ahLst/>
            <a:cxnLst/>
            <a:rect l="l" t="t" r="r" b="b"/>
            <a:pathLst>
              <a:path w="1557654" h="1702435">
                <a:moveTo>
                  <a:pt x="0" y="155701"/>
                </a:moveTo>
                <a:lnTo>
                  <a:pt x="7939" y="106493"/>
                </a:lnTo>
                <a:lnTo>
                  <a:pt x="30045" y="63751"/>
                </a:lnTo>
                <a:lnTo>
                  <a:pt x="63751" y="30045"/>
                </a:lnTo>
                <a:lnTo>
                  <a:pt x="106493" y="7939"/>
                </a:lnTo>
                <a:lnTo>
                  <a:pt x="155701" y="0"/>
                </a:lnTo>
                <a:lnTo>
                  <a:pt x="1401826" y="0"/>
                </a:lnTo>
                <a:lnTo>
                  <a:pt x="1451034" y="7939"/>
                </a:lnTo>
                <a:lnTo>
                  <a:pt x="1493776" y="30045"/>
                </a:lnTo>
                <a:lnTo>
                  <a:pt x="1527482" y="63751"/>
                </a:lnTo>
                <a:lnTo>
                  <a:pt x="1549588" y="106493"/>
                </a:lnTo>
                <a:lnTo>
                  <a:pt x="1557528" y="155701"/>
                </a:lnTo>
                <a:lnTo>
                  <a:pt x="1557528" y="1546605"/>
                </a:lnTo>
                <a:lnTo>
                  <a:pt x="1549588" y="1595814"/>
                </a:lnTo>
                <a:lnTo>
                  <a:pt x="1527482" y="1638556"/>
                </a:lnTo>
                <a:lnTo>
                  <a:pt x="1493776" y="1672262"/>
                </a:lnTo>
                <a:lnTo>
                  <a:pt x="1451034" y="1694368"/>
                </a:lnTo>
                <a:lnTo>
                  <a:pt x="1401826" y="1702307"/>
                </a:lnTo>
                <a:lnTo>
                  <a:pt x="155701" y="1702307"/>
                </a:lnTo>
                <a:lnTo>
                  <a:pt x="106493" y="1694368"/>
                </a:lnTo>
                <a:lnTo>
                  <a:pt x="63751" y="1672262"/>
                </a:lnTo>
                <a:lnTo>
                  <a:pt x="30045" y="1638556"/>
                </a:lnTo>
                <a:lnTo>
                  <a:pt x="7939" y="1595814"/>
                </a:lnTo>
                <a:lnTo>
                  <a:pt x="0" y="1546605"/>
                </a:lnTo>
                <a:lnTo>
                  <a:pt x="0" y="155701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2852420" y="3542157"/>
            <a:ext cx="1397000" cy="137033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algn="just" marL="12700" marR="5080">
              <a:lnSpc>
                <a:spcPct val="97500"/>
              </a:lnSpc>
              <a:spcBef>
                <a:spcPts val="155"/>
              </a:spcBef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非指导性教学 </a:t>
            </a:r>
            <a:r>
              <a:rPr dirty="0" sz="1800" spc="-5">
                <a:solidFill>
                  <a:srgbClr val="FFFFFF"/>
                </a:solidFill>
                <a:latin typeface="宋体"/>
                <a:cs typeface="宋体"/>
              </a:rPr>
              <a:t>模式；创造历 </a:t>
            </a: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程模式；课堂 会议模式；意 识训练模式等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60797" y="3473958"/>
            <a:ext cx="1557655" cy="1702435"/>
          </a:xfrm>
          <a:custGeom>
            <a:avLst/>
            <a:gdLst/>
            <a:ahLst/>
            <a:cxnLst/>
            <a:rect l="l" t="t" r="r" b="b"/>
            <a:pathLst>
              <a:path w="1557654" h="1702435">
                <a:moveTo>
                  <a:pt x="1401826" y="0"/>
                </a:moveTo>
                <a:lnTo>
                  <a:pt x="155701" y="0"/>
                </a:lnTo>
                <a:lnTo>
                  <a:pt x="106493" y="7939"/>
                </a:lnTo>
                <a:lnTo>
                  <a:pt x="63751" y="30045"/>
                </a:lnTo>
                <a:lnTo>
                  <a:pt x="30045" y="63751"/>
                </a:lnTo>
                <a:lnTo>
                  <a:pt x="7939" y="106493"/>
                </a:lnTo>
                <a:lnTo>
                  <a:pt x="0" y="155701"/>
                </a:lnTo>
                <a:lnTo>
                  <a:pt x="0" y="1546605"/>
                </a:lnTo>
                <a:lnTo>
                  <a:pt x="7939" y="1595814"/>
                </a:lnTo>
                <a:lnTo>
                  <a:pt x="30045" y="1638556"/>
                </a:lnTo>
                <a:lnTo>
                  <a:pt x="63751" y="1672262"/>
                </a:lnTo>
                <a:lnTo>
                  <a:pt x="106493" y="1694368"/>
                </a:lnTo>
                <a:lnTo>
                  <a:pt x="155701" y="1702308"/>
                </a:lnTo>
                <a:lnTo>
                  <a:pt x="1401826" y="1702308"/>
                </a:lnTo>
                <a:lnTo>
                  <a:pt x="1451034" y="1694368"/>
                </a:lnTo>
                <a:lnTo>
                  <a:pt x="1493776" y="1672262"/>
                </a:lnTo>
                <a:lnTo>
                  <a:pt x="1527482" y="1638556"/>
                </a:lnTo>
                <a:lnTo>
                  <a:pt x="1549588" y="1595814"/>
                </a:lnTo>
                <a:lnTo>
                  <a:pt x="1557527" y="1546605"/>
                </a:lnTo>
                <a:lnTo>
                  <a:pt x="1557527" y="155701"/>
                </a:lnTo>
                <a:lnTo>
                  <a:pt x="1549588" y="106493"/>
                </a:lnTo>
                <a:lnTo>
                  <a:pt x="1527482" y="63751"/>
                </a:lnTo>
                <a:lnTo>
                  <a:pt x="1493776" y="30045"/>
                </a:lnTo>
                <a:lnTo>
                  <a:pt x="1451034" y="7939"/>
                </a:lnTo>
                <a:lnTo>
                  <a:pt x="1401826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860797" y="3473958"/>
            <a:ext cx="1557655" cy="1702435"/>
          </a:xfrm>
          <a:custGeom>
            <a:avLst/>
            <a:gdLst/>
            <a:ahLst/>
            <a:cxnLst/>
            <a:rect l="l" t="t" r="r" b="b"/>
            <a:pathLst>
              <a:path w="1557654" h="1702435">
                <a:moveTo>
                  <a:pt x="0" y="155701"/>
                </a:moveTo>
                <a:lnTo>
                  <a:pt x="7939" y="106493"/>
                </a:lnTo>
                <a:lnTo>
                  <a:pt x="30045" y="63751"/>
                </a:lnTo>
                <a:lnTo>
                  <a:pt x="63751" y="30045"/>
                </a:lnTo>
                <a:lnTo>
                  <a:pt x="106493" y="7939"/>
                </a:lnTo>
                <a:lnTo>
                  <a:pt x="155701" y="0"/>
                </a:lnTo>
                <a:lnTo>
                  <a:pt x="1401826" y="0"/>
                </a:lnTo>
                <a:lnTo>
                  <a:pt x="1451034" y="7939"/>
                </a:lnTo>
                <a:lnTo>
                  <a:pt x="1493776" y="30045"/>
                </a:lnTo>
                <a:lnTo>
                  <a:pt x="1527482" y="63751"/>
                </a:lnTo>
                <a:lnTo>
                  <a:pt x="1549588" y="106493"/>
                </a:lnTo>
                <a:lnTo>
                  <a:pt x="1557527" y="155701"/>
                </a:lnTo>
                <a:lnTo>
                  <a:pt x="1557527" y="1546605"/>
                </a:lnTo>
                <a:lnTo>
                  <a:pt x="1549588" y="1595814"/>
                </a:lnTo>
                <a:lnTo>
                  <a:pt x="1527482" y="1638556"/>
                </a:lnTo>
                <a:lnTo>
                  <a:pt x="1493776" y="1672262"/>
                </a:lnTo>
                <a:lnTo>
                  <a:pt x="1451034" y="1694368"/>
                </a:lnTo>
                <a:lnTo>
                  <a:pt x="1401826" y="1702308"/>
                </a:lnTo>
                <a:lnTo>
                  <a:pt x="155701" y="1702308"/>
                </a:lnTo>
                <a:lnTo>
                  <a:pt x="106493" y="1694368"/>
                </a:lnTo>
                <a:lnTo>
                  <a:pt x="63751" y="1672262"/>
                </a:lnTo>
                <a:lnTo>
                  <a:pt x="30045" y="1638556"/>
                </a:lnTo>
                <a:lnTo>
                  <a:pt x="7939" y="1595814"/>
                </a:lnTo>
                <a:lnTo>
                  <a:pt x="0" y="1546605"/>
                </a:lnTo>
                <a:lnTo>
                  <a:pt x="0" y="155701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4941189" y="3750691"/>
            <a:ext cx="1397000" cy="1101725"/>
          </a:xfrm>
          <a:prstGeom prst="rect">
            <a:avLst/>
          </a:prstGeom>
        </p:spPr>
        <p:txBody>
          <a:bodyPr wrap="square" lIns="0" tIns="19050" rIns="0" bIns="0" rtlCol="0" vert="horz">
            <a:spAutoFit/>
          </a:bodyPr>
          <a:lstStyle/>
          <a:p>
            <a:pPr algn="ctr" marL="12700" marR="5080">
              <a:lnSpc>
                <a:spcPct val="97500"/>
              </a:lnSpc>
              <a:spcBef>
                <a:spcPts val="150"/>
              </a:spcBef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训练模式；压 力减轻模式； 脱敏模</a:t>
            </a:r>
            <a:endParaRPr sz="1800">
              <a:latin typeface="宋体"/>
              <a:cs typeface="宋体"/>
            </a:endParaRPr>
          </a:p>
          <a:p>
            <a:pPr algn="ctr">
              <a:lnSpc>
                <a:spcPts val="2100"/>
              </a:lnSpc>
            </a:pPr>
            <a:r>
              <a:rPr dirty="0" sz="1800" spc="-5">
                <a:solidFill>
                  <a:srgbClr val="FFFFFF"/>
                </a:solidFill>
                <a:latin typeface="宋体"/>
                <a:cs typeface="宋体"/>
              </a:rPr>
              <a:t>式；</a:t>
            </a:r>
            <a:r>
              <a:rPr dirty="0" sz="1800" spc="-10">
                <a:solidFill>
                  <a:srgbClr val="FFFFFF"/>
                </a:solidFill>
                <a:latin typeface="Goudy Old Style"/>
                <a:cs typeface="Goudy Old Style"/>
              </a:rPr>
              <a:t>……</a:t>
            </a:r>
            <a:endParaRPr sz="1800">
              <a:latin typeface="Goudy Old Style"/>
              <a:cs typeface="Goudy Old Style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737604" y="1600200"/>
            <a:ext cx="1948180" cy="5257800"/>
          </a:xfrm>
          <a:custGeom>
            <a:avLst/>
            <a:gdLst/>
            <a:ahLst/>
            <a:cxnLst/>
            <a:rect l="l" t="t" r="r" b="b"/>
            <a:pathLst>
              <a:path w="1948179" h="5257800">
                <a:moveTo>
                  <a:pt x="1752853" y="0"/>
                </a:moveTo>
                <a:lnTo>
                  <a:pt x="194818" y="0"/>
                </a:lnTo>
                <a:lnTo>
                  <a:pt x="150156" y="5146"/>
                </a:lnTo>
                <a:lnTo>
                  <a:pt x="109153" y="19806"/>
                </a:lnTo>
                <a:lnTo>
                  <a:pt x="72980" y="42807"/>
                </a:lnTo>
                <a:lnTo>
                  <a:pt x="42807" y="72980"/>
                </a:lnTo>
                <a:lnTo>
                  <a:pt x="19806" y="109153"/>
                </a:lnTo>
                <a:lnTo>
                  <a:pt x="5146" y="150156"/>
                </a:lnTo>
                <a:lnTo>
                  <a:pt x="0" y="194817"/>
                </a:lnTo>
                <a:lnTo>
                  <a:pt x="0" y="5063032"/>
                </a:lnTo>
                <a:lnTo>
                  <a:pt x="5147" y="5107692"/>
                </a:lnTo>
                <a:lnTo>
                  <a:pt x="19808" y="5148689"/>
                </a:lnTo>
                <a:lnTo>
                  <a:pt x="42812" y="5184853"/>
                </a:lnTo>
                <a:lnTo>
                  <a:pt x="72989" y="5215016"/>
                </a:lnTo>
                <a:lnTo>
                  <a:pt x="109170" y="5238008"/>
                </a:lnTo>
                <a:lnTo>
                  <a:pt x="150209" y="5252661"/>
                </a:lnTo>
                <a:lnTo>
                  <a:pt x="194818" y="5257799"/>
                </a:lnTo>
                <a:lnTo>
                  <a:pt x="1752907" y="5257799"/>
                </a:lnTo>
                <a:lnTo>
                  <a:pt x="1797533" y="5252655"/>
                </a:lnTo>
                <a:lnTo>
                  <a:pt x="1838528" y="5238002"/>
                </a:lnTo>
                <a:lnTo>
                  <a:pt x="1874697" y="5215010"/>
                </a:lnTo>
                <a:lnTo>
                  <a:pt x="1904867" y="5184848"/>
                </a:lnTo>
                <a:lnTo>
                  <a:pt x="1927867" y="5148685"/>
                </a:lnTo>
                <a:lnTo>
                  <a:pt x="1942525" y="5107690"/>
                </a:lnTo>
                <a:lnTo>
                  <a:pt x="1947672" y="5063032"/>
                </a:lnTo>
                <a:lnTo>
                  <a:pt x="1947672" y="194817"/>
                </a:lnTo>
                <a:lnTo>
                  <a:pt x="1942525" y="150156"/>
                </a:lnTo>
                <a:lnTo>
                  <a:pt x="1927865" y="109153"/>
                </a:lnTo>
                <a:lnTo>
                  <a:pt x="1904864" y="72980"/>
                </a:lnTo>
                <a:lnTo>
                  <a:pt x="1874691" y="42807"/>
                </a:lnTo>
                <a:lnTo>
                  <a:pt x="1838518" y="19806"/>
                </a:lnTo>
                <a:lnTo>
                  <a:pt x="1797515" y="5146"/>
                </a:lnTo>
                <a:lnTo>
                  <a:pt x="1752853" y="0"/>
                </a:lnTo>
                <a:close/>
              </a:path>
            </a:pathLst>
          </a:custGeom>
          <a:solidFill>
            <a:srgbClr val="D0D5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6938264" y="1885315"/>
            <a:ext cx="1549400" cy="927735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203200" marR="5080" indent="-190500">
              <a:lnSpc>
                <a:spcPts val="3500"/>
              </a:lnSpc>
              <a:spcBef>
                <a:spcPts val="300"/>
              </a:spcBef>
            </a:pPr>
            <a:r>
              <a:rPr dirty="0" sz="3000">
                <a:latin typeface="宋体"/>
                <a:cs typeface="宋体"/>
              </a:rPr>
              <a:t>社会型教 学模式</a:t>
            </a:r>
            <a:endParaRPr sz="3000">
              <a:latin typeface="宋体"/>
              <a:cs typeface="宋体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933438" y="3178301"/>
            <a:ext cx="1557655" cy="3418840"/>
          </a:xfrm>
          <a:custGeom>
            <a:avLst/>
            <a:gdLst/>
            <a:ahLst/>
            <a:cxnLst/>
            <a:rect l="l" t="t" r="r" b="b"/>
            <a:pathLst>
              <a:path w="1557654" h="3418840">
                <a:moveTo>
                  <a:pt x="1401826" y="0"/>
                </a:moveTo>
                <a:lnTo>
                  <a:pt x="155701" y="0"/>
                </a:lnTo>
                <a:lnTo>
                  <a:pt x="106493" y="7939"/>
                </a:lnTo>
                <a:lnTo>
                  <a:pt x="63751" y="30045"/>
                </a:lnTo>
                <a:lnTo>
                  <a:pt x="30045" y="63751"/>
                </a:lnTo>
                <a:lnTo>
                  <a:pt x="7939" y="106493"/>
                </a:lnTo>
                <a:lnTo>
                  <a:pt x="0" y="155701"/>
                </a:lnTo>
                <a:lnTo>
                  <a:pt x="0" y="3262579"/>
                </a:lnTo>
                <a:lnTo>
                  <a:pt x="7939" y="3311808"/>
                </a:lnTo>
                <a:lnTo>
                  <a:pt x="30045" y="3354563"/>
                </a:lnTo>
                <a:lnTo>
                  <a:pt x="63751" y="3388279"/>
                </a:lnTo>
                <a:lnTo>
                  <a:pt x="106493" y="3410391"/>
                </a:lnTo>
                <a:lnTo>
                  <a:pt x="155701" y="3418332"/>
                </a:lnTo>
                <a:lnTo>
                  <a:pt x="1401826" y="3418332"/>
                </a:lnTo>
                <a:lnTo>
                  <a:pt x="1451034" y="3410391"/>
                </a:lnTo>
                <a:lnTo>
                  <a:pt x="1493776" y="3388279"/>
                </a:lnTo>
                <a:lnTo>
                  <a:pt x="1527482" y="3354563"/>
                </a:lnTo>
                <a:lnTo>
                  <a:pt x="1549588" y="3311808"/>
                </a:lnTo>
                <a:lnTo>
                  <a:pt x="1557527" y="3262579"/>
                </a:lnTo>
                <a:lnTo>
                  <a:pt x="1557527" y="155701"/>
                </a:lnTo>
                <a:lnTo>
                  <a:pt x="1549588" y="106493"/>
                </a:lnTo>
                <a:lnTo>
                  <a:pt x="1527482" y="63751"/>
                </a:lnTo>
                <a:lnTo>
                  <a:pt x="1493776" y="30045"/>
                </a:lnTo>
                <a:lnTo>
                  <a:pt x="1451034" y="7939"/>
                </a:lnTo>
                <a:lnTo>
                  <a:pt x="1401826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933438" y="3178301"/>
            <a:ext cx="1557655" cy="3418840"/>
          </a:xfrm>
          <a:custGeom>
            <a:avLst/>
            <a:gdLst/>
            <a:ahLst/>
            <a:cxnLst/>
            <a:rect l="l" t="t" r="r" b="b"/>
            <a:pathLst>
              <a:path w="1557654" h="3418840">
                <a:moveTo>
                  <a:pt x="0" y="155701"/>
                </a:moveTo>
                <a:lnTo>
                  <a:pt x="7939" y="106493"/>
                </a:lnTo>
                <a:lnTo>
                  <a:pt x="30045" y="63751"/>
                </a:lnTo>
                <a:lnTo>
                  <a:pt x="63751" y="30045"/>
                </a:lnTo>
                <a:lnTo>
                  <a:pt x="106493" y="7939"/>
                </a:lnTo>
                <a:lnTo>
                  <a:pt x="155701" y="0"/>
                </a:lnTo>
                <a:lnTo>
                  <a:pt x="1401826" y="0"/>
                </a:lnTo>
                <a:lnTo>
                  <a:pt x="1451034" y="7939"/>
                </a:lnTo>
                <a:lnTo>
                  <a:pt x="1493776" y="30045"/>
                </a:lnTo>
                <a:lnTo>
                  <a:pt x="1527482" y="63751"/>
                </a:lnTo>
                <a:lnTo>
                  <a:pt x="1549588" y="106493"/>
                </a:lnTo>
                <a:lnTo>
                  <a:pt x="1557527" y="155701"/>
                </a:lnTo>
                <a:lnTo>
                  <a:pt x="1557527" y="3262579"/>
                </a:lnTo>
                <a:lnTo>
                  <a:pt x="1549588" y="3311808"/>
                </a:lnTo>
                <a:lnTo>
                  <a:pt x="1527482" y="3354563"/>
                </a:lnTo>
                <a:lnTo>
                  <a:pt x="1493776" y="3388279"/>
                </a:lnTo>
                <a:lnTo>
                  <a:pt x="1451034" y="3410391"/>
                </a:lnTo>
                <a:lnTo>
                  <a:pt x="1401826" y="3418332"/>
                </a:lnTo>
                <a:lnTo>
                  <a:pt x="155701" y="3418332"/>
                </a:lnTo>
                <a:lnTo>
                  <a:pt x="106493" y="3410391"/>
                </a:lnTo>
                <a:lnTo>
                  <a:pt x="63751" y="3388279"/>
                </a:lnTo>
                <a:lnTo>
                  <a:pt x="30045" y="3354563"/>
                </a:lnTo>
                <a:lnTo>
                  <a:pt x="7939" y="3311808"/>
                </a:lnTo>
                <a:lnTo>
                  <a:pt x="0" y="3262579"/>
                </a:lnTo>
                <a:lnTo>
                  <a:pt x="0" y="155701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6899909" y="3777233"/>
            <a:ext cx="1625600" cy="2171700"/>
          </a:xfrm>
          <a:prstGeom prst="rect">
            <a:avLst/>
          </a:prstGeom>
        </p:spPr>
        <p:txBody>
          <a:bodyPr wrap="square" lIns="0" tIns="19050" rIns="0" bIns="0" rtlCol="0" vert="horz">
            <a:spAutoFit/>
          </a:bodyPr>
          <a:lstStyle/>
          <a:p>
            <a:pPr marL="12700" marR="5080" indent="1270">
              <a:lnSpc>
                <a:spcPct val="97500"/>
              </a:lnSpc>
              <a:spcBef>
                <a:spcPts val="150"/>
              </a:spcBef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团体调查研究 模式；角色扮 </a:t>
            </a:r>
            <a:r>
              <a:rPr dirty="0" sz="1800" spc="-5">
                <a:solidFill>
                  <a:srgbClr val="FFFFFF"/>
                </a:solidFill>
                <a:latin typeface="宋体"/>
                <a:cs typeface="宋体"/>
              </a:rPr>
              <a:t>演模式；法理 </a:t>
            </a: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学探究模式；  社会探究模式； 社会模拟模式； 实验室训练模</a:t>
            </a:r>
            <a:endParaRPr sz="1800">
              <a:latin typeface="宋体"/>
              <a:cs typeface="宋体"/>
            </a:endParaRPr>
          </a:p>
          <a:p>
            <a:pPr marL="585470">
              <a:lnSpc>
                <a:spcPts val="2100"/>
              </a:lnSpc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式</a:t>
            </a:r>
            <a:endParaRPr sz="1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2836" y="612635"/>
            <a:ext cx="7143750" cy="5113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35940" y="1507212"/>
            <a:ext cx="7828280" cy="4405630"/>
          </a:xfrm>
          <a:prstGeom prst="rect">
            <a:avLst/>
          </a:prstGeom>
        </p:spPr>
        <p:txBody>
          <a:bodyPr wrap="square" lIns="0" tIns="81915" rIns="0" bIns="0" rtlCol="0" vert="horz">
            <a:spAutoFit/>
          </a:bodyPr>
          <a:lstStyle/>
          <a:p>
            <a:pPr algn="just" marL="355600" indent="-343535">
              <a:lnSpc>
                <a:spcPct val="100000"/>
              </a:lnSpc>
              <a:spcBef>
                <a:spcPts val="64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6235" algn="l"/>
              </a:tabLst>
            </a:pP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内涵：</a:t>
            </a:r>
            <a:endParaRPr sz="2800">
              <a:latin typeface="宋体"/>
              <a:cs typeface="宋体"/>
            </a:endParaRPr>
          </a:p>
          <a:p>
            <a:pPr algn="just" marL="355600" marR="5080" indent="-343535">
              <a:lnSpc>
                <a:spcPct val="88000"/>
              </a:lnSpc>
              <a:spcBef>
                <a:spcPts val="944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基于问题的学习是通过将学习者置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于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积极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问题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解决者角色，并在探究反映现实世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中结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不良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的问题的过程中，发展问题解决策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略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，掌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握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学科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知识技能的一种教学模式。</a:t>
            </a:r>
            <a:endParaRPr sz="2800">
              <a:latin typeface="宋体"/>
              <a:cs typeface="宋体"/>
            </a:endParaRPr>
          </a:p>
          <a:p>
            <a:pPr algn="just" marL="355600" indent="-343535">
              <a:lnSpc>
                <a:spcPct val="100000"/>
              </a:lnSpc>
              <a:spcBef>
                <a:spcPts val="33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6235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特征：</a:t>
            </a:r>
            <a:endParaRPr sz="2800">
              <a:latin typeface="宋体"/>
              <a:cs typeface="宋体"/>
            </a:endParaRPr>
          </a:p>
          <a:p>
            <a:pPr marL="355600" marR="5080" indent="-343535">
              <a:lnSpc>
                <a:spcPts val="2820"/>
              </a:lnSpc>
              <a:spcBef>
                <a:spcPts val="1085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问题性：使用问题作为刺激学生的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材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料，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问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题以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其在现实世界中的真实方式呈现；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如何解决问题的信息需要学生自己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去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获取。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探究性；自主性；合作性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30200" y="1012720"/>
            <a:ext cx="8183245" cy="386651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理论基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础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: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1.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实用主义教育思想</a:t>
            </a:r>
            <a:endParaRPr sz="2800">
              <a:latin typeface="宋体"/>
              <a:cs typeface="宋体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5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8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杜威的“思维五步”：</a:t>
            </a:r>
            <a:endParaRPr sz="2800">
              <a:latin typeface="宋体"/>
              <a:cs typeface="宋体"/>
            </a:endParaRPr>
          </a:p>
          <a:p>
            <a:pPr algn="just" marL="355600" marR="5080" indent="-343535">
              <a:lnSpc>
                <a:spcPct val="100000"/>
              </a:lnSpc>
              <a:spcBef>
                <a:spcPts val="67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7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一是疑难的情景；二是确定疑难所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在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，并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从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疑难中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提出问题；三是通过观察、搜集资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料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等，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提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出解决 问题的种种假设；四是推断哪种假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设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能解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决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问题；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五是通过行动验证或修正假设。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559013"/>
            <a:ext cx="8186420" cy="3611879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  <a:tabLst>
                <a:tab pos="355600" algn="l"/>
              </a:tabLst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30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“教学五步”：</a:t>
            </a:r>
            <a:endParaRPr sz="2800">
              <a:latin typeface="宋体"/>
              <a:cs typeface="宋体"/>
            </a:endParaRPr>
          </a:p>
          <a:p>
            <a:pPr marL="355600" marR="5080" indent="-343535">
              <a:lnSpc>
                <a:spcPct val="100000"/>
              </a:lnSpc>
              <a:spcBef>
                <a:spcPts val="675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一是教师给学生准备一个跟现在生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活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相联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系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的情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景；二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是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把在情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景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中产生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问题作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为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思维刺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激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物；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三是为学生资料的应用、观察的方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法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及思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维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活动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提供帮助，以提出解决问题的种种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假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设；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四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是让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学生把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这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些假设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加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以整理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排列，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使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其秩序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井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然；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五是让学生通过应用来检验这些假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设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，并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对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它们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是否有效做出自己的判断。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08076" y="431291"/>
            <a:ext cx="7099554" cy="11117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35940" y="1773377"/>
            <a:ext cx="266700" cy="3187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900" spc="2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endParaRPr sz="1900">
              <a:latin typeface="Wingdings 2"/>
              <a:cs typeface="Wingdings 2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5940" y="2202307"/>
            <a:ext cx="768858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30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/>
              <a:t>（一）以“创新”为核</a:t>
            </a:r>
            <a:r>
              <a:rPr dirty="0" sz="3200" spc="-15"/>
              <a:t>心</a:t>
            </a:r>
            <a:r>
              <a:rPr dirty="0" sz="3200"/>
              <a:t>的高</a:t>
            </a:r>
            <a:r>
              <a:rPr dirty="0" sz="3200" spc="-15"/>
              <a:t>校</a:t>
            </a:r>
            <a:r>
              <a:rPr dirty="0" sz="3200"/>
              <a:t>教学</a:t>
            </a:r>
            <a:r>
              <a:rPr dirty="0" sz="3200" spc="-15"/>
              <a:t>改</a:t>
            </a:r>
            <a:r>
              <a:rPr dirty="0" sz="3200"/>
              <a:t>革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40" y="2690025"/>
            <a:ext cx="6876415" cy="119697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dirty="0" sz="19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26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（二）当代高等教育教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范式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转型</a:t>
            </a:r>
            <a:endParaRPr sz="32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19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32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（三）建构主义思潮的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影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响</a:t>
            </a:r>
            <a:endParaRPr sz="32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533142"/>
            <a:ext cx="8188325" cy="4209415"/>
          </a:xfrm>
          <a:prstGeom prst="rect">
            <a:avLst/>
          </a:prstGeom>
        </p:spPr>
        <p:txBody>
          <a:bodyPr wrap="square" lIns="0" tIns="558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40"/>
              </a:spcBef>
              <a:tabLst>
                <a:tab pos="355600" algn="l"/>
              </a:tabLst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30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2.</a:t>
            </a:r>
            <a:r>
              <a:rPr dirty="0" sz="2800" spc="-20">
                <a:solidFill>
                  <a:srgbClr val="FFFFFF"/>
                </a:solidFill>
                <a:latin typeface="Goudy Old Style"/>
                <a:cs typeface="Goudy Old Style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建构主义学习理论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对于学习的共识：</a:t>
            </a:r>
            <a:endParaRPr sz="2800">
              <a:latin typeface="宋体"/>
              <a:cs typeface="宋体"/>
            </a:endParaRPr>
          </a:p>
          <a:p>
            <a:pPr marL="355600" marR="5080" indent="-343535">
              <a:lnSpc>
                <a:spcPct val="88800"/>
              </a:lnSpc>
              <a:spcBef>
                <a:spcPts val="915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知识建构的自主性；知识建构的社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会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性（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个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体对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知识的建构主要是个体与社会的相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互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作用实现的。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合作学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习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，师生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之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间、生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生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之间的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对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话与协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商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）；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知识建构的情境性（在具体真实的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任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务情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景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中进 行学习，经历科学家那样的探究过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程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，才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能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掌握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那样的解决问题技能）</a:t>
            </a:r>
            <a:endParaRPr sz="2800">
              <a:latin typeface="宋体"/>
              <a:cs typeface="宋体"/>
            </a:endParaRPr>
          </a:p>
          <a:p>
            <a:pPr marL="355600" marR="365125" indent="-343535">
              <a:lnSpc>
                <a:spcPts val="2820"/>
              </a:lnSpc>
              <a:spcBef>
                <a:spcPts val="1090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基于问题的学习是建构主义理论的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最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好运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用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，是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建构主义学习环境的最好范例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507175"/>
            <a:ext cx="8188325" cy="2442845"/>
          </a:xfrm>
          <a:prstGeom prst="rect">
            <a:avLst/>
          </a:prstGeom>
        </p:spPr>
        <p:txBody>
          <a:bodyPr wrap="square" lIns="0" tIns="1244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80"/>
              </a:spcBef>
              <a:tabLst>
                <a:tab pos="355600" algn="l"/>
              </a:tabLst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30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10">
                <a:solidFill>
                  <a:srgbClr val="FFFFFF"/>
                </a:solidFill>
                <a:latin typeface="Goudy Old Style"/>
                <a:cs typeface="Goudy Old Style"/>
              </a:rPr>
              <a:t>PBL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教学模式的目标：</a:t>
            </a:r>
            <a:endParaRPr sz="2800">
              <a:latin typeface="宋体"/>
              <a:cs typeface="宋体"/>
            </a:endParaRPr>
          </a:p>
          <a:p>
            <a:pPr marL="355600" marR="365125" indent="-343535">
              <a:lnSpc>
                <a:spcPts val="3160"/>
              </a:lnSpc>
              <a:spcBef>
                <a:spcPts val="1150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发展学生的思维或推理技能（问题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解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决、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元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认知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和批判性思维）</a:t>
            </a:r>
            <a:endParaRPr sz="2800">
              <a:latin typeface="宋体"/>
              <a:cs typeface="宋体"/>
            </a:endParaRPr>
          </a:p>
          <a:p>
            <a:pPr marL="355600" marR="5080" indent="-343535">
              <a:lnSpc>
                <a:spcPts val="3160"/>
              </a:lnSpc>
              <a:spcBef>
                <a:spcPts val="107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帮助学生成为独立的、自主的学习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者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（学会学习、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学会管理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）</a:t>
            </a:r>
            <a:r>
              <a:rPr dirty="0" sz="2800" spc="-10">
                <a:solidFill>
                  <a:srgbClr val="FFFFFF"/>
                </a:solidFill>
                <a:latin typeface="Goudy Old Style"/>
                <a:cs typeface="Goudy Old Style"/>
              </a:rPr>
              <a:t>(Berrows,H.S)</a:t>
            </a:r>
            <a:endParaRPr sz="2800">
              <a:latin typeface="Goudy Old Style"/>
              <a:cs typeface="Goudy Old Styl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990091"/>
            <a:ext cx="7912734" cy="5211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-5">
                <a:solidFill>
                  <a:srgbClr val="FFFFFF"/>
                </a:solidFill>
                <a:latin typeface="Goudy Old Style"/>
                <a:cs typeface="Goudy Old Style"/>
              </a:rPr>
              <a:t>PBL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教学模式的构成要素</a:t>
            </a:r>
            <a:endParaRPr sz="27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-45">
                <a:solidFill>
                  <a:srgbClr val="FFFFFF"/>
                </a:solidFill>
                <a:latin typeface="Goudy Old Style"/>
                <a:cs typeface="Goudy Old Style"/>
              </a:rPr>
              <a:t>1.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问题：</a:t>
            </a:r>
            <a:endParaRPr sz="27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dirty="0" sz="1600" spc="2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0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真实性：来自实际生活或模拟实际生活的情景。</a:t>
            </a:r>
            <a:endParaRPr sz="2700">
              <a:latin typeface="宋体"/>
              <a:cs typeface="宋体"/>
            </a:endParaRPr>
          </a:p>
          <a:p>
            <a:pPr algn="just" marL="355600" marR="5080" indent="-343535">
              <a:lnSpc>
                <a:spcPct val="77000"/>
              </a:lnSpc>
              <a:spcBef>
                <a:spcPts val="940"/>
              </a:spcBef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9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结构不良：问题情景复杂，没有足够的信息，需要 学生自己去查询、收集，解决问题方案更是需要学 生自己设计。</a:t>
            </a:r>
            <a:endParaRPr sz="2700">
              <a:latin typeface="宋体"/>
              <a:cs typeface="宋体"/>
            </a:endParaRPr>
          </a:p>
          <a:p>
            <a:pPr algn="just" marL="355600" marR="5080" indent="-343535">
              <a:lnSpc>
                <a:spcPct val="74200"/>
              </a:lnSpc>
              <a:spcBef>
                <a:spcPts val="1025"/>
              </a:spcBef>
            </a:pPr>
            <a:r>
              <a:rPr dirty="0" sz="1600" spc="2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3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开放性：问题复杂，没有标准答案，且容许多个合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理解决方案。</a:t>
            </a:r>
            <a:endParaRPr sz="2700">
              <a:latin typeface="宋体"/>
              <a:cs typeface="宋体"/>
            </a:endParaRPr>
          </a:p>
          <a:p>
            <a:pPr algn="just" marL="355600" marR="5080" indent="-343535">
              <a:lnSpc>
                <a:spcPct val="80000"/>
              </a:lnSpc>
              <a:spcBef>
                <a:spcPts val="650"/>
              </a:spcBef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29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2.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小组合作学习：认识不同观点的价值，发展在团 队长工作的合作技能，促进反思，增进热情，使学 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习变得更有趣，且保持得更持久。</a:t>
            </a:r>
            <a:endParaRPr sz="2700">
              <a:latin typeface="宋体"/>
              <a:cs typeface="宋体"/>
            </a:endParaRPr>
          </a:p>
          <a:p>
            <a:pPr algn="just" marL="355600" marR="5080" indent="-343535">
              <a:lnSpc>
                <a:spcPct val="80000"/>
              </a:lnSpc>
              <a:spcBef>
                <a:spcPts val="650"/>
              </a:spcBef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54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3.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教师作为促进者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700" spc="-5">
                <a:solidFill>
                  <a:srgbClr val="FFFFFF"/>
                </a:solidFill>
                <a:latin typeface="Goudy Old Style"/>
                <a:cs typeface="Goudy Old Style"/>
              </a:rPr>
              <a:t>facilitator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）</a:t>
            </a:r>
            <a:r>
              <a:rPr dirty="0" sz="2700" spc="-5">
                <a:solidFill>
                  <a:srgbClr val="FFFFFF"/>
                </a:solidFill>
                <a:latin typeface="Goudy Old Style"/>
                <a:cs typeface="Goudy Old Style"/>
              </a:rPr>
              <a:t>: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引导学生思维技能 与元认知策略的发展。这意味着什么？还有没有其 它路径？</a:t>
            </a:r>
            <a:endParaRPr sz="27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061973"/>
            <a:ext cx="8255634" cy="50469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-5">
                <a:solidFill>
                  <a:srgbClr val="FFFFFF"/>
                </a:solidFill>
                <a:latin typeface="Goudy Old Style"/>
                <a:cs typeface="Goudy Old Style"/>
              </a:rPr>
              <a:t>PBL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教学模式的教学原则</a:t>
            </a:r>
            <a:endParaRPr sz="2700">
              <a:latin typeface="宋体"/>
              <a:cs typeface="宋体"/>
            </a:endParaRPr>
          </a:p>
          <a:p>
            <a:pPr marL="355600" marR="525145" indent="-343535">
              <a:lnSpc>
                <a:spcPts val="2600"/>
              </a:lnSpc>
              <a:spcBef>
                <a:spcPts val="620"/>
              </a:spcBef>
              <a:buClr>
                <a:srgbClr val="E0EFFF"/>
              </a:buClr>
              <a:buSzPct val="59259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把每一个学习活动依托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在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/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抛锚于大的任务或问题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上；</a:t>
            </a:r>
            <a:endParaRPr sz="2700">
              <a:latin typeface="宋体"/>
              <a:cs typeface="宋体"/>
            </a:endParaRPr>
          </a:p>
          <a:p>
            <a:pPr marL="355600" indent="-343535">
              <a:lnSpc>
                <a:spcPct val="100000"/>
              </a:lnSpc>
              <a:spcBef>
                <a:spcPts val="15"/>
              </a:spcBef>
              <a:buClr>
                <a:srgbClr val="E0EFFF"/>
              </a:buClr>
              <a:buSzPct val="59259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在面对学习任务与学习问题时帮助学习者；</a:t>
            </a:r>
            <a:endParaRPr sz="2700">
              <a:latin typeface="宋体"/>
              <a:cs typeface="宋体"/>
            </a:endParaRPr>
          </a:p>
          <a:p>
            <a:pPr marL="355600" indent="-343535">
              <a:lnSpc>
                <a:spcPct val="100000"/>
              </a:lnSpc>
              <a:buClr>
                <a:srgbClr val="E0EFFF"/>
              </a:buClr>
              <a:buSzPct val="59259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设计真实的任务；</a:t>
            </a:r>
            <a:endParaRPr sz="2700">
              <a:latin typeface="宋体"/>
              <a:cs typeface="宋体"/>
            </a:endParaRPr>
          </a:p>
          <a:p>
            <a:pPr marL="355600" indent="-343535">
              <a:lnSpc>
                <a:spcPct val="100000"/>
              </a:lnSpc>
              <a:buClr>
                <a:srgbClr val="E0EFFF"/>
              </a:buClr>
              <a:buSzPct val="59259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允许学生掌控解决问题的过程；</a:t>
            </a:r>
            <a:endParaRPr sz="2700">
              <a:latin typeface="宋体"/>
              <a:cs typeface="宋体"/>
            </a:endParaRPr>
          </a:p>
          <a:p>
            <a:pPr marL="355600" marR="347980" indent="-343535">
              <a:lnSpc>
                <a:spcPct val="74100"/>
              </a:lnSpc>
              <a:spcBef>
                <a:spcPts val="1030"/>
              </a:spcBef>
              <a:buClr>
                <a:srgbClr val="E0EFFF"/>
              </a:buClr>
              <a:buSzPct val="59259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设计的任务与学习环境必须能够反映复杂的情景， 使学生可以从事将来可能从事的专业工作；</a:t>
            </a:r>
            <a:endParaRPr sz="2700">
              <a:latin typeface="宋体"/>
              <a:cs typeface="宋体"/>
            </a:endParaRPr>
          </a:p>
          <a:p>
            <a:pPr marL="355600" marR="347980" indent="-343535">
              <a:lnSpc>
                <a:spcPct val="74200"/>
              </a:lnSpc>
              <a:spcBef>
                <a:spcPts val="1030"/>
              </a:spcBef>
              <a:buClr>
                <a:srgbClr val="E0EFFF"/>
              </a:buClr>
              <a:buSzPct val="59259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设计的学习环境应成为一种挑战，能够促进和刺激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学生推理；</a:t>
            </a:r>
            <a:endParaRPr sz="2700">
              <a:latin typeface="宋体"/>
              <a:cs typeface="宋体"/>
            </a:endParaRPr>
          </a:p>
          <a:p>
            <a:pPr marL="355600" marR="5080" indent="-343535">
              <a:lnSpc>
                <a:spcPct val="74100"/>
              </a:lnSpc>
              <a:spcBef>
                <a:spcPts val="1030"/>
              </a:spcBef>
              <a:buClr>
                <a:srgbClr val="E0EFFF"/>
              </a:buClr>
              <a:buSzPct val="59259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刺激并强化学生的质疑精神和批判性分析问题的能 力，并促进这些精神与能力能够迁移到其它情景中；</a:t>
            </a:r>
            <a:endParaRPr sz="2700">
              <a:latin typeface="宋体"/>
              <a:cs typeface="宋体"/>
            </a:endParaRPr>
          </a:p>
          <a:p>
            <a:pPr marL="355600" indent="-343535">
              <a:lnSpc>
                <a:spcPct val="100000"/>
              </a:lnSpc>
              <a:buClr>
                <a:srgbClr val="E0EFFF"/>
              </a:buClr>
              <a:buSzPct val="59259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提供给学生反思学习内容与学习过程的可能与机会。</a:t>
            </a:r>
            <a:endParaRPr sz="27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526489"/>
            <a:ext cx="7988934" cy="4507230"/>
          </a:xfrm>
          <a:prstGeom prst="rect">
            <a:avLst/>
          </a:prstGeom>
        </p:spPr>
        <p:txBody>
          <a:bodyPr wrap="square" lIns="0" tIns="100965" rIns="0" bIns="0" rtlCol="0" vert="horz">
            <a:spAutoFit/>
          </a:bodyPr>
          <a:lstStyle/>
          <a:p>
            <a:pPr marL="355600" marR="64769" indent="-343535">
              <a:lnSpc>
                <a:spcPts val="2880"/>
              </a:lnSpc>
              <a:spcBef>
                <a:spcPts val="795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 spc="-10">
                <a:solidFill>
                  <a:srgbClr val="FFFFFF"/>
                </a:solidFill>
                <a:latin typeface="Goudy Old Style"/>
                <a:cs typeface="Goudy Old Style"/>
              </a:rPr>
              <a:t>PBL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教学模式的活动流程</a:t>
            </a:r>
            <a:r>
              <a:rPr dirty="0" sz="3000" spc="-15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3000" spc="-15">
                <a:solidFill>
                  <a:srgbClr val="FFFFFF"/>
                </a:solidFill>
                <a:latin typeface="Goudy Old Style"/>
                <a:cs typeface="Goudy Old Style"/>
              </a:rPr>
              <a:t>Berrows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等人开发的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经典模式流程）：</a:t>
            </a:r>
            <a:endParaRPr sz="3000">
              <a:latin typeface="宋体"/>
              <a:cs typeface="宋体"/>
            </a:endParaRPr>
          </a:p>
          <a:p>
            <a:pPr marL="355600" marR="116205" indent="-343535">
              <a:lnSpc>
                <a:spcPts val="2880"/>
              </a:lnSpc>
              <a:spcBef>
                <a:spcPts val="725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 spc="37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 spc="-55">
                <a:solidFill>
                  <a:srgbClr val="FFFFFF"/>
                </a:solidFill>
                <a:latin typeface="Goudy Old Style"/>
                <a:cs typeface="Goudy Old Style"/>
              </a:rPr>
              <a:t>1.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呈现问题：问题以它在现实生活中的原本方 式呈献给学生；</a:t>
            </a:r>
            <a:endParaRPr sz="3000">
              <a:latin typeface="宋体"/>
              <a:cs typeface="宋体"/>
            </a:endParaRPr>
          </a:p>
          <a:p>
            <a:pPr marL="355600" marR="102235" indent="-343535">
              <a:lnSpc>
                <a:spcPts val="2880"/>
              </a:lnSpc>
              <a:spcBef>
                <a:spcPts val="720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 spc="37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2.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学生运用已有知识，围绕问题展开分析，界 定具体的需要解决的问题作为学习议题；</a:t>
            </a:r>
            <a:endParaRPr sz="3000">
              <a:latin typeface="宋体"/>
              <a:cs typeface="宋体"/>
            </a:endParaRPr>
          </a:p>
          <a:p>
            <a:pPr algn="just" marL="355600" marR="5080" indent="-343535">
              <a:lnSpc>
                <a:spcPct val="80000"/>
              </a:lnSpc>
              <a:spcBef>
                <a:spcPts val="745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 spc="4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3.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通过把学习、探索中所学到的知识和技能运 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用到问题解决中，以评估学习的有效性，并强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化学习；</a:t>
            </a:r>
            <a:endParaRPr sz="3000">
              <a:latin typeface="宋体"/>
              <a:cs typeface="宋体"/>
            </a:endParaRPr>
          </a:p>
          <a:p>
            <a:pPr algn="just" marL="355600" marR="102235" indent="-343535">
              <a:lnSpc>
                <a:spcPct val="80000"/>
              </a:lnSpc>
              <a:spcBef>
                <a:spcPts val="720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 spc="37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4.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把问题解决过程所获得的知识和技能归纳和 整合，使其成为自己知识结构的一部分。</a:t>
            </a:r>
            <a:endParaRPr sz="30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28294" y="1701545"/>
            <a:ext cx="1224280" cy="647700"/>
          </a:xfrm>
          <a:prstGeom prst="rect">
            <a:avLst/>
          </a:prstGeom>
          <a:solidFill>
            <a:srgbClr val="50742E"/>
          </a:solidFill>
          <a:ln w="25908">
            <a:solidFill>
              <a:srgbClr val="38521F"/>
            </a:solidFill>
          </a:ln>
        </p:spPr>
        <p:txBody>
          <a:bodyPr wrap="square" lIns="0" tIns="177165" rIns="0" bIns="0" rtlCol="0" vert="horz">
            <a:spAutoFit/>
          </a:bodyPr>
          <a:lstStyle/>
          <a:p>
            <a:pPr marL="153670">
              <a:lnSpc>
                <a:spcPct val="100000"/>
              </a:lnSpc>
              <a:spcBef>
                <a:spcPts val="1395"/>
              </a:spcBef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问题情景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96845" y="2494026"/>
            <a:ext cx="1152525" cy="647700"/>
          </a:xfrm>
          <a:custGeom>
            <a:avLst/>
            <a:gdLst/>
            <a:ahLst/>
            <a:cxnLst/>
            <a:rect l="l" t="t" r="r" b="b"/>
            <a:pathLst>
              <a:path w="1152525" h="647700">
                <a:moveTo>
                  <a:pt x="0" y="647700"/>
                </a:moveTo>
                <a:lnTo>
                  <a:pt x="1152144" y="647700"/>
                </a:lnTo>
                <a:lnTo>
                  <a:pt x="1152144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96845" y="2494026"/>
            <a:ext cx="1152525" cy="647700"/>
          </a:xfrm>
          <a:custGeom>
            <a:avLst/>
            <a:gdLst/>
            <a:ahLst/>
            <a:cxnLst/>
            <a:rect l="l" t="t" r="r" b="b"/>
            <a:pathLst>
              <a:path w="1152525" h="647700">
                <a:moveTo>
                  <a:pt x="0" y="647700"/>
                </a:moveTo>
                <a:lnTo>
                  <a:pt x="1152144" y="647700"/>
                </a:lnTo>
                <a:lnTo>
                  <a:pt x="1152144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ln w="25908">
            <a:solidFill>
              <a:srgbClr val="3852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301367" y="2658617"/>
            <a:ext cx="9398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鉴别事实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65397" y="2853689"/>
            <a:ext cx="1295400" cy="719455"/>
          </a:xfrm>
          <a:prstGeom prst="rect">
            <a:avLst/>
          </a:prstGeom>
          <a:solidFill>
            <a:srgbClr val="50742E"/>
          </a:solidFill>
          <a:ln w="25907">
            <a:solidFill>
              <a:srgbClr val="38521F"/>
            </a:solidFill>
          </a:ln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Times New Roman"/>
              <a:cs typeface="Times New Roman"/>
            </a:endParaRPr>
          </a:p>
          <a:p>
            <a:pPr marL="18923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提出假设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48834" y="3429761"/>
            <a:ext cx="1224280" cy="792480"/>
          </a:xfrm>
          <a:custGeom>
            <a:avLst/>
            <a:gdLst/>
            <a:ahLst/>
            <a:cxnLst/>
            <a:rect l="l" t="t" r="r" b="b"/>
            <a:pathLst>
              <a:path w="1224279" h="792479">
                <a:moveTo>
                  <a:pt x="0" y="792480"/>
                </a:moveTo>
                <a:lnTo>
                  <a:pt x="1223772" y="792480"/>
                </a:lnTo>
                <a:lnTo>
                  <a:pt x="1223772" y="0"/>
                </a:lnTo>
                <a:lnTo>
                  <a:pt x="0" y="0"/>
                </a:lnTo>
                <a:lnTo>
                  <a:pt x="0" y="79248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148834" y="3429761"/>
            <a:ext cx="1224280" cy="792480"/>
          </a:xfrm>
          <a:custGeom>
            <a:avLst/>
            <a:gdLst/>
            <a:ahLst/>
            <a:cxnLst/>
            <a:rect l="l" t="t" r="r" b="b"/>
            <a:pathLst>
              <a:path w="1224279" h="792479">
                <a:moveTo>
                  <a:pt x="0" y="792480"/>
                </a:moveTo>
                <a:lnTo>
                  <a:pt x="1223772" y="792480"/>
                </a:lnTo>
                <a:lnTo>
                  <a:pt x="1223772" y="0"/>
                </a:lnTo>
                <a:lnTo>
                  <a:pt x="0" y="0"/>
                </a:lnTo>
                <a:lnTo>
                  <a:pt x="0" y="792480"/>
                </a:lnTo>
                <a:close/>
              </a:path>
            </a:pathLst>
          </a:custGeom>
          <a:ln w="25908">
            <a:solidFill>
              <a:srgbClr val="3852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290820" y="3546475"/>
            <a:ext cx="939800" cy="557530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241300" marR="5080" indent="-228600">
              <a:lnSpc>
                <a:spcPts val="2030"/>
              </a:lnSpc>
              <a:spcBef>
                <a:spcPts val="275"/>
              </a:spcBef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发现知识 不足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60642" y="4005834"/>
            <a:ext cx="1152525" cy="719455"/>
          </a:xfrm>
          <a:prstGeom prst="rect">
            <a:avLst/>
          </a:prstGeom>
          <a:solidFill>
            <a:srgbClr val="50742E"/>
          </a:solidFill>
          <a:ln w="25907">
            <a:solidFill>
              <a:srgbClr val="38521F"/>
            </a:solidFill>
          </a:ln>
        </p:spPr>
        <p:txBody>
          <a:bodyPr wrap="square" lIns="0" tIns="93345" rIns="0" bIns="0" rtlCol="0" vert="horz">
            <a:spAutoFit/>
          </a:bodyPr>
          <a:lstStyle/>
          <a:p>
            <a:pPr algn="ctr">
              <a:lnSpc>
                <a:spcPts val="2095"/>
              </a:lnSpc>
              <a:spcBef>
                <a:spcPts val="735"/>
              </a:spcBef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运用新知</a:t>
            </a:r>
            <a:endParaRPr sz="1800">
              <a:latin typeface="宋体"/>
              <a:cs typeface="宋体"/>
            </a:endParaRPr>
          </a:p>
          <a:p>
            <a:pPr algn="ctr">
              <a:lnSpc>
                <a:spcPts val="2095"/>
              </a:lnSpc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识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32269" y="5517641"/>
            <a:ext cx="1152525" cy="576580"/>
          </a:xfrm>
          <a:prstGeom prst="rect">
            <a:avLst/>
          </a:prstGeom>
          <a:solidFill>
            <a:srgbClr val="50742E"/>
          </a:solidFill>
          <a:ln w="25907">
            <a:solidFill>
              <a:srgbClr val="38521F"/>
            </a:solidFill>
          </a:ln>
        </p:spPr>
        <p:txBody>
          <a:bodyPr wrap="square" lIns="0" tIns="142240" rIns="0" bIns="0" rtlCol="0" vert="horz">
            <a:spAutoFit/>
          </a:bodyPr>
          <a:lstStyle/>
          <a:p>
            <a:pPr marL="347345">
              <a:lnSpc>
                <a:spcPct val="100000"/>
              </a:lnSpc>
              <a:spcBef>
                <a:spcPts val="1120"/>
              </a:spcBef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概括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20010" y="2129154"/>
            <a:ext cx="292735" cy="292735"/>
          </a:xfrm>
          <a:custGeom>
            <a:avLst/>
            <a:gdLst/>
            <a:ahLst/>
            <a:cxnLst/>
            <a:rect l="l" t="t" r="r" b="b"/>
            <a:pathLst>
              <a:path w="292735" h="292735">
                <a:moveTo>
                  <a:pt x="196469" y="254127"/>
                </a:moveTo>
                <a:lnTo>
                  <a:pt x="193039" y="256159"/>
                </a:lnTo>
                <a:lnTo>
                  <a:pt x="192150" y="259461"/>
                </a:lnTo>
                <a:lnTo>
                  <a:pt x="191262" y="262890"/>
                </a:lnTo>
                <a:lnTo>
                  <a:pt x="193294" y="266446"/>
                </a:lnTo>
                <a:lnTo>
                  <a:pt x="292481" y="292481"/>
                </a:lnTo>
                <a:lnTo>
                  <a:pt x="291315" y="288036"/>
                </a:lnTo>
                <a:lnTo>
                  <a:pt x="279145" y="288036"/>
                </a:lnTo>
                <a:lnTo>
                  <a:pt x="262656" y="271546"/>
                </a:lnTo>
                <a:lnTo>
                  <a:pt x="196469" y="254127"/>
                </a:lnTo>
                <a:close/>
              </a:path>
              <a:path w="292735" h="292735">
                <a:moveTo>
                  <a:pt x="262656" y="271546"/>
                </a:moveTo>
                <a:lnTo>
                  <a:pt x="279145" y="288036"/>
                </a:lnTo>
                <a:lnTo>
                  <a:pt x="281939" y="285242"/>
                </a:lnTo>
                <a:lnTo>
                  <a:pt x="277494" y="285242"/>
                </a:lnTo>
                <a:lnTo>
                  <a:pt x="274724" y="274724"/>
                </a:lnTo>
                <a:lnTo>
                  <a:pt x="262656" y="271546"/>
                </a:lnTo>
                <a:close/>
              </a:path>
              <a:path w="292735" h="292735">
                <a:moveTo>
                  <a:pt x="262889" y="191262"/>
                </a:moveTo>
                <a:lnTo>
                  <a:pt x="256158" y="193040"/>
                </a:lnTo>
                <a:lnTo>
                  <a:pt x="254126" y="196469"/>
                </a:lnTo>
                <a:lnTo>
                  <a:pt x="255015" y="199898"/>
                </a:lnTo>
                <a:lnTo>
                  <a:pt x="271546" y="262656"/>
                </a:lnTo>
                <a:lnTo>
                  <a:pt x="288036" y="279146"/>
                </a:lnTo>
                <a:lnTo>
                  <a:pt x="279145" y="288036"/>
                </a:lnTo>
                <a:lnTo>
                  <a:pt x="291315" y="288036"/>
                </a:lnTo>
                <a:lnTo>
                  <a:pt x="267300" y="196469"/>
                </a:lnTo>
                <a:lnTo>
                  <a:pt x="266445" y="193294"/>
                </a:lnTo>
                <a:lnTo>
                  <a:pt x="262889" y="191262"/>
                </a:lnTo>
                <a:close/>
              </a:path>
              <a:path w="292735" h="292735">
                <a:moveTo>
                  <a:pt x="274724" y="274724"/>
                </a:moveTo>
                <a:lnTo>
                  <a:pt x="277494" y="285242"/>
                </a:lnTo>
                <a:lnTo>
                  <a:pt x="285241" y="277495"/>
                </a:lnTo>
                <a:lnTo>
                  <a:pt x="274724" y="274724"/>
                </a:lnTo>
                <a:close/>
              </a:path>
              <a:path w="292735" h="292735">
                <a:moveTo>
                  <a:pt x="271546" y="262656"/>
                </a:moveTo>
                <a:lnTo>
                  <a:pt x="274724" y="274724"/>
                </a:lnTo>
                <a:lnTo>
                  <a:pt x="285241" y="277495"/>
                </a:lnTo>
                <a:lnTo>
                  <a:pt x="277494" y="285242"/>
                </a:lnTo>
                <a:lnTo>
                  <a:pt x="281939" y="285242"/>
                </a:lnTo>
                <a:lnTo>
                  <a:pt x="288036" y="279146"/>
                </a:lnTo>
                <a:lnTo>
                  <a:pt x="271546" y="262656"/>
                </a:lnTo>
                <a:close/>
              </a:path>
              <a:path w="292735" h="292735">
                <a:moveTo>
                  <a:pt x="8889" y="0"/>
                </a:moveTo>
                <a:lnTo>
                  <a:pt x="0" y="8890"/>
                </a:lnTo>
                <a:lnTo>
                  <a:pt x="262656" y="271546"/>
                </a:lnTo>
                <a:lnTo>
                  <a:pt x="274724" y="274724"/>
                </a:lnTo>
                <a:lnTo>
                  <a:pt x="271546" y="262656"/>
                </a:lnTo>
                <a:lnTo>
                  <a:pt x="8889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488690" y="2630804"/>
            <a:ext cx="290830" cy="156845"/>
          </a:xfrm>
          <a:custGeom>
            <a:avLst/>
            <a:gdLst/>
            <a:ahLst/>
            <a:cxnLst/>
            <a:rect l="l" t="t" r="r" b="b"/>
            <a:pathLst>
              <a:path w="290829" h="156844">
                <a:moveTo>
                  <a:pt x="255870" y="139306"/>
                </a:moveTo>
                <a:lnTo>
                  <a:pt x="191135" y="143510"/>
                </a:lnTo>
                <a:lnTo>
                  <a:pt x="187579" y="143637"/>
                </a:lnTo>
                <a:lnTo>
                  <a:pt x="185038" y="146685"/>
                </a:lnTo>
                <a:lnTo>
                  <a:pt x="185165" y="150241"/>
                </a:lnTo>
                <a:lnTo>
                  <a:pt x="185420" y="153670"/>
                </a:lnTo>
                <a:lnTo>
                  <a:pt x="188468" y="156337"/>
                </a:lnTo>
                <a:lnTo>
                  <a:pt x="290830" y="149733"/>
                </a:lnTo>
                <a:lnTo>
                  <a:pt x="276733" y="149733"/>
                </a:lnTo>
                <a:lnTo>
                  <a:pt x="255870" y="139306"/>
                </a:lnTo>
                <a:close/>
              </a:path>
              <a:path w="290829" h="156844">
                <a:moveTo>
                  <a:pt x="268367" y="138494"/>
                </a:moveTo>
                <a:lnTo>
                  <a:pt x="255870" y="139306"/>
                </a:lnTo>
                <a:lnTo>
                  <a:pt x="276733" y="149733"/>
                </a:lnTo>
                <a:lnTo>
                  <a:pt x="277824" y="147574"/>
                </a:lnTo>
                <a:lnTo>
                  <a:pt x="274320" y="147574"/>
                </a:lnTo>
                <a:lnTo>
                  <a:pt x="268367" y="138494"/>
                </a:lnTo>
                <a:close/>
              </a:path>
              <a:path w="290829" h="156844">
                <a:moveTo>
                  <a:pt x="230759" y="62992"/>
                </a:moveTo>
                <a:lnTo>
                  <a:pt x="227837" y="64897"/>
                </a:lnTo>
                <a:lnTo>
                  <a:pt x="224917" y="66929"/>
                </a:lnTo>
                <a:lnTo>
                  <a:pt x="224027" y="70866"/>
                </a:lnTo>
                <a:lnTo>
                  <a:pt x="261437" y="127924"/>
                </a:lnTo>
                <a:lnTo>
                  <a:pt x="282448" y="138430"/>
                </a:lnTo>
                <a:lnTo>
                  <a:pt x="276733" y="149733"/>
                </a:lnTo>
                <a:lnTo>
                  <a:pt x="290830" y="149733"/>
                </a:lnTo>
                <a:lnTo>
                  <a:pt x="234696" y="63881"/>
                </a:lnTo>
                <a:lnTo>
                  <a:pt x="230759" y="62992"/>
                </a:lnTo>
                <a:close/>
              </a:path>
              <a:path w="290829" h="156844">
                <a:moveTo>
                  <a:pt x="279146" y="137795"/>
                </a:moveTo>
                <a:lnTo>
                  <a:pt x="268367" y="138494"/>
                </a:lnTo>
                <a:lnTo>
                  <a:pt x="274320" y="147574"/>
                </a:lnTo>
                <a:lnTo>
                  <a:pt x="279146" y="137795"/>
                </a:lnTo>
                <a:close/>
              </a:path>
              <a:path w="290829" h="156844">
                <a:moveTo>
                  <a:pt x="281177" y="137795"/>
                </a:moveTo>
                <a:lnTo>
                  <a:pt x="279146" y="137795"/>
                </a:lnTo>
                <a:lnTo>
                  <a:pt x="274320" y="147574"/>
                </a:lnTo>
                <a:lnTo>
                  <a:pt x="277824" y="147574"/>
                </a:lnTo>
                <a:lnTo>
                  <a:pt x="282448" y="138430"/>
                </a:lnTo>
                <a:lnTo>
                  <a:pt x="281177" y="137795"/>
                </a:lnTo>
                <a:close/>
              </a:path>
              <a:path w="290829" h="156844">
                <a:moveTo>
                  <a:pt x="5587" y="0"/>
                </a:moveTo>
                <a:lnTo>
                  <a:pt x="0" y="11430"/>
                </a:lnTo>
                <a:lnTo>
                  <a:pt x="255870" y="139306"/>
                </a:lnTo>
                <a:lnTo>
                  <a:pt x="268367" y="138494"/>
                </a:lnTo>
                <a:lnTo>
                  <a:pt x="261437" y="127924"/>
                </a:lnTo>
                <a:lnTo>
                  <a:pt x="5587" y="0"/>
                </a:lnTo>
                <a:close/>
              </a:path>
              <a:path w="290829" h="156844">
                <a:moveTo>
                  <a:pt x="261437" y="127924"/>
                </a:moveTo>
                <a:lnTo>
                  <a:pt x="268367" y="138494"/>
                </a:lnTo>
                <a:lnTo>
                  <a:pt x="279146" y="137795"/>
                </a:lnTo>
                <a:lnTo>
                  <a:pt x="281177" y="137795"/>
                </a:lnTo>
                <a:lnTo>
                  <a:pt x="261437" y="127924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999735" y="3135629"/>
            <a:ext cx="435609" cy="293370"/>
          </a:xfrm>
          <a:custGeom>
            <a:avLst/>
            <a:gdLst/>
            <a:ahLst/>
            <a:cxnLst/>
            <a:rect l="l" t="t" r="r" b="b"/>
            <a:pathLst>
              <a:path w="435610" h="293370">
                <a:moveTo>
                  <a:pt x="334010" y="274574"/>
                </a:moveTo>
                <a:lnTo>
                  <a:pt x="330962" y="277241"/>
                </a:lnTo>
                <a:lnTo>
                  <a:pt x="330694" y="281050"/>
                </a:lnTo>
                <a:lnTo>
                  <a:pt x="330580" y="284225"/>
                </a:lnTo>
                <a:lnTo>
                  <a:pt x="333248" y="287274"/>
                </a:lnTo>
                <a:lnTo>
                  <a:pt x="336676" y="287400"/>
                </a:lnTo>
                <a:lnTo>
                  <a:pt x="435610" y="293370"/>
                </a:lnTo>
                <a:lnTo>
                  <a:pt x="434802" y="291719"/>
                </a:lnTo>
                <a:lnTo>
                  <a:pt x="421639" y="291719"/>
                </a:lnTo>
                <a:lnTo>
                  <a:pt x="402023" y="278643"/>
                </a:lnTo>
                <a:lnTo>
                  <a:pt x="337438" y="274828"/>
                </a:lnTo>
                <a:lnTo>
                  <a:pt x="334010" y="274574"/>
                </a:lnTo>
                <a:close/>
              </a:path>
              <a:path w="435610" h="293370">
                <a:moveTo>
                  <a:pt x="402023" y="278643"/>
                </a:moveTo>
                <a:lnTo>
                  <a:pt x="421639" y="291719"/>
                </a:lnTo>
                <a:lnTo>
                  <a:pt x="423303" y="289179"/>
                </a:lnTo>
                <a:lnTo>
                  <a:pt x="419480" y="289179"/>
                </a:lnTo>
                <a:lnTo>
                  <a:pt x="414697" y="279392"/>
                </a:lnTo>
                <a:lnTo>
                  <a:pt x="402023" y="278643"/>
                </a:lnTo>
                <a:close/>
              </a:path>
              <a:path w="435610" h="293370">
                <a:moveTo>
                  <a:pt x="386714" y="199898"/>
                </a:moveTo>
                <a:lnTo>
                  <a:pt x="383666" y="201422"/>
                </a:lnTo>
                <a:lnTo>
                  <a:pt x="380491" y="202946"/>
                </a:lnTo>
                <a:lnTo>
                  <a:pt x="379094" y="206756"/>
                </a:lnTo>
                <a:lnTo>
                  <a:pt x="380746" y="209931"/>
                </a:lnTo>
                <a:lnTo>
                  <a:pt x="409166" y="268076"/>
                </a:lnTo>
                <a:lnTo>
                  <a:pt x="428625" y="281050"/>
                </a:lnTo>
                <a:lnTo>
                  <a:pt x="421639" y="291719"/>
                </a:lnTo>
                <a:lnTo>
                  <a:pt x="434802" y="291719"/>
                </a:lnTo>
                <a:lnTo>
                  <a:pt x="392049" y="204343"/>
                </a:lnTo>
                <a:lnTo>
                  <a:pt x="390525" y="201168"/>
                </a:lnTo>
                <a:lnTo>
                  <a:pt x="386714" y="199898"/>
                </a:lnTo>
                <a:close/>
              </a:path>
              <a:path w="435610" h="293370">
                <a:moveTo>
                  <a:pt x="414697" y="279392"/>
                </a:moveTo>
                <a:lnTo>
                  <a:pt x="419480" y="289179"/>
                </a:lnTo>
                <a:lnTo>
                  <a:pt x="425576" y="280035"/>
                </a:lnTo>
                <a:lnTo>
                  <a:pt x="414697" y="279392"/>
                </a:lnTo>
                <a:close/>
              </a:path>
              <a:path w="435610" h="293370">
                <a:moveTo>
                  <a:pt x="409166" y="268076"/>
                </a:moveTo>
                <a:lnTo>
                  <a:pt x="414697" y="279392"/>
                </a:lnTo>
                <a:lnTo>
                  <a:pt x="425576" y="280035"/>
                </a:lnTo>
                <a:lnTo>
                  <a:pt x="419480" y="289179"/>
                </a:lnTo>
                <a:lnTo>
                  <a:pt x="423303" y="289179"/>
                </a:lnTo>
                <a:lnTo>
                  <a:pt x="428625" y="281050"/>
                </a:lnTo>
                <a:lnTo>
                  <a:pt x="409166" y="268076"/>
                </a:lnTo>
                <a:close/>
              </a:path>
              <a:path w="435610" h="293370">
                <a:moveTo>
                  <a:pt x="7112" y="0"/>
                </a:moveTo>
                <a:lnTo>
                  <a:pt x="0" y="10668"/>
                </a:lnTo>
                <a:lnTo>
                  <a:pt x="402023" y="278643"/>
                </a:lnTo>
                <a:lnTo>
                  <a:pt x="414697" y="279392"/>
                </a:lnTo>
                <a:lnTo>
                  <a:pt x="409166" y="268076"/>
                </a:lnTo>
                <a:lnTo>
                  <a:pt x="7112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512814" y="3640328"/>
            <a:ext cx="292100" cy="221615"/>
          </a:xfrm>
          <a:custGeom>
            <a:avLst/>
            <a:gdLst/>
            <a:ahLst/>
            <a:cxnLst/>
            <a:rect l="l" t="t" r="r" b="b"/>
            <a:pathLst>
              <a:path w="292100" h="221614">
                <a:moveTo>
                  <a:pt x="191388" y="196723"/>
                </a:moveTo>
                <a:lnTo>
                  <a:pt x="188213" y="199136"/>
                </a:lnTo>
                <a:lnTo>
                  <a:pt x="187451" y="206121"/>
                </a:lnTo>
                <a:lnTo>
                  <a:pt x="189991" y="209296"/>
                </a:lnTo>
                <a:lnTo>
                  <a:pt x="291845" y="221107"/>
                </a:lnTo>
                <a:lnTo>
                  <a:pt x="290829" y="218694"/>
                </a:lnTo>
                <a:lnTo>
                  <a:pt x="278002" y="218694"/>
                </a:lnTo>
                <a:lnTo>
                  <a:pt x="259143" y="204547"/>
                </a:lnTo>
                <a:lnTo>
                  <a:pt x="191388" y="196723"/>
                </a:lnTo>
                <a:close/>
              </a:path>
              <a:path w="292100" h="221614">
                <a:moveTo>
                  <a:pt x="259143" y="204547"/>
                </a:moveTo>
                <a:lnTo>
                  <a:pt x="278002" y="218694"/>
                </a:lnTo>
                <a:lnTo>
                  <a:pt x="280003" y="216027"/>
                </a:lnTo>
                <a:lnTo>
                  <a:pt x="275970" y="216027"/>
                </a:lnTo>
                <a:lnTo>
                  <a:pt x="271744" y="206008"/>
                </a:lnTo>
                <a:lnTo>
                  <a:pt x="259143" y="204547"/>
                </a:lnTo>
                <a:close/>
              </a:path>
              <a:path w="292100" h="221614">
                <a:moveTo>
                  <a:pt x="248284" y="125095"/>
                </a:moveTo>
                <a:lnTo>
                  <a:pt x="244982" y="126365"/>
                </a:lnTo>
                <a:lnTo>
                  <a:pt x="241807" y="127762"/>
                </a:lnTo>
                <a:lnTo>
                  <a:pt x="240283" y="131572"/>
                </a:lnTo>
                <a:lnTo>
                  <a:pt x="241680" y="134747"/>
                </a:lnTo>
                <a:lnTo>
                  <a:pt x="266877" y="194473"/>
                </a:lnTo>
                <a:lnTo>
                  <a:pt x="285622" y="208534"/>
                </a:lnTo>
                <a:lnTo>
                  <a:pt x="278002" y="218694"/>
                </a:lnTo>
                <a:lnTo>
                  <a:pt x="290829" y="218694"/>
                </a:lnTo>
                <a:lnTo>
                  <a:pt x="253364" y="129794"/>
                </a:lnTo>
                <a:lnTo>
                  <a:pt x="251967" y="126619"/>
                </a:lnTo>
                <a:lnTo>
                  <a:pt x="248284" y="125095"/>
                </a:lnTo>
                <a:close/>
              </a:path>
              <a:path w="292100" h="221614">
                <a:moveTo>
                  <a:pt x="271744" y="206008"/>
                </a:moveTo>
                <a:lnTo>
                  <a:pt x="275970" y="216027"/>
                </a:lnTo>
                <a:lnTo>
                  <a:pt x="282575" y="207264"/>
                </a:lnTo>
                <a:lnTo>
                  <a:pt x="271744" y="206008"/>
                </a:lnTo>
                <a:close/>
              </a:path>
              <a:path w="292100" h="221614">
                <a:moveTo>
                  <a:pt x="266877" y="194473"/>
                </a:moveTo>
                <a:lnTo>
                  <a:pt x="271744" y="206008"/>
                </a:lnTo>
                <a:lnTo>
                  <a:pt x="282575" y="207264"/>
                </a:lnTo>
                <a:lnTo>
                  <a:pt x="275970" y="216027"/>
                </a:lnTo>
                <a:lnTo>
                  <a:pt x="280003" y="216027"/>
                </a:lnTo>
                <a:lnTo>
                  <a:pt x="285622" y="208534"/>
                </a:lnTo>
                <a:lnTo>
                  <a:pt x="266877" y="194473"/>
                </a:lnTo>
                <a:close/>
              </a:path>
              <a:path w="292100" h="221614">
                <a:moveTo>
                  <a:pt x="7619" y="0"/>
                </a:moveTo>
                <a:lnTo>
                  <a:pt x="0" y="10160"/>
                </a:lnTo>
                <a:lnTo>
                  <a:pt x="259143" y="204547"/>
                </a:lnTo>
                <a:lnTo>
                  <a:pt x="271744" y="206008"/>
                </a:lnTo>
                <a:lnTo>
                  <a:pt x="266877" y="194473"/>
                </a:lnTo>
                <a:lnTo>
                  <a:pt x="7619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184263" y="4869179"/>
            <a:ext cx="103505" cy="576580"/>
          </a:xfrm>
          <a:custGeom>
            <a:avLst/>
            <a:gdLst/>
            <a:ahLst/>
            <a:cxnLst/>
            <a:rect l="l" t="t" r="r" b="b"/>
            <a:pathLst>
              <a:path w="103504" h="576579">
                <a:moveTo>
                  <a:pt x="7111" y="480060"/>
                </a:moveTo>
                <a:lnTo>
                  <a:pt x="1015" y="483616"/>
                </a:lnTo>
                <a:lnTo>
                  <a:pt x="0" y="487426"/>
                </a:lnTo>
                <a:lnTo>
                  <a:pt x="51688" y="576072"/>
                </a:lnTo>
                <a:lnTo>
                  <a:pt x="59020" y="563499"/>
                </a:lnTo>
                <a:lnTo>
                  <a:pt x="45338" y="563499"/>
                </a:lnTo>
                <a:lnTo>
                  <a:pt x="45338" y="540076"/>
                </a:lnTo>
                <a:lnTo>
                  <a:pt x="10921" y="481076"/>
                </a:lnTo>
                <a:lnTo>
                  <a:pt x="7111" y="480060"/>
                </a:lnTo>
                <a:close/>
              </a:path>
              <a:path w="103504" h="576579">
                <a:moveTo>
                  <a:pt x="45339" y="540076"/>
                </a:moveTo>
                <a:lnTo>
                  <a:pt x="45338" y="563499"/>
                </a:lnTo>
                <a:lnTo>
                  <a:pt x="58038" y="563499"/>
                </a:lnTo>
                <a:lnTo>
                  <a:pt x="58038" y="560324"/>
                </a:lnTo>
                <a:lnTo>
                  <a:pt x="46227" y="560324"/>
                </a:lnTo>
                <a:lnTo>
                  <a:pt x="51688" y="550962"/>
                </a:lnTo>
                <a:lnTo>
                  <a:pt x="45339" y="540076"/>
                </a:lnTo>
                <a:close/>
              </a:path>
              <a:path w="103504" h="576579">
                <a:moveTo>
                  <a:pt x="96265" y="480060"/>
                </a:moveTo>
                <a:lnTo>
                  <a:pt x="92455" y="481076"/>
                </a:lnTo>
                <a:lnTo>
                  <a:pt x="58038" y="540076"/>
                </a:lnTo>
                <a:lnTo>
                  <a:pt x="58038" y="563499"/>
                </a:lnTo>
                <a:lnTo>
                  <a:pt x="59020" y="563499"/>
                </a:lnTo>
                <a:lnTo>
                  <a:pt x="103377" y="487426"/>
                </a:lnTo>
                <a:lnTo>
                  <a:pt x="102361" y="483616"/>
                </a:lnTo>
                <a:lnTo>
                  <a:pt x="96265" y="480060"/>
                </a:lnTo>
                <a:close/>
              </a:path>
              <a:path w="103504" h="576579">
                <a:moveTo>
                  <a:pt x="51688" y="550962"/>
                </a:moveTo>
                <a:lnTo>
                  <a:pt x="46227" y="560324"/>
                </a:lnTo>
                <a:lnTo>
                  <a:pt x="57150" y="560324"/>
                </a:lnTo>
                <a:lnTo>
                  <a:pt x="51688" y="550962"/>
                </a:lnTo>
                <a:close/>
              </a:path>
              <a:path w="103504" h="576579">
                <a:moveTo>
                  <a:pt x="58038" y="540076"/>
                </a:moveTo>
                <a:lnTo>
                  <a:pt x="51688" y="550962"/>
                </a:lnTo>
                <a:lnTo>
                  <a:pt x="57150" y="560324"/>
                </a:lnTo>
                <a:lnTo>
                  <a:pt x="58038" y="560324"/>
                </a:lnTo>
                <a:lnTo>
                  <a:pt x="58038" y="540076"/>
                </a:lnTo>
                <a:close/>
              </a:path>
              <a:path w="103504" h="576579">
                <a:moveTo>
                  <a:pt x="58038" y="0"/>
                </a:moveTo>
                <a:lnTo>
                  <a:pt x="45338" y="0"/>
                </a:lnTo>
                <a:lnTo>
                  <a:pt x="45339" y="540076"/>
                </a:lnTo>
                <a:lnTo>
                  <a:pt x="51688" y="550962"/>
                </a:lnTo>
                <a:lnTo>
                  <a:pt x="58038" y="540076"/>
                </a:lnTo>
                <a:lnTo>
                  <a:pt x="58038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089019" y="3645408"/>
            <a:ext cx="103505" cy="2088514"/>
          </a:xfrm>
          <a:custGeom>
            <a:avLst/>
            <a:gdLst/>
            <a:ahLst/>
            <a:cxnLst/>
            <a:rect l="l" t="t" r="r" b="b"/>
            <a:pathLst>
              <a:path w="103504" h="2088514">
                <a:moveTo>
                  <a:pt x="51688" y="25109"/>
                </a:moveTo>
                <a:lnTo>
                  <a:pt x="45338" y="35995"/>
                </a:lnTo>
                <a:lnTo>
                  <a:pt x="45338" y="2088235"/>
                </a:lnTo>
                <a:lnTo>
                  <a:pt x="58038" y="2088235"/>
                </a:lnTo>
                <a:lnTo>
                  <a:pt x="58038" y="35995"/>
                </a:lnTo>
                <a:lnTo>
                  <a:pt x="51688" y="25109"/>
                </a:lnTo>
                <a:close/>
              </a:path>
              <a:path w="103504" h="2088514">
                <a:moveTo>
                  <a:pt x="51688" y="0"/>
                </a:moveTo>
                <a:lnTo>
                  <a:pt x="0" y="88646"/>
                </a:lnTo>
                <a:lnTo>
                  <a:pt x="1015" y="92456"/>
                </a:lnTo>
                <a:lnTo>
                  <a:pt x="7111" y="96012"/>
                </a:lnTo>
                <a:lnTo>
                  <a:pt x="10921" y="94996"/>
                </a:lnTo>
                <a:lnTo>
                  <a:pt x="45338" y="35995"/>
                </a:lnTo>
                <a:lnTo>
                  <a:pt x="45338" y="12573"/>
                </a:lnTo>
                <a:lnTo>
                  <a:pt x="59020" y="12573"/>
                </a:lnTo>
                <a:lnTo>
                  <a:pt x="51688" y="0"/>
                </a:lnTo>
                <a:close/>
              </a:path>
              <a:path w="103504" h="2088514">
                <a:moveTo>
                  <a:pt x="59020" y="12573"/>
                </a:moveTo>
                <a:lnTo>
                  <a:pt x="58038" y="12573"/>
                </a:lnTo>
                <a:lnTo>
                  <a:pt x="58038" y="35995"/>
                </a:lnTo>
                <a:lnTo>
                  <a:pt x="92455" y="94996"/>
                </a:lnTo>
                <a:lnTo>
                  <a:pt x="96265" y="96012"/>
                </a:lnTo>
                <a:lnTo>
                  <a:pt x="102361" y="92456"/>
                </a:lnTo>
                <a:lnTo>
                  <a:pt x="103377" y="88646"/>
                </a:lnTo>
                <a:lnTo>
                  <a:pt x="59020" y="12573"/>
                </a:lnTo>
                <a:close/>
              </a:path>
              <a:path w="103504" h="2088514">
                <a:moveTo>
                  <a:pt x="58038" y="12573"/>
                </a:moveTo>
                <a:lnTo>
                  <a:pt x="45338" y="12573"/>
                </a:lnTo>
                <a:lnTo>
                  <a:pt x="45338" y="35995"/>
                </a:lnTo>
                <a:lnTo>
                  <a:pt x="51688" y="25109"/>
                </a:lnTo>
                <a:lnTo>
                  <a:pt x="46227" y="15748"/>
                </a:lnTo>
                <a:lnTo>
                  <a:pt x="58038" y="15748"/>
                </a:lnTo>
                <a:lnTo>
                  <a:pt x="58038" y="12573"/>
                </a:lnTo>
                <a:close/>
              </a:path>
              <a:path w="103504" h="2088514">
                <a:moveTo>
                  <a:pt x="58038" y="15748"/>
                </a:moveTo>
                <a:lnTo>
                  <a:pt x="57150" y="15748"/>
                </a:lnTo>
                <a:lnTo>
                  <a:pt x="51688" y="25109"/>
                </a:lnTo>
                <a:lnTo>
                  <a:pt x="58038" y="35995"/>
                </a:lnTo>
                <a:lnTo>
                  <a:pt x="58038" y="15748"/>
                </a:lnTo>
                <a:close/>
              </a:path>
              <a:path w="103504" h="2088514">
                <a:moveTo>
                  <a:pt x="57150" y="15748"/>
                </a:moveTo>
                <a:lnTo>
                  <a:pt x="46227" y="15748"/>
                </a:lnTo>
                <a:lnTo>
                  <a:pt x="51688" y="25109"/>
                </a:lnTo>
                <a:lnTo>
                  <a:pt x="57150" y="15748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720467" y="3212592"/>
            <a:ext cx="103505" cy="2520315"/>
          </a:xfrm>
          <a:custGeom>
            <a:avLst/>
            <a:gdLst/>
            <a:ahLst/>
            <a:cxnLst/>
            <a:rect l="l" t="t" r="r" b="b"/>
            <a:pathLst>
              <a:path w="103505" h="2520315">
                <a:moveTo>
                  <a:pt x="51688" y="25109"/>
                </a:moveTo>
                <a:lnTo>
                  <a:pt x="45338" y="35995"/>
                </a:lnTo>
                <a:lnTo>
                  <a:pt x="45338" y="2520276"/>
                </a:lnTo>
                <a:lnTo>
                  <a:pt x="58038" y="2520276"/>
                </a:lnTo>
                <a:lnTo>
                  <a:pt x="58038" y="35995"/>
                </a:lnTo>
                <a:lnTo>
                  <a:pt x="51688" y="25109"/>
                </a:lnTo>
                <a:close/>
              </a:path>
              <a:path w="103505" h="2520315">
                <a:moveTo>
                  <a:pt x="51688" y="0"/>
                </a:moveTo>
                <a:lnTo>
                  <a:pt x="0" y="88646"/>
                </a:lnTo>
                <a:lnTo>
                  <a:pt x="1015" y="92456"/>
                </a:lnTo>
                <a:lnTo>
                  <a:pt x="7112" y="96012"/>
                </a:lnTo>
                <a:lnTo>
                  <a:pt x="10921" y="94996"/>
                </a:lnTo>
                <a:lnTo>
                  <a:pt x="45338" y="35995"/>
                </a:lnTo>
                <a:lnTo>
                  <a:pt x="45338" y="12573"/>
                </a:lnTo>
                <a:lnTo>
                  <a:pt x="59020" y="12573"/>
                </a:lnTo>
                <a:lnTo>
                  <a:pt x="51688" y="0"/>
                </a:lnTo>
                <a:close/>
              </a:path>
              <a:path w="103505" h="2520315">
                <a:moveTo>
                  <a:pt x="59020" y="12573"/>
                </a:moveTo>
                <a:lnTo>
                  <a:pt x="58038" y="12573"/>
                </a:lnTo>
                <a:lnTo>
                  <a:pt x="58039" y="35995"/>
                </a:lnTo>
                <a:lnTo>
                  <a:pt x="92456" y="94996"/>
                </a:lnTo>
                <a:lnTo>
                  <a:pt x="96265" y="96012"/>
                </a:lnTo>
                <a:lnTo>
                  <a:pt x="102362" y="92456"/>
                </a:lnTo>
                <a:lnTo>
                  <a:pt x="103377" y="88646"/>
                </a:lnTo>
                <a:lnTo>
                  <a:pt x="59020" y="12573"/>
                </a:lnTo>
                <a:close/>
              </a:path>
              <a:path w="103505" h="2520315">
                <a:moveTo>
                  <a:pt x="58038" y="12573"/>
                </a:moveTo>
                <a:lnTo>
                  <a:pt x="45338" y="12573"/>
                </a:lnTo>
                <a:lnTo>
                  <a:pt x="45338" y="35995"/>
                </a:lnTo>
                <a:lnTo>
                  <a:pt x="51688" y="25109"/>
                </a:lnTo>
                <a:lnTo>
                  <a:pt x="46227" y="15748"/>
                </a:lnTo>
                <a:lnTo>
                  <a:pt x="58038" y="15748"/>
                </a:lnTo>
                <a:lnTo>
                  <a:pt x="58038" y="12573"/>
                </a:lnTo>
                <a:close/>
              </a:path>
              <a:path w="103505" h="2520315">
                <a:moveTo>
                  <a:pt x="58038" y="15748"/>
                </a:moveTo>
                <a:lnTo>
                  <a:pt x="57150" y="15748"/>
                </a:lnTo>
                <a:lnTo>
                  <a:pt x="51688" y="25109"/>
                </a:lnTo>
                <a:lnTo>
                  <a:pt x="58039" y="35995"/>
                </a:lnTo>
                <a:lnTo>
                  <a:pt x="58038" y="15748"/>
                </a:lnTo>
                <a:close/>
              </a:path>
              <a:path w="103505" h="2520315">
                <a:moveTo>
                  <a:pt x="57150" y="15748"/>
                </a:moveTo>
                <a:lnTo>
                  <a:pt x="46227" y="15748"/>
                </a:lnTo>
                <a:lnTo>
                  <a:pt x="51688" y="25109"/>
                </a:lnTo>
                <a:lnTo>
                  <a:pt x="57150" y="15748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772155" y="5733288"/>
            <a:ext cx="3888740" cy="0"/>
          </a:xfrm>
          <a:custGeom>
            <a:avLst/>
            <a:gdLst/>
            <a:ahLst/>
            <a:cxnLst/>
            <a:rect l="l" t="t" r="r" b="b"/>
            <a:pathLst>
              <a:path w="3888740" h="0">
                <a:moveTo>
                  <a:pt x="0" y="0"/>
                </a:moveTo>
                <a:lnTo>
                  <a:pt x="3888486" y="0"/>
                </a:lnTo>
              </a:path>
            </a:pathLst>
          </a:custGeom>
          <a:ln w="12192">
            <a:solidFill>
              <a:srgbClr val="5074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844545" y="1846326"/>
            <a:ext cx="1584960" cy="719455"/>
          </a:xfrm>
          <a:custGeom>
            <a:avLst/>
            <a:gdLst/>
            <a:ahLst/>
            <a:cxnLst/>
            <a:rect l="l" t="t" r="r" b="b"/>
            <a:pathLst>
              <a:path w="1584960" h="719455">
                <a:moveTo>
                  <a:pt x="792480" y="0"/>
                </a:moveTo>
                <a:lnTo>
                  <a:pt x="727488" y="1192"/>
                </a:lnTo>
                <a:lnTo>
                  <a:pt x="663943" y="4707"/>
                </a:lnTo>
                <a:lnTo>
                  <a:pt x="602048" y="10453"/>
                </a:lnTo>
                <a:lnTo>
                  <a:pt x="542007" y="18336"/>
                </a:lnTo>
                <a:lnTo>
                  <a:pt x="484024" y="28265"/>
                </a:lnTo>
                <a:lnTo>
                  <a:pt x="428304" y="40146"/>
                </a:lnTo>
                <a:lnTo>
                  <a:pt x="375049" y="53888"/>
                </a:lnTo>
                <a:lnTo>
                  <a:pt x="324465" y="69396"/>
                </a:lnTo>
                <a:lnTo>
                  <a:pt x="276755" y="86580"/>
                </a:lnTo>
                <a:lnTo>
                  <a:pt x="232124" y="105346"/>
                </a:lnTo>
                <a:lnTo>
                  <a:pt x="190774" y="125602"/>
                </a:lnTo>
                <a:lnTo>
                  <a:pt x="152912" y="147254"/>
                </a:lnTo>
                <a:lnTo>
                  <a:pt x="118739" y="170212"/>
                </a:lnTo>
                <a:lnTo>
                  <a:pt x="88461" y="194381"/>
                </a:lnTo>
                <a:lnTo>
                  <a:pt x="40404" y="245985"/>
                </a:lnTo>
                <a:lnTo>
                  <a:pt x="10373" y="301326"/>
                </a:lnTo>
                <a:lnTo>
                  <a:pt x="0" y="359663"/>
                </a:lnTo>
                <a:lnTo>
                  <a:pt x="2627" y="389160"/>
                </a:lnTo>
                <a:lnTo>
                  <a:pt x="23033" y="446092"/>
                </a:lnTo>
                <a:lnTo>
                  <a:pt x="62281" y="499657"/>
                </a:lnTo>
                <a:lnTo>
                  <a:pt x="118739" y="549115"/>
                </a:lnTo>
                <a:lnTo>
                  <a:pt x="152912" y="572073"/>
                </a:lnTo>
                <a:lnTo>
                  <a:pt x="190774" y="593725"/>
                </a:lnTo>
                <a:lnTo>
                  <a:pt x="232124" y="613981"/>
                </a:lnTo>
                <a:lnTo>
                  <a:pt x="276755" y="632747"/>
                </a:lnTo>
                <a:lnTo>
                  <a:pt x="324465" y="649931"/>
                </a:lnTo>
                <a:lnTo>
                  <a:pt x="375049" y="665439"/>
                </a:lnTo>
                <a:lnTo>
                  <a:pt x="428304" y="679181"/>
                </a:lnTo>
                <a:lnTo>
                  <a:pt x="484024" y="691062"/>
                </a:lnTo>
                <a:lnTo>
                  <a:pt x="542007" y="700991"/>
                </a:lnTo>
                <a:lnTo>
                  <a:pt x="602048" y="708874"/>
                </a:lnTo>
                <a:lnTo>
                  <a:pt x="663943" y="714620"/>
                </a:lnTo>
                <a:lnTo>
                  <a:pt x="727488" y="718135"/>
                </a:lnTo>
                <a:lnTo>
                  <a:pt x="792480" y="719327"/>
                </a:lnTo>
                <a:lnTo>
                  <a:pt x="857471" y="718135"/>
                </a:lnTo>
                <a:lnTo>
                  <a:pt x="921016" y="714620"/>
                </a:lnTo>
                <a:lnTo>
                  <a:pt x="982911" y="708874"/>
                </a:lnTo>
                <a:lnTo>
                  <a:pt x="1042952" y="700991"/>
                </a:lnTo>
                <a:lnTo>
                  <a:pt x="1100935" y="691062"/>
                </a:lnTo>
                <a:lnTo>
                  <a:pt x="1156655" y="679181"/>
                </a:lnTo>
                <a:lnTo>
                  <a:pt x="1209910" y="665439"/>
                </a:lnTo>
                <a:lnTo>
                  <a:pt x="1260494" y="649931"/>
                </a:lnTo>
                <a:lnTo>
                  <a:pt x="1308204" y="632747"/>
                </a:lnTo>
                <a:lnTo>
                  <a:pt x="1352835" y="613981"/>
                </a:lnTo>
                <a:lnTo>
                  <a:pt x="1394185" y="593725"/>
                </a:lnTo>
                <a:lnTo>
                  <a:pt x="1432047" y="572073"/>
                </a:lnTo>
                <a:lnTo>
                  <a:pt x="1466220" y="549115"/>
                </a:lnTo>
                <a:lnTo>
                  <a:pt x="1496498" y="524946"/>
                </a:lnTo>
                <a:lnTo>
                  <a:pt x="1544555" y="473342"/>
                </a:lnTo>
                <a:lnTo>
                  <a:pt x="1574586" y="418001"/>
                </a:lnTo>
                <a:lnTo>
                  <a:pt x="1584959" y="359663"/>
                </a:lnTo>
                <a:lnTo>
                  <a:pt x="1582332" y="330167"/>
                </a:lnTo>
                <a:lnTo>
                  <a:pt x="1561926" y="273235"/>
                </a:lnTo>
                <a:lnTo>
                  <a:pt x="1522678" y="219670"/>
                </a:lnTo>
                <a:lnTo>
                  <a:pt x="1466220" y="170212"/>
                </a:lnTo>
                <a:lnTo>
                  <a:pt x="1432047" y="147254"/>
                </a:lnTo>
                <a:lnTo>
                  <a:pt x="1394185" y="125602"/>
                </a:lnTo>
                <a:lnTo>
                  <a:pt x="1352835" y="105346"/>
                </a:lnTo>
                <a:lnTo>
                  <a:pt x="1308204" y="86580"/>
                </a:lnTo>
                <a:lnTo>
                  <a:pt x="1260494" y="69396"/>
                </a:lnTo>
                <a:lnTo>
                  <a:pt x="1209910" y="53888"/>
                </a:lnTo>
                <a:lnTo>
                  <a:pt x="1156655" y="40146"/>
                </a:lnTo>
                <a:lnTo>
                  <a:pt x="1100935" y="28265"/>
                </a:lnTo>
                <a:lnTo>
                  <a:pt x="1042952" y="18336"/>
                </a:lnTo>
                <a:lnTo>
                  <a:pt x="982911" y="10453"/>
                </a:lnTo>
                <a:lnTo>
                  <a:pt x="921016" y="4707"/>
                </a:lnTo>
                <a:lnTo>
                  <a:pt x="857471" y="1192"/>
                </a:lnTo>
                <a:lnTo>
                  <a:pt x="792480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844545" y="1846326"/>
            <a:ext cx="1584960" cy="719455"/>
          </a:xfrm>
          <a:custGeom>
            <a:avLst/>
            <a:gdLst/>
            <a:ahLst/>
            <a:cxnLst/>
            <a:rect l="l" t="t" r="r" b="b"/>
            <a:pathLst>
              <a:path w="1584960" h="719455">
                <a:moveTo>
                  <a:pt x="0" y="359663"/>
                </a:moveTo>
                <a:lnTo>
                  <a:pt x="10373" y="301326"/>
                </a:lnTo>
                <a:lnTo>
                  <a:pt x="40404" y="245985"/>
                </a:lnTo>
                <a:lnTo>
                  <a:pt x="88461" y="194381"/>
                </a:lnTo>
                <a:lnTo>
                  <a:pt x="118739" y="170212"/>
                </a:lnTo>
                <a:lnTo>
                  <a:pt x="152912" y="147254"/>
                </a:lnTo>
                <a:lnTo>
                  <a:pt x="190774" y="125602"/>
                </a:lnTo>
                <a:lnTo>
                  <a:pt x="232124" y="105346"/>
                </a:lnTo>
                <a:lnTo>
                  <a:pt x="276755" y="86580"/>
                </a:lnTo>
                <a:lnTo>
                  <a:pt x="324465" y="69396"/>
                </a:lnTo>
                <a:lnTo>
                  <a:pt x="375049" y="53888"/>
                </a:lnTo>
                <a:lnTo>
                  <a:pt x="428304" y="40146"/>
                </a:lnTo>
                <a:lnTo>
                  <a:pt x="484024" y="28265"/>
                </a:lnTo>
                <a:lnTo>
                  <a:pt x="542007" y="18336"/>
                </a:lnTo>
                <a:lnTo>
                  <a:pt x="602048" y="10453"/>
                </a:lnTo>
                <a:lnTo>
                  <a:pt x="663943" y="4707"/>
                </a:lnTo>
                <a:lnTo>
                  <a:pt x="727488" y="1192"/>
                </a:lnTo>
                <a:lnTo>
                  <a:pt x="792480" y="0"/>
                </a:lnTo>
                <a:lnTo>
                  <a:pt x="857471" y="1192"/>
                </a:lnTo>
                <a:lnTo>
                  <a:pt x="921016" y="4707"/>
                </a:lnTo>
                <a:lnTo>
                  <a:pt x="982911" y="10453"/>
                </a:lnTo>
                <a:lnTo>
                  <a:pt x="1042952" y="18336"/>
                </a:lnTo>
                <a:lnTo>
                  <a:pt x="1100935" y="28265"/>
                </a:lnTo>
                <a:lnTo>
                  <a:pt x="1156655" y="40146"/>
                </a:lnTo>
                <a:lnTo>
                  <a:pt x="1209910" y="53888"/>
                </a:lnTo>
                <a:lnTo>
                  <a:pt x="1260494" y="69396"/>
                </a:lnTo>
                <a:lnTo>
                  <a:pt x="1308204" y="86580"/>
                </a:lnTo>
                <a:lnTo>
                  <a:pt x="1352835" y="105346"/>
                </a:lnTo>
                <a:lnTo>
                  <a:pt x="1394185" y="125602"/>
                </a:lnTo>
                <a:lnTo>
                  <a:pt x="1432047" y="147254"/>
                </a:lnTo>
                <a:lnTo>
                  <a:pt x="1466220" y="170212"/>
                </a:lnTo>
                <a:lnTo>
                  <a:pt x="1496498" y="194381"/>
                </a:lnTo>
                <a:lnTo>
                  <a:pt x="1544555" y="245985"/>
                </a:lnTo>
                <a:lnTo>
                  <a:pt x="1574586" y="301326"/>
                </a:lnTo>
                <a:lnTo>
                  <a:pt x="1584959" y="359663"/>
                </a:lnTo>
                <a:lnTo>
                  <a:pt x="1582332" y="389160"/>
                </a:lnTo>
                <a:lnTo>
                  <a:pt x="1561926" y="446092"/>
                </a:lnTo>
                <a:lnTo>
                  <a:pt x="1522678" y="499657"/>
                </a:lnTo>
                <a:lnTo>
                  <a:pt x="1466220" y="549115"/>
                </a:lnTo>
                <a:lnTo>
                  <a:pt x="1432047" y="572073"/>
                </a:lnTo>
                <a:lnTo>
                  <a:pt x="1394185" y="593725"/>
                </a:lnTo>
                <a:lnTo>
                  <a:pt x="1352835" y="613981"/>
                </a:lnTo>
                <a:lnTo>
                  <a:pt x="1308204" y="632747"/>
                </a:lnTo>
                <a:lnTo>
                  <a:pt x="1260494" y="649931"/>
                </a:lnTo>
                <a:lnTo>
                  <a:pt x="1209910" y="665439"/>
                </a:lnTo>
                <a:lnTo>
                  <a:pt x="1156655" y="679181"/>
                </a:lnTo>
                <a:lnTo>
                  <a:pt x="1100935" y="691062"/>
                </a:lnTo>
                <a:lnTo>
                  <a:pt x="1042952" y="700991"/>
                </a:lnTo>
                <a:lnTo>
                  <a:pt x="982911" y="708874"/>
                </a:lnTo>
                <a:lnTo>
                  <a:pt x="921016" y="714620"/>
                </a:lnTo>
                <a:lnTo>
                  <a:pt x="857471" y="718135"/>
                </a:lnTo>
                <a:lnTo>
                  <a:pt x="792480" y="719327"/>
                </a:lnTo>
                <a:lnTo>
                  <a:pt x="727488" y="718135"/>
                </a:lnTo>
                <a:lnTo>
                  <a:pt x="663943" y="714620"/>
                </a:lnTo>
                <a:lnTo>
                  <a:pt x="602048" y="708874"/>
                </a:lnTo>
                <a:lnTo>
                  <a:pt x="542007" y="700991"/>
                </a:lnTo>
                <a:lnTo>
                  <a:pt x="484024" y="691062"/>
                </a:lnTo>
                <a:lnTo>
                  <a:pt x="428304" y="679181"/>
                </a:lnTo>
                <a:lnTo>
                  <a:pt x="375049" y="665439"/>
                </a:lnTo>
                <a:lnTo>
                  <a:pt x="324465" y="649931"/>
                </a:lnTo>
                <a:lnTo>
                  <a:pt x="276755" y="632747"/>
                </a:lnTo>
                <a:lnTo>
                  <a:pt x="232124" y="613981"/>
                </a:lnTo>
                <a:lnTo>
                  <a:pt x="190774" y="593725"/>
                </a:lnTo>
                <a:lnTo>
                  <a:pt x="152912" y="572073"/>
                </a:lnTo>
                <a:lnTo>
                  <a:pt x="118739" y="549115"/>
                </a:lnTo>
                <a:lnTo>
                  <a:pt x="88461" y="524946"/>
                </a:lnTo>
                <a:lnTo>
                  <a:pt x="40404" y="473342"/>
                </a:lnTo>
                <a:lnTo>
                  <a:pt x="10373" y="418001"/>
                </a:lnTo>
                <a:lnTo>
                  <a:pt x="0" y="359663"/>
                </a:lnTo>
                <a:close/>
              </a:path>
            </a:pathLst>
          </a:custGeom>
          <a:ln w="25908">
            <a:solidFill>
              <a:srgbClr val="3852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166110" y="1925523"/>
            <a:ext cx="939800" cy="558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095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宋体"/>
                <a:cs typeface="宋体"/>
              </a:rPr>
              <a:t>提出并分</a:t>
            </a:r>
            <a:endParaRPr sz="1800">
              <a:latin typeface="宋体"/>
              <a:cs typeface="宋体"/>
            </a:endParaRPr>
          </a:p>
          <a:p>
            <a:pPr algn="ctr">
              <a:lnSpc>
                <a:spcPts val="2095"/>
              </a:lnSpc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析问题</a:t>
            </a:r>
            <a:endParaRPr sz="1800">
              <a:latin typeface="宋体"/>
              <a:cs typeface="宋体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653278" y="2637282"/>
            <a:ext cx="1583690" cy="864235"/>
          </a:xfrm>
          <a:custGeom>
            <a:avLst/>
            <a:gdLst/>
            <a:ahLst/>
            <a:cxnLst/>
            <a:rect l="l" t="t" r="r" b="b"/>
            <a:pathLst>
              <a:path w="1583690" h="864235">
                <a:moveTo>
                  <a:pt x="791718" y="0"/>
                </a:moveTo>
                <a:lnTo>
                  <a:pt x="729844" y="1299"/>
                </a:lnTo>
                <a:lnTo>
                  <a:pt x="669274" y="5135"/>
                </a:lnTo>
                <a:lnTo>
                  <a:pt x="610182" y="11410"/>
                </a:lnTo>
                <a:lnTo>
                  <a:pt x="552744" y="20028"/>
                </a:lnTo>
                <a:lnTo>
                  <a:pt x="497137" y="30894"/>
                </a:lnTo>
                <a:lnTo>
                  <a:pt x="443537" y="43911"/>
                </a:lnTo>
                <a:lnTo>
                  <a:pt x="392119" y="58984"/>
                </a:lnTo>
                <a:lnTo>
                  <a:pt x="343060" y="76016"/>
                </a:lnTo>
                <a:lnTo>
                  <a:pt x="296535" y="94912"/>
                </a:lnTo>
                <a:lnTo>
                  <a:pt x="252721" y="115575"/>
                </a:lnTo>
                <a:lnTo>
                  <a:pt x="211794" y="137909"/>
                </a:lnTo>
                <a:lnTo>
                  <a:pt x="173929" y="161819"/>
                </a:lnTo>
                <a:lnTo>
                  <a:pt x="139302" y="187208"/>
                </a:lnTo>
                <a:lnTo>
                  <a:pt x="108091" y="213980"/>
                </a:lnTo>
                <a:lnTo>
                  <a:pt x="80469" y="242040"/>
                </a:lnTo>
                <a:lnTo>
                  <a:pt x="36703" y="301637"/>
                </a:lnTo>
                <a:lnTo>
                  <a:pt x="9410" y="365231"/>
                </a:lnTo>
                <a:lnTo>
                  <a:pt x="0" y="432053"/>
                </a:lnTo>
                <a:lnTo>
                  <a:pt x="2381" y="465820"/>
                </a:lnTo>
                <a:lnTo>
                  <a:pt x="20909" y="531125"/>
                </a:lnTo>
                <a:lnTo>
                  <a:pt x="56615" y="592816"/>
                </a:lnTo>
                <a:lnTo>
                  <a:pt x="108091" y="650127"/>
                </a:lnTo>
                <a:lnTo>
                  <a:pt x="139302" y="676899"/>
                </a:lnTo>
                <a:lnTo>
                  <a:pt x="173929" y="702288"/>
                </a:lnTo>
                <a:lnTo>
                  <a:pt x="211794" y="726198"/>
                </a:lnTo>
                <a:lnTo>
                  <a:pt x="252721" y="748532"/>
                </a:lnTo>
                <a:lnTo>
                  <a:pt x="296535" y="769195"/>
                </a:lnTo>
                <a:lnTo>
                  <a:pt x="343060" y="788091"/>
                </a:lnTo>
                <a:lnTo>
                  <a:pt x="392119" y="805123"/>
                </a:lnTo>
                <a:lnTo>
                  <a:pt x="443537" y="820196"/>
                </a:lnTo>
                <a:lnTo>
                  <a:pt x="497137" y="833213"/>
                </a:lnTo>
                <a:lnTo>
                  <a:pt x="552744" y="844079"/>
                </a:lnTo>
                <a:lnTo>
                  <a:pt x="610182" y="852697"/>
                </a:lnTo>
                <a:lnTo>
                  <a:pt x="669274" y="858972"/>
                </a:lnTo>
                <a:lnTo>
                  <a:pt x="729844" y="862808"/>
                </a:lnTo>
                <a:lnTo>
                  <a:pt x="791718" y="864107"/>
                </a:lnTo>
                <a:lnTo>
                  <a:pt x="853591" y="862808"/>
                </a:lnTo>
                <a:lnTo>
                  <a:pt x="914161" y="858972"/>
                </a:lnTo>
                <a:lnTo>
                  <a:pt x="973253" y="852697"/>
                </a:lnTo>
                <a:lnTo>
                  <a:pt x="1030691" y="844079"/>
                </a:lnTo>
                <a:lnTo>
                  <a:pt x="1086298" y="833213"/>
                </a:lnTo>
                <a:lnTo>
                  <a:pt x="1139898" y="820196"/>
                </a:lnTo>
                <a:lnTo>
                  <a:pt x="1191316" y="805123"/>
                </a:lnTo>
                <a:lnTo>
                  <a:pt x="1240375" y="788091"/>
                </a:lnTo>
                <a:lnTo>
                  <a:pt x="1286900" y="769195"/>
                </a:lnTo>
                <a:lnTo>
                  <a:pt x="1330714" y="748532"/>
                </a:lnTo>
                <a:lnTo>
                  <a:pt x="1371641" y="726198"/>
                </a:lnTo>
                <a:lnTo>
                  <a:pt x="1409506" y="702288"/>
                </a:lnTo>
                <a:lnTo>
                  <a:pt x="1444133" y="676899"/>
                </a:lnTo>
                <a:lnTo>
                  <a:pt x="1475344" y="650127"/>
                </a:lnTo>
                <a:lnTo>
                  <a:pt x="1502966" y="622067"/>
                </a:lnTo>
                <a:lnTo>
                  <a:pt x="1546732" y="562470"/>
                </a:lnTo>
                <a:lnTo>
                  <a:pt x="1574025" y="498876"/>
                </a:lnTo>
                <a:lnTo>
                  <a:pt x="1583436" y="432053"/>
                </a:lnTo>
                <a:lnTo>
                  <a:pt x="1581054" y="398287"/>
                </a:lnTo>
                <a:lnTo>
                  <a:pt x="1562526" y="332982"/>
                </a:lnTo>
                <a:lnTo>
                  <a:pt x="1526820" y="271291"/>
                </a:lnTo>
                <a:lnTo>
                  <a:pt x="1475344" y="213980"/>
                </a:lnTo>
                <a:lnTo>
                  <a:pt x="1444133" y="187208"/>
                </a:lnTo>
                <a:lnTo>
                  <a:pt x="1409506" y="161819"/>
                </a:lnTo>
                <a:lnTo>
                  <a:pt x="1371641" y="137909"/>
                </a:lnTo>
                <a:lnTo>
                  <a:pt x="1330714" y="115575"/>
                </a:lnTo>
                <a:lnTo>
                  <a:pt x="1286900" y="94912"/>
                </a:lnTo>
                <a:lnTo>
                  <a:pt x="1240375" y="76016"/>
                </a:lnTo>
                <a:lnTo>
                  <a:pt x="1191316" y="58984"/>
                </a:lnTo>
                <a:lnTo>
                  <a:pt x="1139898" y="43911"/>
                </a:lnTo>
                <a:lnTo>
                  <a:pt x="1086298" y="30894"/>
                </a:lnTo>
                <a:lnTo>
                  <a:pt x="1030691" y="20028"/>
                </a:lnTo>
                <a:lnTo>
                  <a:pt x="973253" y="11410"/>
                </a:lnTo>
                <a:lnTo>
                  <a:pt x="914161" y="5135"/>
                </a:lnTo>
                <a:lnTo>
                  <a:pt x="853591" y="1299"/>
                </a:lnTo>
                <a:lnTo>
                  <a:pt x="791718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653278" y="2637282"/>
            <a:ext cx="1583690" cy="864235"/>
          </a:xfrm>
          <a:custGeom>
            <a:avLst/>
            <a:gdLst/>
            <a:ahLst/>
            <a:cxnLst/>
            <a:rect l="l" t="t" r="r" b="b"/>
            <a:pathLst>
              <a:path w="1583690" h="864235">
                <a:moveTo>
                  <a:pt x="0" y="432053"/>
                </a:moveTo>
                <a:lnTo>
                  <a:pt x="9410" y="365231"/>
                </a:lnTo>
                <a:lnTo>
                  <a:pt x="36703" y="301637"/>
                </a:lnTo>
                <a:lnTo>
                  <a:pt x="80469" y="242040"/>
                </a:lnTo>
                <a:lnTo>
                  <a:pt x="108091" y="213980"/>
                </a:lnTo>
                <a:lnTo>
                  <a:pt x="139302" y="187208"/>
                </a:lnTo>
                <a:lnTo>
                  <a:pt x="173929" y="161819"/>
                </a:lnTo>
                <a:lnTo>
                  <a:pt x="211794" y="137909"/>
                </a:lnTo>
                <a:lnTo>
                  <a:pt x="252721" y="115575"/>
                </a:lnTo>
                <a:lnTo>
                  <a:pt x="296535" y="94912"/>
                </a:lnTo>
                <a:lnTo>
                  <a:pt x="343060" y="76016"/>
                </a:lnTo>
                <a:lnTo>
                  <a:pt x="392119" y="58984"/>
                </a:lnTo>
                <a:lnTo>
                  <a:pt x="443537" y="43911"/>
                </a:lnTo>
                <a:lnTo>
                  <a:pt x="497137" y="30894"/>
                </a:lnTo>
                <a:lnTo>
                  <a:pt x="552744" y="20028"/>
                </a:lnTo>
                <a:lnTo>
                  <a:pt x="610182" y="11410"/>
                </a:lnTo>
                <a:lnTo>
                  <a:pt x="669274" y="5135"/>
                </a:lnTo>
                <a:lnTo>
                  <a:pt x="729844" y="1299"/>
                </a:lnTo>
                <a:lnTo>
                  <a:pt x="791718" y="0"/>
                </a:lnTo>
                <a:lnTo>
                  <a:pt x="853591" y="1299"/>
                </a:lnTo>
                <a:lnTo>
                  <a:pt x="914161" y="5135"/>
                </a:lnTo>
                <a:lnTo>
                  <a:pt x="973253" y="11410"/>
                </a:lnTo>
                <a:lnTo>
                  <a:pt x="1030691" y="20028"/>
                </a:lnTo>
                <a:lnTo>
                  <a:pt x="1086298" y="30894"/>
                </a:lnTo>
                <a:lnTo>
                  <a:pt x="1139898" y="43911"/>
                </a:lnTo>
                <a:lnTo>
                  <a:pt x="1191316" y="58984"/>
                </a:lnTo>
                <a:lnTo>
                  <a:pt x="1240375" y="76016"/>
                </a:lnTo>
                <a:lnTo>
                  <a:pt x="1286900" y="94912"/>
                </a:lnTo>
                <a:lnTo>
                  <a:pt x="1330714" y="115575"/>
                </a:lnTo>
                <a:lnTo>
                  <a:pt x="1371641" y="137909"/>
                </a:lnTo>
                <a:lnTo>
                  <a:pt x="1409506" y="161819"/>
                </a:lnTo>
                <a:lnTo>
                  <a:pt x="1444133" y="187208"/>
                </a:lnTo>
                <a:lnTo>
                  <a:pt x="1475344" y="213980"/>
                </a:lnTo>
                <a:lnTo>
                  <a:pt x="1502966" y="242040"/>
                </a:lnTo>
                <a:lnTo>
                  <a:pt x="1546732" y="301637"/>
                </a:lnTo>
                <a:lnTo>
                  <a:pt x="1574025" y="365231"/>
                </a:lnTo>
                <a:lnTo>
                  <a:pt x="1583436" y="432053"/>
                </a:lnTo>
                <a:lnTo>
                  <a:pt x="1581054" y="465820"/>
                </a:lnTo>
                <a:lnTo>
                  <a:pt x="1562526" y="531125"/>
                </a:lnTo>
                <a:lnTo>
                  <a:pt x="1526820" y="592816"/>
                </a:lnTo>
                <a:lnTo>
                  <a:pt x="1475344" y="650127"/>
                </a:lnTo>
                <a:lnTo>
                  <a:pt x="1444133" y="676899"/>
                </a:lnTo>
                <a:lnTo>
                  <a:pt x="1409506" y="702288"/>
                </a:lnTo>
                <a:lnTo>
                  <a:pt x="1371641" y="726198"/>
                </a:lnTo>
                <a:lnTo>
                  <a:pt x="1330714" y="748532"/>
                </a:lnTo>
                <a:lnTo>
                  <a:pt x="1286900" y="769195"/>
                </a:lnTo>
                <a:lnTo>
                  <a:pt x="1240375" y="788091"/>
                </a:lnTo>
                <a:lnTo>
                  <a:pt x="1191316" y="805123"/>
                </a:lnTo>
                <a:lnTo>
                  <a:pt x="1139898" y="820196"/>
                </a:lnTo>
                <a:lnTo>
                  <a:pt x="1086298" y="833213"/>
                </a:lnTo>
                <a:lnTo>
                  <a:pt x="1030691" y="844079"/>
                </a:lnTo>
                <a:lnTo>
                  <a:pt x="973253" y="852697"/>
                </a:lnTo>
                <a:lnTo>
                  <a:pt x="914161" y="858972"/>
                </a:lnTo>
                <a:lnTo>
                  <a:pt x="853591" y="862808"/>
                </a:lnTo>
                <a:lnTo>
                  <a:pt x="791718" y="864107"/>
                </a:lnTo>
                <a:lnTo>
                  <a:pt x="729844" y="862808"/>
                </a:lnTo>
                <a:lnTo>
                  <a:pt x="669274" y="858972"/>
                </a:lnTo>
                <a:lnTo>
                  <a:pt x="610182" y="852697"/>
                </a:lnTo>
                <a:lnTo>
                  <a:pt x="552744" y="844079"/>
                </a:lnTo>
                <a:lnTo>
                  <a:pt x="497137" y="833213"/>
                </a:lnTo>
                <a:lnTo>
                  <a:pt x="443537" y="820196"/>
                </a:lnTo>
                <a:lnTo>
                  <a:pt x="392119" y="805123"/>
                </a:lnTo>
                <a:lnTo>
                  <a:pt x="343060" y="788091"/>
                </a:lnTo>
                <a:lnTo>
                  <a:pt x="296535" y="769195"/>
                </a:lnTo>
                <a:lnTo>
                  <a:pt x="252721" y="748532"/>
                </a:lnTo>
                <a:lnTo>
                  <a:pt x="211794" y="726198"/>
                </a:lnTo>
                <a:lnTo>
                  <a:pt x="173929" y="702288"/>
                </a:lnTo>
                <a:lnTo>
                  <a:pt x="139302" y="676899"/>
                </a:lnTo>
                <a:lnTo>
                  <a:pt x="108091" y="650127"/>
                </a:lnTo>
                <a:lnTo>
                  <a:pt x="80469" y="622067"/>
                </a:lnTo>
                <a:lnTo>
                  <a:pt x="36703" y="562470"/>
                </a:lnTo>
                <a:lnTo>
                  <a:pt x="9410" y="498876"/>
                </a:lnTo>
                <a:lnTo>
                  <a:pt x="0" y="432053"/>
                </a:lnTo>
                <a:close/>
              </a:path>
            </a:pathLst>
          </a:custGeom>
          <a:ln w="25908">
            <a:solidFill>
              <a:srgbClr val="38521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5974841" y="2910585"/>
            <a:ext cx="9398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宋体"/>
                <a:cs typeface="宋体"/>
              </a:rPr>
              <a:t>自主学习</a:t>
            </a:r>
            <a:endParaRPr sz="1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8931" y="589787"/>
            <a:ext cx="6162294" cy="5600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35940" y="1349705"/>
            <a:ext cx="7979409" cy="4718050"/>
          </a:xfrm>
          <a:prstGeom prst="rect">
            <a:avLst/>
          </a:prstGeom>
        </p:spPr>
        <p:txBody>
          <a:bodyPr wrap="square" lIns="0" tIns="91440" rIns="0" bIns="0" rtlCol="0" vert="horz">
            <a:spAutoFit/>
          </a:bodyPr>
          <a:lstStyle/>
          <a:p>
            <a:pPr algn="just" marL="355600" marR="278765" indent="-343535">
              <a:lnSpc>
                <a:spcPts val="2600"/>
              </a:lnSpc>
              <a:spcBef>
                <a:spcPts val="720"/>
              </a:spcBef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6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基于探究的学习教学模式</a:t>
            </a:r>
            <a:r>
              <a:rPr dirty="0" sz="2700" spc="5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700" spc="5">
                <a:solidFill>
                  <a:srgbClr val="FFFFFF"/>
                </a:solidFill>
                <a:latin typeface="Goudy Old Style"/>
                <a:cs typeface="Goudy Old Style"/>
              </a:rPr>
              <a:t>Enquiry-based</a:t>
            </a:r>
            <a:r>
              <a:rPr dirty="0" sz="2700" spc="10">
                <a:solidFill>
                  <a:srgbClr val="FFFFFF"/>
                </a:solidFill>
                <a:latin typeface="Goudy Old Style"/>
                <a:cs typeface="Goudy Old Style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Goudy Old Style"/>
                <a:cs typeface="Goudy Old Style"/>
              </a:rPr>
              <a:t>Learning  EBL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），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探究式教学模式</a:t>
            </a:r>
            <a:endParaRPr sz="2700">
              <a:latin typeface="宋体"/>
              <a:cs typeface="宋体"/>
            </a:endParaRPr>
          </a:p>
          <a:p>
            <a:pPr algn="just" marL="355600" marR="219710" indent="-343535">
              <a:lnSpc>
                <a:spcPct val="80000"/>
              </a:lnSpc>
              <a:spcBef>
                <a:spcPts val="665"/>
              </a:spcBef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0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涵义：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(1)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类似科学家工作的方法和过程；（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2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）是 学生必须形成的认知能力；（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3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）一类教学策略，  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促进学生科学探究学习；（</a:t>
            </a:r>
            <a:r>
              <a:rPr dirty="0" sz="2700" spc="-5">
                <a:solidFill>
                  <a:srgbClr val="FFFFFF"/>
                </a:solidFill>
                <a:latin typeface="Goudy Old Style"/>
                <a:cs typeface="Goudy Old Style"/>
              </a:rPr>
              <a:t>4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）意味着形成探究能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力和理解科学概念和原则。</a:t>
            </a:r>
            <a:endParaRPr sz="2700">
              <a:latin typeface="宋体"/>
              <a:cs typeface="宋体"/>
            </a:endParaRPr>
          </a:p>
          <a:p>
            <a:pPr algn="just" marL="355600" marR="40005" indent="-343535">
              <a:lnSpc>
                <a:spcPct val="80000"/>
              </a:lnSpc>
              <a:spcBef>
                <a:spcPts val="645"/>
              </a:spcBef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3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由舒克曼</a:t>
            </a:r>
            <a:r>
              <a:rPr dirty="0" sz="2700" spc="-10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700" spc="-10">
                <a:solidFill>
                  <a:srgbClr val="FFFFFF"/>
                </a:solidFill>
                <a:latin typeface="Goudy Old Style"/>
                <a:cs typeface="Goudy Old Style"/>
              </a:rPr>
              <a:t>Richard</a:t>
            </a:r>
            <a:r>
              <a:rPr dirty="0" sz="2700" spc="-50">
                <a:solidFill>
                  <a:srgbClr val="FFFFFF"/>
                </a:solidFill>
                <a:latin typeface="Goudy Old Style"/>
                <a:cs typeface="Goudy Old Style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Goudy Old Style"/>
                <a:cs typeface="Goudy Old Style"/>
              </a:rPr>
              <a:t>Suchman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）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最早提出。探究是大 学将教学与研究有机联系的方式</a:t>
            </a:r>
            <a:endParaRPr sz="2700">
              <a:latin typeface="宋体"/>
              <a:cs typeface="宋体"/>
            </a:endParaRPr>
          </a:p>
          <a:p>
            <a:pPr algn="just" marL="355600" marR="71120" indent="-343535">
              <a:lnSpc>
                <a:spcPct val="74200"/>
              </a:lnSpc>
              <a:spcBef>
                <a:spcPts val="1030"/>
              </a:spcBef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4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有研究者认为，基于探究的学习教学模式是专业教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育领域最为重要的改革举措。</a:t>
            </a:r>
            <a:endParaRPr sz="2700">
              <a:latin typeface="宋体"/>
              <a:cs typeface="宋体"/>
            </a:endParaRPr>
          </a:p>
          <a:p>
            <a:pPr algn="just" marL="355600" marR="5080" indent="-343535">
              <a:lnSpc>
                <a:spcPct val="74100"/>
              </a:lnSpc>
              <a:spcBef>
                <a:spcPts val="1030"/>
              </a:spcBef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“大学必须形成一种研究性文化，本科生学会研究 本位的方法，促进他们的终身教育发展</a:t>
            </a:r>
            <a:r>
              <a:rPr dirty="0" sz="2700" spc="5">
                <a:solidFill>
                  <a:srgbClr val="FFFFFF"/>
                </a:solidFill>
                <a:latin typeface="宋体"/>
                <a:cs typeface="宋体"/>
              </a:rPr>
              <a:t>”</a:t>
            </a:r>
            <a:r>
              <a:rPr dirty="0" sz="2700" spc="-5">
                <a:solidFill>
                  <a:srgbClr val="FFFFFF"/>
                </a:solidFill>
                <a:latin typeface="Goudy Old Style"/>
                <a:cs typeface="Goudy Old Style"/>
              </a:rPr>
              <a:t>——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新西兰</a:t>
            </a:r>
            <a:endParaRPr sz="2700">
              <a:latin typeface="宋体"/>
              <a:cs typeface="宋体"/>
            </a:endParaRPr>
          </a:p>
          <a:p>
            <a:pPr marL="355600">
              <a:lnSpc>
                <a:spcPts val="2590"/>
              </a:lnSpc>
            </a:pP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《高等教育战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略》</a:t>
            </a:r>
            <a:endParaRPr sz="27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057935"/>
            <a:ext cx="8366125" cy="4635500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基于探究的学习教学模式的理论基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础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：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45">
                <a:solidFill>
                  <a:srgbClr val="FFFFFF"/>
                </a:solidFill>
                <a:latin typeface="Goudy Old Style"/>
                <a:cs typeface="Goudy Old Style"/>
              </a:rPr>
              <a:t>1.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建构主义学习理论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FF"/>
                </a:solidFill>
                <a:latin typeface="Goudy Old Style"/>
                <a:cs typeface="Goudy Old Style"/>
              </a:rPr>
              <a:t>2.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斯腾伯格的智力成分三元论</a:t>
            </a:r>
            <a:endParaRPr sz="2800">
              <a:latin typeface="宋体"/>
              <a:cs typeface="宋体"/>
            </a:endParaRPr>
          </a:p>
          <a:p>
            <a:pPr algn="just" marL="355600" marR="360045" indent="-343535">
              <a:lnSpc>
                <a:spcPct val="100000"/>
              </a:lnSpc>
              <a:spcBef>
                <a:spcPts val="67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444500" algn="l"/>
              </a:tabLst>
            </a:pPr>
            <a:r>
              <a:rPr dirty="0"/>
              <a:t>	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成分智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力</a:t>
            </a:r>
            <a:r>
              <a:rPr dirty="0" sz="2800" spc="-690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800" spc="-10">
                <a:solidFill>
                  <a:srgbClr val="FFFFFF"/>
                </a:solidFill>
                <a:latin typeface="Goudy Old Style"/>
                <a:cs typeface="Goudy Old Style"/>
              </a:rPr>
              <a:t>componential</a:t>
            </a:r>
            <a:r>
              <a:rPr dirty="0" sz="2800" spc="20">
                <a:solidFill>
                  <a:srgbClr val="FFFFFF"/>
                </a:solidFill>
                <a:latin typeface="Goudy Old Style"/>
                <a:cs typeface="Goudy Old Style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intelligence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是指个人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在问题情境中运用知识分析资料，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通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过思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维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、判 断推理以达到问题解决的能力。</a:t>
            </a:r>
            <a:r>
              <a:rPr dirty="0" sz="2800" spc="-685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有三种成分对信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息加工至关重要的：（</a:t>
            </a:r>
            <a:r>
              <a:rPr dirty="0" sz="2800">
                <a:solidFill>
                  <a:srgbClr val="FFFFFF"/>
                </a:solidFill>
                <a:latin typeface="Goudy Old Style"/>
                <a:cs typeface="Goudy Old Style"/>
              </a:rPr>
              <a:t>1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）知识获得成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分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，可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以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用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于学习新的事实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；（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2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）操作成分，作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为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问题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解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决</a:t>
            </a:r>
            <a:endParaRPr sz="2800">
              <a:latin typeface="宋体"/>
              <a:cs typeface="宋体"/>
            </a:endParaRPr>
          </a:p>
          <a:p>
            <a:pPr marL="355600" marR="5080">
              <a:lnSpc>
                <a:spcPct val="100000"/>
              </a:lnSpc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的策略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技巧；</a:t>
            </a:r>
            <a:r>
              <a:rPr dirty="0" sz="2800" spc="10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800">
                <a:solidFill>
                  <a:srgbClr val="FFFFFF"/>
                </a:solidFill>
                <a:latin typeface="Goudy Old Style"/>
                <a:cs typeface="Goudy Old Style"/>
              </a:rPr>
              <a:t>3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）元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认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知成分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用于选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择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策略、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监控认知过程以达到成功。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592592"/>
            <a:ext cx="8052434" cy="4405630"/>
          </a:xfrm>
          <a:prstGeom prst="rect">
            <a:avLst/>
          </a:prstGeom>
        </p:spPr>
        <p:txBody>
          <a:bodyPr wrap="square" lIns="0" tIns="39369" rIns="0" bIns="0" rtlCol="0" vert="horz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309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443865" algn="l"/>
                <a:tab pos="444500" algn="l"/>
              </a:tabLst>
            </a:pPr>
            <a:r>
              <a:rPr dirty="0"/>
              <a:t>	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经验智力（</a:t>
            </a:r>
            <a:r>
              <a:rPr dirty="0" sz="2800" spc="-10">
                <a:solidFill>
                  <a:srgbClr val="FFFFFF"/>
                </a:solidFill>
                <a:latin typeface="Goudy Old Style"/>
                <a:cs typeface="Goudy Old Style"/>
              </a:rPr>
              <a:t>experiential</a:t>
            </a:r>
            <a:r>
              <a:rPr dirty="0" sz="2800" spc="40">
                <a:solidFill>
                  <a:srgbClr val="FFFFFF"/>
                </a:solidFill>
                <a:latin typeface="Goudy Old Style"/>
                <a:cs typeface="Goudy Old Style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intelligence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）指个人运用已 有经验解决新问题时整合不同观念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所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形成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创造 能力。包括两种能力，一种是处理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新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任务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新环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境时所要求的能力。另一种是信息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加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工过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程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自动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化的能力。</a:t>
            </a:r>
            <a:endParaRPr sz="2800">
              <a:latin typeface="宋体"/>
              <a:cs typeface="宋体"/>
            </a:endParaRPr>
          </a:p>
          <a:p>
            <a:pPr algn="just" marL="355600" marR="183515" indent="-343535">
              <a:lnSpc>
                <a:spcPct val="100000"/>
              </a:lnSpc>
              <a:spcBef>
                <a:spcPts val="670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6235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情景智力（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contextual</a:t>
            </a:r>
            <a:r>
              <a:rPr dirty="0" sz="2800">
                <a:solidFill>
                  <a:srgbClr val="FFFFFF"/>
                </a:solidFill>
                <a:latin typeface="Goudy Old Style"/>
                <a:cs typeface="Goudy Old Style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Goudy Old Style"/>
                <a:cs typeface="Goudy Old Style"/>
              </a:rPr>
              <a:t>intelligence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）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指个人在日常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生活中应用学得的知识经验解决生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活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实际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问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题的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能力，是获得与情景拟合的心理活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动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。在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日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常生 活中智力表现为有目的地适应环境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、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塑造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环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境和 选择新环境的能力，这些能力统称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为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情绪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智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力。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645361"/>
            <a:ext cx="7828280" cy="2646045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algn="just" marL="355600" marR="5080" indent="-343535">
              <a:lnSpc>
                <a:spcPct val="98000"/>
              </a:lnSpc>
              <a:spcBef>
                <a:spcPts val="16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6235" algn="l"/>
              </a:tabLst>
            </a:pP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三元智力理论是当代智力理论的代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表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之一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。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它与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当代认知心理学的发展相契合，并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将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传统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智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力理 论中的智力概念扩大了。因为传统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智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力测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所测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的智商只是智力三元论中的成分智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力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。</a:t>
            </a:r>
            <a:endParaRPr sz="2800">
              <a:latin typeface="宋体"/>
              <a:cs typeface="宋体"/>
            </a:endParaRPr>
          </a:p>
          <a:p>
            <a:pPr algn="just" marL="355600" marR="5080" indent="-343535">
              <a:lnSpc>
                <a:spcPts val="3160"/>
              </a:lnSpc>
              <a:spcBef>
                <a:spcPts val="1150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6235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斯腾伯格认为，传统教学模式关注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生的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分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析智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力，使学生的创造能力和实践能力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受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到局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限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940" y="1616405"/>
            <a:ext cx="7688580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00" spc="2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26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/>
              <a:t>（一）以“创新”为核</a:t>
            </a:r>
            <a:r>
              <a:rPr dirty="0" sz="3200" spc="-15"/>
              <a:t>心</a:t>
            </a:r>
            <a:r>
              <a:rPr dirty="0" sz="3200"/>
              <a:t>的高</a:t>
            </a:r>
            <a:r>
              <a:rPr dirty="0" sz="3200" spc="-15"/>
              <a:t>校</a:t>
            </a:r>
            <a:r>
              <a:rPr dirty="0" sz="3200"/>
              <a:t>教育</a:t>
            </a:r>
            <a:r>
              <a:rPr dirty="0" sz="3200" spc="-15"/>
              <a:t>改</a:t>
            </a:r>
            <a:r>
              <a:rPr dirty="0" sz="3200" spc="5"/>
              <a:t>革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2328799"/>
            <a:ext cx="23622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endParaRPr sz="1650">
              <a:latin typeface="Wingdings 2"/>
              <a:cs typeface="Wingdings 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2846958"/>
            <a:ext cx="23622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endParaRPr sz="1650">
              <a:latin typeface="Wingdings 2"/>
              <a:cs typeface="Wingdings 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40" y="4639132"/>
            <a:ext cx="23622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endParaRPr sz="1650">
              <a:latin typeface="Wingdings 2"/>
              <a:cs typeface="Wingdings 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9144" y="2679036"/>
            <a:ext cx="7661275" cy="269748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 marR="5080" indent="444500">
              <a:lnSpc>
                <a:spcPct val="100000"/>
              </a:lnSpc>
              <a:spcBef>
                <a:spcPts val="300"/>
              </a:spcBef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知识经济时代的国际竞争日趋激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烈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一个国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家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创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新能为的强弱体现出国家的核心竞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争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能力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，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国家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经济发展与社会进步越来越依赖于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科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技创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新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的水 平和各类创新人才的培养。</a:t>
            </a:r>
            <a:endParaRPr sz="2800">
              <a:latin typeface="宋体"/>
              <a:cs typeface="宋体"/>
            </a:endParaRPr>
          </a:p>
          <a:p>
            <a:pPr marL="12700" marR="5080" indent="444500">
              <a:lnSpc>
                <a:spcPct val="100000"/>
              </a:lnSpc>
              <a:spcBef>
                <a:spcPts val="675"/>
              </a:spcBef>
            </a:pP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从世界各国来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看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培养高校学生的创新思维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创 新实践能为已经成为高等教育的共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识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74370" y="599506"/>
            <a:ext cx="8185784" cy="5857240"/>
          </a:xfrm>
          <a:prstGeom prst="rect">
            <a:avLst/>
          </a:prstGeom>
        </p:spPr>
        <p:txBody>
          <a:bodyPr wrap="square" lIns="0" tIns="12446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80"/>
              </a:spcBef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8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3.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加德纳的多元智能：</a:t>
            </a:r>
            <a:endParaRPr sz="2800">
              <a:latin typeface="宋体"/>
              <a:cs typeface="宋体"/>
            </a:endParaRPr>
          </a:p>
          <a:p>
            <a:pPr algn="just" marL="355600" marR="363220" indent="-342900">
              <a:lnSpc>
                <a:spcPct val="97000"/>
              </a:lnSpc>
              <a:spcBef>
                <a:spcPts val="98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14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语言智能、数学逻辑智能、空间智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能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、身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体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运动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智能、音乐智能、人际智能、自我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认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知智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能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、自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然认知智能。</a:t>
            </a:r>
            <a:endParaRPr sz="2800">
              <a:latin typeface="宋体"/>
              <a:cs typeface="宋体"/>
            </a:endParaRPr>
          </a:p>
          <a:p>
            <a:pPr marL="355600" marR="5080" indent="-342900">
              <a:lnSpc>
                <a:spcPct val="99300"/>
              </a:lnSpc>
              <a:spcBef>
                <a:spcPts val="900"/>
              </a:spcBef>
              <a:tabLst>
                <a:tab pos="354965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加德纳把智力定义为“是在某种社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会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和文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化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环境 的价值标准下，个体用以解决自己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遇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到的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真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正难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题或生产及创造出某种产品所需要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能力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”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。他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认为，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一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方面，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智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力不是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一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种能力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是一组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能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力；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另一方面，智力不是以整合的方式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存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在而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是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以相 互独立的方式存在的。目前所能够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测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量的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东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西仅 仅是语言和数理逻辑，如果一定要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去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测量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智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力，  那么应当侧重于该智力所要解决的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问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题或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在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运用 该智力时表现出来的创造性的能力。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721954"/>
            <a:ext cx="7649845" cy="3099435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  <a:tabLst>
                <a:tab pos="355600" algn="l"/>
              </a:tabLst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30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基于探究的学习的阶段：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800">
                <a:solidFill>
                  <a:srgbClr val="FFFFFF"/>
                </a:solidFill>
                <a:latin typeface="Goudy Old Style"/>
                <a:cs typeface="Goudy Old Style"/>
              </a:rPr>
              <a:t>1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）遭遇问题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800">
                <a:solidFill>
                  <a:srgbClr val="FFFFFF"/>
                </a:solidFill>
                <a:latin typeface="Goudy Old Style"/>
                <a:cs typeface="Goudy Old Style"/>
              </a:rPr>
              <a:t>2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）收集数据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55600" algn="l"/>
              </a:tabLst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30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3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实验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4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）规则表达与解释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800">
                <a:solidFill>
                  <a:srgbClr val="FFFFFF"/>
                </a:solidFill>
                <a:latin typeface="Goudy Old Style"/>
                <a:cs typeface="Goudy Old Style"/>
              </a:rPr>
              <a:t>5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）分析发现，并形成长期策略。（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舒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克曼）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203198"/>
            <a:ext cx="7938770" cy="50609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基于探究的学习的组织：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拜比（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Bybee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）提出了关于探究学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习的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5E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模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式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：</a:t>
            </a:r>
            <a:endParaRPr sz="2800">
              <a:latin typeface="宋体"/>
              <a:cs typeface="宋体"/>
            </a:endParaRPr>
          </a:p>
          <a:p>
            <a:pPr marL="355600" marR="158115" indent="-343535">
              <a:lnSpc>
                <a:spcPts val="2690"/>
              </a:lnSpc>
              <a:spcBef>
                <a:spcPts val="645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1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启发阶段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Engagement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: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教师激发学生表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达自己知识的动机；</a:t>
            </a:r>
            <a:endParaRPr sz="2800">
              <a:latin typeface="宋体"/>
              <a:cs typeface="宋体"/>
            </a:endParaRPr>
          </a:p>
          <a:p>
            <a:pPr marL="355600" marR="45720" indent="-343535">
              <a:lnSpc>
                <a:spcPts val="2690"/>
              </a:lnSpc>
              <a:spcBef>
                <a:spcPts val="670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800">
                <a:solidFill>
                  <a:srgbClr val="FFFFFF"/>
                </a:solidFill>
                <a:latin typeface="Goudy Old Style"/>
                <a:cs typeface="Goudy Old Style"/>
              </a:rPr>
              <a:t>2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）探索（</a:t>
            </a:r>
            <a:r>
              <a:rPr dirty="0" sz="2800" spc="-10">
                <a:solidFill>
                  <a:srgbClr val="FFFFFF"/>
                </a:solidFill>
                <a:latin typeface="Goudy Old Style"/>
                <a:cs typeface="Goudy Old Style"/>
              </a:rPr>
              <a:t>Explor</a:t>
            </a:r>
            <a:r>
              <a:rPr dirty="0" sz="2800">
                <a:solidFill>
                  <a:srgbClr val="FFFFFF"/>
                </a:solidFill>
                <a:latin typeface="Goudy Old Style"/>
                <a:cs typeface="Goudy Old Style"/>
              </a:rPr>
              <a:t>a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t</a:t>
            </a:r>
            <a:r>
              <a:rPr dirty="0" sz="2800" spc="-20">
                <a:solidFill>
                  <a:srgbClr val="FFFFFF"/>
                </a:solidFill>
                <a:latin typeface="Goudy Old Style"/>
                <a:cs typeface="Goudy Old Style"/>
              </a:rPr>
              <a:t>i</a:t>
            </a:r>
            <a:r>
              <a:rPr dirty="0" sz="2800" spc="-10">
                <a:solidFill>
                  <a:srgbClr val="FFFFFF"/>
                </a:solidFill>
                <a:latin typeface="Goudy Old Style"/>
                <a:cs typeface="Goudy Old Style"/>
              </a:rPr>
              <a:t>o</a:t>
            </a:r>
            <a:r>
              <a:rPr dirty="0" sz="2800" spc="10">
                <a:solidFill>
                  <a:srgbClr val="FFFFFF"/>
                </a:solidFill>
                <a:latin typeface="Goudy Old Style"/>
                <a:cs typeface="Goudy Old Style"/>
              </a:rPr>
              <a:t>n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：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引导</a:t>
            </a:r>
            <a:r>
              <a:rPr dirty="0" sz="2800" spc="10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生确</a:t>
            </a:r>
            <a:r>
              <a:rPr dirty="0" sz="2800" spc="10">
                <a:solidFill>
                  <a:srgbClr val="FFFFFF"/>
                </a:solidFill>
                <a:latin typeface="宋体"/>
                <a:cs typeface="宋体"/>
              </a:rPr>
              <a:t>立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探索、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检查、假设、选择、收集数据的方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法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；</a:t>
            </a:r>
            <a:endParaRPr sz="2800">
              <a:latin typeface="宋体"/>
              <a:cs typeface="宋体"/>
            </a:endParaRPr>
          </a:p>
          <a:p>
            <a:pPr marL="355600" marR="5080" indent="-343535">
              <a:lnSpc>
                <a:spcPts val="2690"/>
              </a:lnSpc>
              <a:spcBef>
                <a:spcPts val="670"/>
              </a:spcBef>
              <a:tabLst>
                <a:tab pos="355600" algn="l"/>
              </a:tabLst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30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3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）解释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800" spc="-10">
                <a:solidFill>
                  <a:srgbClr val="FFFFFF"/>
                </a:solidFill>
                <a:latin typeface="Goudy Old Style"/>
                <a:cs typeface="Goudy Old Style"/>
              </a:rPr>
              <a:t>Explanat</a:t>
            </a:r>
            <a:r>
              <a:rPr dirty="0" sz="2800" spc="-20">
                <a:solidFill>
                  <a:srgbClr val="FFFFFF"/>
                </a:solidFill>
                <a:latin typeface="Goudy Old Style"/>
                <a:cs typeface="Goudy Old Style"/>
              </a:rPr>
              <a:t>i</a:t>
            </a:r>
            <a:r>
              <a:rPr dirty="0" sz="2800" spc="-10">
                <a:solidFill>
                  <a:srgbClr val="FFFFFF"/>
                </a:solidFill>
                <a:latin typeface="Goudy Old Style"/>
                <a:cs typeface="Goudy Old Style"/>
              </a:rPr>
              <a:t>o</a:t>
            </a:r>
            <a:r>
              <a:rPr dirty="0" sz="2800" spc="5">
                <a:solidFill>
                  <a:srgbClr val="FFFFFF"/>
                </a:solidFill>
                <a:latin typeface="Goudy Old Style"/>
                <a:cs typeface="Goudy Old Style"/>
              </a:rPr>
              <a:t>n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）学生获得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足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够信息后以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不同方式进行分析、总结和表达</a:t>
            </a:r>
            <a:endParaRPr sz="2800">
              <a:latin typeface="宋体"/>
              <a:cs typeface="宋体"/>
            </a:endParaRPr>
          </a:p>
          <a:p>
            <a:pPr algn="just" marL="355600" marR="52705" indent="-343535">
              <a:lnSpc>
                <a:spcPct val="80000"/>
              </a:lnSpc>
              <a:spcBef>
                <a:spcPts val="695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2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4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）提炼（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Elaboration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）学</a:t>
            </a:r>
            <a:r>
              <a:rPr dirty="0" sz="2800" spc="10">
                <a:solidFill>
                  <a:srgbClr val="FFFFFF"/>
                </a:solidFill>
                <a:latin typeface="宋体"/>
                <a:cs typeface="宋体"/>
              </a:rPr>
              <a:t>生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将已</a:t>
            </a:r>
            <a:r>
              <a:rPr dirty="0" sz="2800" spc="10">
                <a:solidFill>
                  <a:srgbClr val="FFFFFF"/>
                </a:solidFill>
                <a:latin typeface="宋体"/>
                <a:cs typeface="宋体"/>
              </a:rPr>
              <a:t>有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知识</a:t>
            </a:r>
            <a:r>
              <a:rPr dirty="0" sz="2800" spc="10">
                <a:solidFill>
                  <a:srgbClr val="FFFFFF"/>
                </a:solidFill>
                <a:latin typeface="宋体"/>
                <a:cs typeface="宋体"/>
              </a:rPr>
              <a:t>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新发 现的知识进行融合，或产生模型，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或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运用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于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解释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其它案例</a:t>
            </a:r>
            <a:endParaRPr sz="2800">
              <a:latin typeface="宋体"/>
              <a:cs typeface="宋体"/>
            </a:endParaRPr>
          </a:p>
          <a:p>
            <a:pPr algn="just" marL="355600" marR="200660" indent="-343535">
              <a:lnSpc>
                <a:spcPts val="2690"/>
              </a:lnSpc>
              <a:spcBef>
                <a:spcPts val="65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2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5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）评价（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Evaluation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）教师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运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用不</a:t>
            </a:r>
            <a:r>
              <a:rPr dirty="0" sz="2800" spc="10">
                <a:solidFill>
                  <a:srgbClr val="FFFFFF"/>
                </a:solidFill>
                <a:latin typeface="宋体"/>
                <a:cs typeface="宋体"/>
              </a:rPr>
              <a:t>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的方</a:t>
            </a:r>
            <a:r>
              <a:rPr dirty="0" sz="2800" spc="10">
                <a:solidFill>
                  <a:srgbClr val="FFFFFF"/>
                </a:solidFill>
                <a:latin typeface="宋体"/>
                <a:cs typeface="宋体"/>
              </a:rPr>
              <a:t>法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了 解学生学习的效果。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534109"/>
            <a:ext cx="7828280" cy="412305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基于探究的学习教学模式的基本原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则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：</a:t>
            </a:r>
            <a:endParaRPr sz="2800">
              <a:latin typeface="宋体"/>
              <a:cs typeface="宋体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强调探究式学习的多样化设计模式；</a:t>
            </a:r>
            <a:endParaRPr sz="2800">
              <a:latin typeface="宋体"/>
              <a:cs typeface="宋体"/>
            </a:endParaRPr>
          </a:p>
          <a:p>
            <a:pPr marL="355600" indent="-343535">
              <a:lnSpc>
                <a:spcPct val="100000"/>
              </a:lnSpc>
              <a:buClr>
                <a:srgbClr val="E0EFFF"/>
              </a:buClr>
              <a:buSzPct val="58928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探究学习面向全体学生，并关注个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体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差异；</a:t>
            </a:r>
            <a:endParaRPr sz="2800">
              <a:latin typeface="宋体"/>
              <a:cs typeface="宋体"/>
            </a:endParaRPr>
          </a:p>
          <a:p>
            <a:pPr algn="just" marL="355600" marR="5080" indent="-343535">
              <a:lnSpc>
                <a:spcPct val="77000"/>
              </a:lnSpc>
              <a:spcBef>
                <a:spcPts val="97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6235" algn="l"/>
              </a:tabLst>
            </a:pP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给探究式学习的开展提供足够的支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持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条件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；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探究 过程中要重视学生学生已有的个人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知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识和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原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始概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念，引导学生积极反思；</a:t>
            </a:r>
            <a:endParaRPr sz="2800">
              <a:latin typeface="宋体"/>
              <a:cs typeface="宋体"/>
            </a:endParaRPr>
          </a:p>
          <a:p>
            <a:pPr marL="355600" indent="-343535">
              <a:lnSpc>
                <a:spcPct val="100000"/>
              </a:lnSpc>
              <a:buClr>
                <a:srgbClr val="E0EFFF"/>
              </a:buClr>
              <a:buSzPct val="58928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重视学生独特的感受和体验；</a:t>
            </a:r>
            <a:endParaRPr sz="2800">
              <a:latin typeface="宋体"/>
              <a:cs typeface="宋体"/>
            </a:endParaRPr>
          </a:p>
          <a:p>
            <a:pPr marL="355600" indent="-343535">
              <a:lnSpc>
                <a:spcPct val="100000"/>
              </a:lnSpc>
              <a:buClr>
                <a:srgbClr val="E0EFFF"/>
              </a:buClr>
              <a:buSzPct val="58928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重视学生之间的交流与合作；</a:t>
            </a:r>
            <a:endParaRPr sz="2800">
              <a:latin typeface="宋体"/>
              <a:cs typeface="宋体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在探究过程中体验挫折与成功；</a:t>
            </a:r>
            <a:endParaRPr sz="2800">
              <a:latin typeface="宋体"/>
              <a:cs typeface="宋体"/>
            </a:endParaRPr>
          </a:p>
          <a:p>
            <a:pPr marL="355600" indent="-343535">
              <a:lnSpc>
                <a:spcPct val="100000"/>
              </a:lnSpc>
              <a:buClr>
                <a:srgbClr val="E0EFFF"/>
              </a:buClr>
              <a:buSzPct val="58928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探究式学习的评价应以形成性评价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为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主。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8540" y="1140917"/>
            <a:ext cx="7881620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pc="-5"/>
              <a:t>与传授式学习比较，探究式学习所</a:t>
            </a:r>
            <a:r>
              <a:rPr dirty="0"/>
              <a:t>具</a:t>
            </a:r>
            <a:r>
              <a:rPr dirty="0" spc="-5"/>
              <a:t>有的</a:t>
            </a:r>
            <a:r>
              <a:rPr dirty="0"/>
              <a:t>特</a:t>
            </a:r>
            <a:r>
              <a:rPr dirty="0" spc="10"/>
              <a:t>征</a:t>
            </a:r>
            <a:r>
              <a:rPr dirty="0" sz="3200" spc="5"/>
              <a:t>：</a:t>
            </a:r>
            <a:endParaRPr sz="320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05205" y="1838451"/>
          <a:ext cx="7940040" cy="4883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/>
                <a:gridCol w="4051300"/>
                <a:gridCol w="2933700"/>
              </a:tblGrid>
              <a:tr h="39065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800" spc="10" b="1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特征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742E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77152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800" spc="10" b="1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描述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742E"/>
                    </a:solidFill>
                  </a:tcPr>
                </a:tc>
                <a:tc>
                  <a:txBody>
                    <a:bodyPr/>
                    <a:lstStyle/>
                    <a:p>
                      <a:pPr marL="54927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800" spc="10" b="1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举例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742E"/>
                    </a:solidFill>
                  </a:tcPr>
                </a:tc>
              </a:tr>
              <a:tr h="68364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概念性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2446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800">
                          <a:latin typeface="Goudy Old Style"/>
                          <a:cs typeface="Goudy Old Style"/>
                        </a:rPr>
                        <a:t>EB</a:t>
                      </a:r>
                      <a:r>
                        <a:rPr dirty="0" sz="1800" spc="5">
                          <a:latin typeface="Goudy Old Style"/>
                          <a:cs typeface="Goudy Old Style"/>
                        </a:rPr>
                        <a:t>L</a:t>
                      </a:r>
                      <a:r>
                        <a:rPr dirty="0" sz="1800">
                          <a:latin typeface="宋体"/>
                          <a:cs typeface="宋体"/>
                        </a:rPr>
                        <a:t>基于特定的学习概念，进而形成不 同的关于学习和学习者的假设。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90170">
                        <a:lnSpc>
                          <a:spcPts val="2030"/>
                        </a:lnSpc>
                        <a:spcBef>
                          <a:spcPts val="600"/>
                        </a:spcBef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关于光谱的教学，如何从传 授式转变为探究式？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762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</a:tr>
              <a:tr h="68376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800" spc="-5">
                          <a:latin typeface="宋体"/>
                          <a:cs typeface="宋体"/>
                        </a:rPr>
                        <a:t>整体性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2095"/>
                        </a:lnSpc>
                        <a:spcBef>
                          <a:spcPts val="425"/>
                        </a:spcBef>
                      </a:pPr>
                      <a:r>
                        <a:rPr dirty="0" sz="1800" spc="-5">
                          <a:latin typeface="宋体"/>
                          <a:cs typeface="宋体"/>
                        </a:rPr>
                        <a:t>学习涉及人的全部身心，学习设计促</a:t>
                      </a:r>
                      <a:endParaRPr sz="1800">
                        <a:latin typeface="宋体"/>
                        <a:cs typeface="宋体"/>
                      </a:endParaRPr>
                    </a:p>
                    <a:p>
                      <a:pPr marL="91440">
                        <a:lnSpc>
                          <a:spcPts val="2095"/>
                        </a:lnSpc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进情感参与、实践参与和认知参与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539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2095"/>
                        </a:lnSpc>
                        <a:spcBef>
                          <a:spcPts val="425"/>
                        </a:spcBef>
                      </a:pPr>
                      <a:r>
                        <a:rPr dirty="0" sz="1800" spc="-5">
                          <a:latin typeface="宋体"/>
                          <a:cs typeface="宋体"/>
                        </a:rPr>
                        <a:t>学习过程涉及学生的身心参</a:t>
                      </a:r>
                      <a:endParaRPr sz="1800">
                        <a:latin typeface="宋体"/>
                        <a:cs typeface="宋体"/>
                      </a:endParaRPr>
                    </a:p>
                    <a:p>
                      <a:pPr marL="92075">
                        <a:lnSpc>
                          <a:spcPts val="2095"/>
                        </a:lnSpc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与程度有多大？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539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E8"/>
                    </a:solidFill>
                  </a:tcPr>
                </a:tc>
              </a:tr>
              <a:tr h="68364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关联性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244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latin typeface="Goudy Old Style"/>
                          <a:cs typeface="Goudy Old Style"/>
                        </a:rPr>
                        <a:t>EB</a:t>
                      </a:r>
                      <a:r>
                        <a:rPr dirty="0" sz="1800" spc="5">
                          <a:latin typeface="Goudy Old Style"/>
                          <a:cs typeface="Goudy Old Style"/>
                        </a:rPr>
                        <a:t>L</a:t>
                      </a:r>
                      <a:r>
                        <a:rPr dirty="0" sz="1800">
                          <a:latin typeface="宋体"/>
                          <a:cs typeface="宋体"/>
                        </a:rPr>
                        <a:t>每个阶段密切相关，学生可调整阶 段顺序，回到上一步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90170">
                        <a:lnSpc>
                          <a:spcPts val="2030"/>
                        </a:lnSpc>
                        <a:spcBef>
                          <a:spcPts val="600"/>
                        </a:spcBef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学生可选择探究步骤的范围 有多大？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762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</a:tr>
              <a:tr h="683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-5">
                          <a:latin typeface="宋体"/>
                          <a:cs typeface="宋体"/>
                        </a:rPr>
                        <a:t>交互性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2095"/>
                        </a:lnSpc>
                        <a:spcBef>
                          <a:spcPts val="425"/>
                        </a:spcBef>
                      </a:pPr>
                      <a:r>
                        <a:rPr dirty="0" sz="1800" spc="-5">
                          <a:latin typeface="宋体"/>
                          <a:cs typeface="宋体"/>
                        </a:rPr>
                        <a:t>学习不仅有个体性，还有相关性，包</a:t>
                      </a:r>
                      <a:endParaRPr sz="1800">
                        <a:latin typeface="宋体"/>
                        <a:cs typeface="宋体"/>
                      </a:endParaRPr>
                    </a:p>
                    <a:p>
                      <a:pPr marL="91440">
                        <a:lnSpc>
                          <a:spcPts val="2095"/>
                        </a:lnSpc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括师生、生生、及学生与环境之间。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539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2095"/>
                        </a:lnSpc>
                        <a:spcBef>
                          <a:spcPts val="425"/>
                        </a:spcBef>
                      </a:pPr>
                      <a:r>
                        <a:rPr dirty="0" sz="1800" spc="-5">
                          <a:latin typeface="宋体"/>
                          <a:cs typeface="宋体"/>
                        </a:rPr>
                        <a:t>学生发生交互作用的范围有</a:t>
                      </a:r>
                      <a:endParaRPr sz="1800">
                        <a:latin typeface="宋体"/>
                        <a:cs typeface="宋体"/>
                      </a:endParaRPr>
                    </a:p>
                    <a:p>
                      <a:pPr marL="92075">
                        <a:lnSpc>
                          <a:spcPts val="2095"/>
                        </a:lnSpc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多大？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539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E8"/>
                    </a:solidFill>
                  </a:tcPr>
                </a:tc>
              </a:tr>
              <a:tr h="64005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目的性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244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latin typeface="Goudy Old Style"/>
                          <a:cs typeface="Goudy Old Style"/>
                        </a:rPr>
                        <a:t>EB</a:t>
                      </a:r>
                      <a:r>
                        <a:rPr dirty="0" sz="1800" spc="5">
                          <a:latin typeface="Goudy Old Style"/>
                          <a:cs typeface="Goudy Old Style"/>
                        </a:rPr>
                        <a:t>L</a:t>
                      </a:r>
                      <a:r>
                        <a:rPr dirty="0" sz="1800">
                          <a:latin typeface="宋体"/>
                          <a:cs typeface="宋体"/>
                        </a:rPr>
                        <a:t>是有目的有意义的活动，既是手段 也是目的。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90170">
                        <a:lnSpc>
                          <a:spcPts val="2030"/>
                        </a:lnSpc>
                        <a:spcBef>
                          <a:spcPts val="605"/>
                        </a:spcBef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如何让学生学会学习？学会 探究技能？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768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转换性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latin typeface="Goudy Old Style"/>
                          <a:cs typeface="Goudy Old Style"/>
                        </a:rPr>
                        <a:t>EBL</a:t>
                      </a:r>
                      <a:r>
                        <a:rPr dirty="0" sz="1800">
                          <a:latin typeface="宋体"/>
                          <a:cs typeface="宋体"/>
                        </a:rPr>
                        <a:t>不追求探究结果，要通过评价对过</a:t>
                      </a:r>
                      <a:endParaRPr sz="1800">
                        <a:latin typeface="宋体"/>
                        <a:cs typeface="宋体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800" spc="-5">
                          <a:latin typeface="宋体"/>
                          <a:cs typeface="宋体"/>
                        </a:rPr>
                        <a:t>程予以认可和鼓励。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2095"/>
                        </a:lnSpc>
                        <a:spcBef>
                          <a:spcPts val="430"/>
                        </a:spcBef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评价如何激发学生探究的兴</a:t>
                      </a:r>
                      <a:endParaRPr sz="1800">
                        <a:latin typeface="宋体"/>
                        <a:cs typeface="宋体"/>
                      </a:endParaRPr>
                    </a:p>
                    <a:p>
                      <a:pPr marL="92075">
                        <a:lnSpc>
                          <a:spcPts val="2095"/>
                        </a:lnSpc>
                      </a:pPr>
                      <a:r>
                        <a:rPr dirty="0" sz="1800" spc="-5">
                          <a:latin typeface="宋体"/>
                          <a:cs typeface="宋体"/>
                        </a:rPr>
                        <a:t>趣？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546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E8"/>
                    </a:solidFill>
                  </a:tcPr>
                </a:tc>
              </a:tr>
              <a:tr h="46445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支持性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800" spc="-5">
                          <a:latin typeface="Goudy Old Style"/>
                          <a:cs typeface="Goudy Old Style"/>
                        </a:rPr>
                        <a:t>EBL</a:t>
                      </a:r>
                      <a:r>
                        <a:rPr dirty="0" sz="1800">
                          <a:latin typeface="宋体"/>
                          <a:cs typeface="宋体"/>
                        </a:rPr>
                        <a:t>需要支持</a:t>
                      </a:r>
                      <a:r>
                        <a:rPr dirty="0" sz="1800" spc="-15">
                          <a:latin typeface="宋体"/>
                          <a:cs typeface="宋体"/>
                        </a:rPr>
                        <a:t>，</a:t>
                      </a:r>
                      <a:r>
                        <a:rPr dirty="0" sz="1800">
                          <a:latin typeface="宋体"/>
                          <a:cs typeface="宋体"/>
                        </a:rPr>
                        <a:t>教师需提供帮助和指导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800" spc="-5">
                          <a:latin typeface="宋体"/>
                          <a:cs typeface="宋体"/>
                        </a:rPr>
                        <a:t>。</a:t>
                      </a:r>
                      <a:r>
                        <a:rPr dirty="0" sz="1800">
                          <a:latin typeface="宋体"/>
                          <a:cs typeface="宋体"/>
                        </a:rPr>
                        <a:t>可为探究过程提供哪些支持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32231" y="608076"/>
            <a:ext cx="8263890" cy="582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35940" y="1274848"/>
            <a:ext cx="7828280" cy="3268979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77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8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混合教学模式的内涵及产生背景</a:t>
            </a:r>
            <a:endParaRPr sz="2800">
              <a:latin typeface="宋体"/>
              <a:cs typeface="宋体"/>
            </a:endParaRPr>
          </a:p>
          <a:p>
            <a:pPr algn="just" marL="12700">
              <a:lnSpc>
                <a:spcPct val="100000"/>
              </a:lnSpc>
              <a:spcBef>
                <a:spcPts val="670"/>
              </a:spcBef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8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内涵：</a:t>
            </a:r>
            <a:endParaRPr sz="2800">
              <a:latin typeface="宋体"/>
              <a:cs typeface="宋体"/>
            </a:endParaRPr>
          </a:p>
          <a:p>
            <a:pPr algn="just" marL="355600" marR="5080" indent="-343535">
              <a:lnSpc>
                <a:spcPct val="98500"/>
              </a:lnSpc>
              <a:spcBef>
                <a:spcPts val="93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以学习者的发展为出发点和归宿，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通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过将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网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络教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学环境与面对面教学环境深思熟虑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地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整合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充分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利用各种媒介的优势，使学习环境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中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诸要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素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之间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实现合理配置与协同运行，促进学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习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者的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全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面和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谐发展，达到学习的最优化。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129753"/>
            <a:ext cx="7829550" cy="4550410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背景：</a:t>
            </a:r>
            <a:endParaRPr sz="2800">
              <a:latin typeface="宋体"/>
              <a:cs typeface="宋体"/>
            </a:endParaRPr>
          </a:p>
          <a:p>
            <a:pPr algn="just" marL="355600" marR="5080" indent="-343535">
              <a:lnSpc>
                <a:spcPct val="100000"/>
              </a:lnSpc>
              <a:spcBef>
                <a:spcPts val="67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6235" algn="l"/>
              </a:tabLst>
            </a:pPr>
            <a:r>
              <a:rPr dirty="0" sz="2800" spc="-10">
                <a:solidFill>
                  <a:srgbClr val="FFFFFF"/>
                </a:solidFill>
                <a:latin typeface="Goudy Old Style"/>
                <a:cs typeface="Goudy Old Style"/>
              </a:rPr>
              <a:t>E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-lea</a:t>
            </a:r>
            <a:r>
              <a:rPr dirty="0" sz="2800">
                <a:solidFill>
                  <a:srgbClr val="FFFFFF"/>
                </a:solidFill>
                <a:latin typeface="Goudy Old Style"/>
                <a:cs typeface="Goudy Old Style"/>
              </a:rPr>
              <a:t>r</a:t>
            </a:r>
            <a:r>
              <a:rPr dirty="0" sz="2800" spc="-10">
                <a:solidFill>
                  <a:srgbClr val="FFFFFF"/>
                </a:solidFill>
                <a:latin typeface="Goudy Old Style"/>
                <a:cs typeface="Goudy Old Style"/>
              </a:rPr>
              <a:t>ni</a:t>
            </a:r>
            <a:r>
              <a:rPr dirty="0" sz="2800" spc="-15">
                <a:solidFill>
                  <a:srgbClr val="FFFFFF"/>
                </a:solidFill>
                <a:latin typeface="Goudy Old Style"/>
                <a:cs typeface="Goudy Old Style"/>
              </a:rPr>
              <a:t>n</a:t>
            </a:r>
            <a:r>
              <a:rPr dirty="0" sz="2800">
                <a:solidFill>
                  <a:srgbClr val="FFFFFF"/>
                </a:solidFill>
                <a:latin typeface="Goudy Old Style"/>
                <a:cs typeface="Goudy Old Style"/>
              </a:rPr>
              <a:t>g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（基于因特网的数字化学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习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）对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传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统高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等教育中产生重大影响，美国高等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教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育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中</a:t>
            </a:r>
            <a:r>
              <a:rPr dirty="0" sz="2800" spc="-60">
                <a:solidFill>
                  <a:srgbClr val="FFFFFF"/>
                </a:solidFill>
                <a:latin typeface="Goudy Old Style"/>
                <a:cs typeface="Goudy Old Style"/>
              </a:rPr>
              <a:t>81%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高校提供了至少一门完全网络课程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或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混合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课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程，  </a:t>
            </a:r>
            <a:r>
              <a:rPr dirty="0" sz="2800" spc="-10">
                <a:solidFill>
                  <a:srgbClr val="FFFFFF"/>
                </a:solidFill>
                <a:latin typeface="Goudy Old Style"/>
                <a:cs typeface="Goudy Old Style"/>
              </a:rPr>
              <a:t>34%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的高校提供了完整的网络学位计划。（斯隆 联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盟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Sloan-C2008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调查报告）</a:t>
            </a:r>
            <a:endParaRPr sz="2800">
              <a:latin typeface="宋体"/>
              <a:cs typeface="宋体"/>
            </a:endParaRPr>
          </a:p>
          <a:p>
            <a:pPr algn="just" marL="355600" marR="6350" indent="-343535">
              <a:lnSpc>
                <a:spcPct val="98000"/>
              </a:lnSpc>
              <a:spcBef>
                <a:spcPts val="94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6235" algn="l"/>
              </a:tabLst>
            </a:pP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网络化远程高等教育的质量监控面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临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挑战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。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数字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化学习不再被看做高等教育的替代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者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，而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是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创新 大学教学模式不可分割的部分，网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络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学习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有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机地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融合到传统课堂教学中。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536799"/>
            <a:ext cx="7912734" cy="4718050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430"/>
              </a:spcBef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8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理论基础：</a:t>
            </a:r>
            <a:endParaRPr sz="2700">
              <a:latin typeface="宋体"/>
              <a:cs typeface="宋体"/>
            </a:endParaRPr>
          </a:p>
          <a:p>
            <a:pPr algn="just" marL="355600" marR="5080" indent="-343535">
              <a:lnSpc>
                <a:spcPct val="90000"/>
              </a:lnSpc>
              <a:spcBef>
                <a:spcPts val="650"/>
              </a:spcBef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29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700" spc="-45">
                <a:solidFill>
                  <a:srgbClr val="FFFFFF"/>
                </a:solidFill>
                <a:latin typeface="Goudy Old Style"/>
                <a:cs typeface="Goudy Old Style"/>
              </a:rPr>
              <a:t>1.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建构主义：学生中心，学习共同体，设计学习环 境，使学生可利用各种工具和多种信息资源自主学 习、自由探索，并通过多种渠道实现师生之间、生 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生之间的互动与合作。</a:t>
            </a:r>
            <a:endParaRPr sz="2700">
              <a:latin typeface="宋体"/>
              <a:cs typeface="宋体"/>
            </a:endParaRPr>
          </a:p>
          <a:p>
            <a:pPr algn="just" marL="355600" marR="5080" indent="-343535">
              <a:lnSpc>
                <a:spcPct val="90000"/>
              </a:lnSpc>
              <a:spcBef>
                <a:spcPts val="650"/>
              </a:spcBef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29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2.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情景学习理论：主张弥补正规学习教育与真实生 活情景之间差距，教学“情景化”，学习应该是情 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景、文化和学习活动之间的共同作用，个体与环境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的相互作用是形成能力及社会化的途径。教师的作 用在于为学习者提供真实的学习环境，根据学习者 的已有知识经验，搭建学习支架，促使学习者在环 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境中建构知识和意义，促进能力的发展。</a:t>
            </a:r>
            <a:endParaRPr sz="27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8739" y="918209"/>
            <a:ext cx="8940800" cy="5787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8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混合学习的本质：</a:t>
            </a:r>
            <a:endParaRPr sz="2700">
              <a:latin typeface="宋体"/>
              <a:cs typeface="宋体"/>
            </a:endParaRPr>
          </a:p>
          <a:p>
            <a:pPr algn="just" marL="12700">
              <a:lnSpc>
                <a:spcPct val="100000"/>
              </a:lnSpc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7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700" spc="-45">
                <a:solidFill>
                  <a:srgbClr val="FFFFFF"/>
                </a:solidFill>
                <a:latin typeface="Goudy Old Style"/>
                <a:cs typeface="Goudy Old Style"/>
              </a:rPr>
              <a:t>1.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强调教师主导作用与学生主体地位的结合。</a:t>
            </a:r>
            <a:endParaRPr sz="2700">
              <a:latin typeface="宋体"/>
              <a:cs typeface="宋体"/>
            </a:endParaRPr>
          </a:p>
          <a:p>
            <a:pPr algn="just" marL="355600" marR="5080" indent="-342900">
              <a:lnSpc>
                <a:spcPct val="78000"/>
              </a:lnSpc>
              <a:spcBef>
                <a:spcPts val="905"/>
              </a:spcBef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9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教师：设计学习环境，搭建学习支架，面对面授课，通过 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各种途径为学生通过帮助与支持；学生：独立探究、充分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利用各类学习资源、基于网络合作学习、参与学习社区来 研讨、电子邮件交流。</a:t>
            </a:r>
            <a:endParaRPr sz="2700">
              <a:latin typeface="宋体"/>
              <a:cs typeface="宋体"/>
            </a:endParaRPr>
          </a:p>
          <a:p>
            <a:pPr algn="just" marL="12700">
              <a:lnSpc>
                <a:spcPct val="100000"/>
              </a:lnSpc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7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2.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混合学习的本质是对信息传递通道的研究。</a:t>
            </a:r>
            <a:endParaRPr sz="2700">
              <a:latin typeface="宋体"/>
              <a:cs typeface="宋体"/>
            </a:endParaRPr>
          </a:p>
          <a:p>
            <a:pPr marL="355600" marR="5080" indent="-342900">
              <a:lnSpc>
                <a:spcPct val="74100"/>
              </a:lnSpc>
              <a:spcBef>
                <a:spcPts val="1030"/>
              </a:spcBef>
              <a:tabLst>
                <a:tab pos="354965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研究哪些信息传递通道更具典型性、更利于学生学习知识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适合不同学生的学习风格。有代表性的混合学习的通道：</a:t>
            </a:r>
            <a:endParaRPr sz="27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实时面对面（正式）：课堂教学、研讨；</a:t>
            </a:r>
            <a:endParaRPr sz="27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15">
                <a:solidFill>
                  <a:srgbClr val="FFFFFF"/>
                </a:solidFill>
                <a:latin typeface="宋体"/>
                <a:cs typeface="宋体"/>
              </a:rPr>
              <a:t>实时面对面（非正式）：学生组织间的联系，团队合作；</a:t>
            </a:r>
            <a:endParaRPr sz="27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dirty="0" sz="1600" spc="2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0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虚拟协同、同步：虚拟课堂；</a:t>
            </a:r>
            <a:endParaRPr sz="27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15">
                <a:solidFill>
                  <a:srgbClr val="FFFFFF"/>
                </a:solidFill>
                <a:latin typeface="宋体"/>
                <a:cs typeface="宋体"/>
              </a:rPr>
              <a:t>虚拟协同、异步：电子邮件、在线公告板、在线学习社区</a:t>
            </a:r>
            <a:endParaRPr sz="2700">
              <a:latin typeface="宋体"/>
              <a:cs typeface="宋体"/>
            </a:endParaRPr>
          </a:p>
          <a:p>
            <a:pPr marL="355600" marR="5080" indent="-342900">
              <a:lnSpc>
                <a:spcPct val="74100"/>
              </a:lnSpc>
              <a:spcBef>
                <a:spcPts val="1035"/>
              </a:spcBef>
              <a:tabLst>
                <a:tab pos="354965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15">
                <a:solidFill>
                  <a:srgbClr val="FFFFFF"/>
                </a:solidFill>
                <a:latin typeface="宋体"/>
                <a:cs typeface="宋体"/>
              </a:rPr>
              <a:t>自定步调的学习：网络学习模块、在线资源链接、视频音 频、在线自我测试及练习等；</a:t>
            </a:r>
            <a:endParaRPr sz="27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519085"/>
            <a:ext cx="8087995" cy="2172970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dirty="0" sz="1900" spc="2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29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FF"/>
                </a:solidFill>
                <a:latin typeface="Goudy Old Style"/>
                <a:cs typeface="Goudy Old Style"/>
              </a:rPr>
              <a:t>3.</a:t>
            </a:r>
            <a:r>
              <a:rPr dirty="0" sz="3200" spc="-35">
                <a:solidFill>
                  <a:srgbClr val="FFFFFF"/>
                </a:solidFill>
                <a:latin typeface="Goudy Old Style"/>
                <a:cs typeface="Goudy Old Style"/>
              </a:rPr>
              <a:t> 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混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合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学习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关键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是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对媒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体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的选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择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和使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用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。</a:t>
            </a:r>
            <a:endParaRPr sz="3200">
              <a:latin typeface="宋体"/>
              <a:cs typeface="宋体"/>
            </a:endParaRPr>
          </a:p>
          <a:p>
            <a:pPr marL="355600" marR="64769" indent="-343535">
              <a:lnSpc>
                <a:spcPct val="100000"/>
              </a:lnSpc>
              <a:spcBef>
                <a:spcPts val="770"/>
              </a:spcBef>
            </a:pPr>
            <a:r>
              <a:rPr dirty="0" sz="19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30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反</a:t>
            </a:r>
            <a:r>
              <a:rPr dirty="0" sz="3200" spc="-5">
                <a:solidFill>
                  <a:srgbClr val="FFFFFF"/>
                </a:solidFill>
                <a:latin typeface="宋体"/>
                <a:cs typeface="宋体"/>
              </a:rPr>
              <a:t>思</a:t>
            </a:r>
            <a:r>
              <a:rPr dirty="0" sz="3200">
                <a:solidFill>
                  <a:srgbClr val="FFFFFF"/>
                </a:solidFill>
                <a:latin typeface="Goudy Old Style"/>
                <a:cs typeface="Goudy Old Style"/>
              </a:rPr>
              <a:t>e-learning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为基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础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，试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图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寻找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技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能发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挥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数 字化学习优势，又能保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障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学习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质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量、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获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得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学习效率高而又投入低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学习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方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式。</a:t>
            </a:r>
            <a:endParaRPr sz="32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761185"/>
            <a:ext cx="23622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endParaRPr sz="1650">
              <a:latin typeface="Wingdings 2"/>
              <a:cs typeface="Wingdings 2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9144" y="1619453"/>
            <a:ext cx="7714615" cy="130619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 indent="532765">
              <a:lnSpc>
                <a:spcPct val="100000"/>
              </a:lnSpc>
              <a:spcBef>
                <a:spcPts val="95"/>
              </a:spcBef>
            </a:pPr>
            <a:r>
              <a:rPr dirty="0" spc="-35">
                <a:latin typeface="Goudy Old Style"/>
                <a:cs typeface="Goudy Old Style"/>
              </a:rPr>
              <a:t>1999</a:t>
            </a:r>
            <a:r>
              <a:rPr dirty="0" spc="-10"/>
              <a:t>年国家颁</a:t>
            </a:r>
            <a:r>
              <a:rPr dirty="0" spc="-5"/>
              <a:t>布</a:t>
            </a:r>
            <a:r>
              <a:rPr dirty="0" spc="-10"/>
              <a:t>《</a:t>
            </a:r>
            <a:r>
              <a:rPr dirty="0" spc="-5"/>
              <a:t>关于深化教育改革全面推进 </a:t>
            </a:r>
            <a:r>
              <a:rPr dirty="0" spc="-5"/>
              <a:t>素质教育的决定》</a:t>
            </a:r>
            <a:r>
              <a:rPr dirty="0" spc="-5">
                <a:latin typeface="Goudy Old Style"/>
                <a:cs typeface="Goudy Old Style"/>
              </a:rPr>
              <a:t>,</a:t>
            </a:r>
            <a:r>
              <a:rPr dirty="0" spc="-5"/>
              <a:t>提出</a:t>
            </a:r>
            <a:r>
              <a:rPr dirty="0" spc="-10">
                <a:latin typeface="Goudy Old Style"/>
                <a:cs typeface="Goudy Old Style"/>
              </a:rPr>
              <a:t>“</a:t>
            </a:r>
            <a:r>
              <a:rPr dirty="0" spc="-5"/>
              <a:t>高等学校要重视和</a:t>
            </a:r>
            <a:r>
              <a:rPr dirty="0"/>
              <a:t>培</a:t>
            </a:r>
            <a:r>
              <a:rPr dirty="0" spc="-5"/>
              <a:t>养大 </a:t>
            </a:r>
            <a:r>
              <a:rPr dirty="0" spc="-5"/>
              <a:t>学生的创新、实践能力及创业精神</a:t>
            </a:r>
            <a:r>
              <a:rPr dirty="0"/>
              <a:t>。</a:t>
            </a:r>
            <a:r>
              <a:rPr dirty="0" spc="-5">
                <a:latin typeface="Goudy Old Style"/>
                <a:cs typeface="Goudy Old Style"/>
              </a:rPr>
              <a:t>”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35940" y="3127374"/>
            <a:ext cx="236220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endParaRPr sz="1650">
              <a:latin typeface="Wingdings 2"/>
              <a:cs typeface="Wingdings 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9144" y="2985338"/>
            <a:ext cx="7713345" cy="22085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532765">
              <a:lnSpc>
                <a:spcPct val="102899"/>
              </a:lnSpc>
            </a:pPr>
            <a:r>
              <a:rPr dirty="0" sz="2800" spc="-75">
                <a:solidFill>
                  <a:srgbClr val="FFFFFF"/>
                </a:solidFill>
                <a:latin typeface="Goudy Old Style"/>
                <a:cs typeface="Goudy Old Style"/>
              </a:rPr>
              <a:t>2010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年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教育部下</a:t>
            </a:r>
            <a:r>
              <a:rPr dirty="0" sz="2800" spc="-15">
                <a:solidFill>
                  <a:srgbClr val="FFFFFF"/>
                </a:solidFill>
                <a:latin typeface="宋体"/>
                <a:cs typeface="宋体"/>
              </a:rPr>
              <a:t>发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《关于大力推进高等学校创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新创业教育和大学生自主创业工作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意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见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》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将创 新教育和创业教育结合</a:t>
            </a:r>
            <a:r>
              <a:rPr dirty="0" sz="2800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提出</a:t>
            </a:r>
            <a:r>
              <a:rPr dirty="0" sz="2800" spc="-10">
                <a:solidFill>
                  <a:srgbClr val="FFFFFF"/>
                </a:solidFill>
                <a:latin typeface="Goudy Old Style"/>
                <a:cs typeface="Goudy Old Style"/>
              </a:rPr>
              <a:t>“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创新创业教育</a:t>
            </a:r>
            <a:r>
              <a:rPr dirty="0" sz="2800" spc="-10">
                <a:solidFill>
                  <a:srgbClr val="FFFFFF"/>
                </a:solidFill>
                <a:latin typeface="Goudy Old Style"/>
                <a:cs typeface="Goudy Old Style"/>
              </a:rPr>
              <a:t>”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的概 念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,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并指出创新创业教育是一种新的教育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理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念和模 式。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940" y="1619453"/>
            <a:ext cx="7379334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5600" algn="l"/>
              </a:tabLst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30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pc="-10"/>
              <a:t>混合学习的基本环节（琼</a:t>
            </a:r>
            <a:r>
              <a:rPr dirty="0" spc="-5"/>
              <a:t>什</a:t>
            </a:r>
            <a:r>
              <a:rPr dirty="0" spc="-5">
                <a:latin typeface="Goudy Old Style"/>
                <a:cs typeface="Goudy Old Style"/>
              </a:rPr>
              <a:t>.</a:t>
            </a:r>
            <a:r>
              <a:rPr dirty="0" spc="-10"/>
              <a:t>伯辛</a:t>
            </a:r>
            <a:r>
              <a:rPr dirty="0" spc="-5">
                <a:latin typeface="Goudy Old Style"/>
                <a:cs typeface="Goudy Old Style"/>
              </a:rPr>
              <a:t>Josh</a:t>
            </a:r>
            <a:r>
              <a:rPr dirty="0" spc="15">
                <a:latin typeface="Goudy Old Style"/>
                <a:cs typeface="Goudy Old Style"/>
              </a:rPr>
              <a:t> </a:t>
            </a:r>
            <a:r>
              <a:rPr dirty="0">
                <a:latin typeface="Goudy Old Style"/>
                <a:cs typeface="Goudy Old Style"/>
              </a:rPr>
              <a:t>Bersin</a:t>
            </a:r>
            <a:r>
              <a:rPr dirty="0"/>
              <a:t>）</a:t>
            </a:r>
            <a:endParaRPr sz="1650">
              <a:latin typeface="Goudy Old Style"/>
              <a:cs typeface="Goudy Old Styl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2132202"/>
            <a:ext cx="7989570" cy="1732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95">
                <a:solidFill>
                  <a:srgbClr val="FFFFFF"/>
                </a:solidFill>
                <a:latin typeface="Goudy Old Style"/>
                <a:cs typeface="Goudy Old Style"/>
              </a:rPr>
              <a:t>1</a:t>
            </a:r>
            <a:r>
              <a:rPr dirty="0" sz="2800">
                <a:solidFill>
                  <a:srgbClr val="FFFFFF"/>
                </a:solidFill>
                <a:latin typeface="Goudy Old Style"/>
                <a:cs typeface="Goudy Old Style"/>
              </a:rPr>
              <a:t>.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识别并定义学习需求；</a:t>
            </a:r>
            <a:r>
              <a:rPr dirty="0" sz="2800">
                <a:solidFill>
                  <a:srgbClr val="FFFFFF"/>
                </a:solidFill>
                <a:latin typeface="Goudy Old Style"/>
                <a:cs typeface="Goudy Old Style"/>
              </a:rPr>
              <a:t>2.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根据学习者特征，制定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学习计划与评价策略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；</a:t>
            </a:r>
            <a:r>
              <a:rPr dirty="0" sz="2800">
                <a:solidFill>
                  <a:srgbClr val="FFFFFF"/>
                </a:solidFill>
                <a:latin typeface="Goudy Old Style"/>
                <a:cs typeface="Goudy Old Style"/>
              </a:rPr>
              <a:t>3.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根据实施混合学习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环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境，开发或选择学习内容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；</a:t>
            </a:r>
            <a:r>
              <a:rPr dirty="0" sz="2800" spc="-5">
                <a:solidFill>
                  <a:srgbClr val="FFFFFF"/>
                </a:solidFill>
                <a:latin typeface="Goudy Old Style"/>
                <a:cs typeface="Goudy Old Style"/>
              </a:rPr>
              <a:t>4.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执行计</a:t>
            </a:r>
            <a:r>
              <a:rPr dirty="0" sz="2800" spc="-15">
                <a:solidFill>
                  <a:srgbClr val="FFFFFF"/>
                </a:solidFill>
                <a:latin typeface="宋体"/>
                <a:cs typeface="宋体"/>
              </a:rPr>
              <a:t>划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，跟踪过 程并对结果进行评价。</a:t>
            </a:r>
            <a:endParaRPr sz="2800">
              <a:latin typeface="宋体"/>
              <a:cs typeface="宋体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6666" y="4609338"/>
            <a:ext cx="2711450" cy="935990"/>
          </a:xfrm>
          <a:custGeom>
            <a:avLst/>
            <a:gdLst/>
            <a:ahLst/>
            <a:cxnLst/>
            <a:rect l="l" t="t" r="r" b="b"/>
            <a:pathLst>
              <a:path w="2711450" h="935989">
                <a:moveTo>
                  <a:pt x="2243328" y="0"/>
                </a:moveTo>
                <a:lnTo>
                  <a:pt x="0" y="0"/>
                </a:lnTo>
                <a:lnTo>
                  <a:pt x="467868" y="467868"/>
                </a:lnTo>
                <a:lnTo>
                  <a:pt x="0" y="935736"/>
                </a:lnTo>
                <a:lnTo>
                  <a:pt x="2243328" y="935736"/>
                </a:lnTo>
                <a:lnTo>
                  <a:pt x="2711196" y="467868"/>
                </a:lnTo>
                <a:lnTo>
                  <a:pt x="2243328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6666" y="4609338"/>
            <a:ext cx="2711450" cy="935990"/>
          </a:xfrm>
          <a:custGeom>
            <a:avLst/>
            <a:gdLst/>
            <a:ahLst/>
            <a:cxnLst/>
            <a:rect l="l" t="t" r="r" b="b"/>
            <a:pathLst>
              <a:path w="2711450" h="935989">
                <a:moveTo>
                  <a:pt x="0" y="0"/>
                </a:moveTo>
                <a:lnTo>
                  <a:pt x="2243328" y="0"/>
                </a:lnTo>
                <a:lnTo>
                  <a:pt x="2711196" y="467868"/>
                </a:lnTo>
                <a:lnTo>
                  <a:pt x="2243328" y="935736"/>
                </a:lnTo>
                <a:lnTo>
                  <a:pt x="0" y="935736"/>
                </a:lnTo>
                <a:lnTo>
                  <a:pt x="467868" y="467868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536953" y="4695190"/>
            <a:ext cx="1168400" cy="644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353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宋体"/>
                <a:cs typeface="宋体"/>
              </a:rPr>
              <a:t>识别学习需求 定义学习需求</a:t>
            </a:r>
            <a:endParaRPr sz="1500">
              <a:latin typeface="宋体"/>
              <a:cs typeface="宋体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25517" y="4609338"/>
            <a:ext cx="2525395" cy="917575"/>
          </a:xfrm>
          <a:custGeom>
            <a:avLst/>
            <a:gdLst/>
            <a:ahLst/>
            <a:cxnLst/>
            <a:rect l="l" t="t" r="r" b="b"/>
            <a:pathLst>
              <a:path w="2525395" h="917575">
                <a:moveTo>
                  <a:pt x="2066543" y="0"/>
                </a:moveTo>
                <a:lnTo>
                  <a:pt x="0" y="0"/>
                </a:lnTo>
                <a:lnTo>
                  <a:pt x="458724" y="458724"/>
                </a:lnTo>
                <a:lnTo>
                  <a:pt x="0" y="917448"/>
                </a:lnTo>
                <a:lnTo>
                  <a:pt x="2066543" y="917448"/>
                </a:lnTo>
                <a:lnTo>
                  <a:pt x="2525267" y="458724"/>
                </a:lnTo>
                <a:lnTo>
                  <a:pt x="2066543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25517" y="4609338"/>
            <a:ext cx="2525395" cy="917575"/>
          </a:xfrm>
          <a:custGeom>
            <a:avLst/>
            <a:gdLst/>
            <a:ahLst/>
            <a:cxnLst/>
            <a:rect l="l" t="t" r="r" b="b"/>
            <a:pathLst>
              <a:path w="2525395" h="917575">
                <a:moveTo>
                  <a:pt x="0" y="0"/>
                </a:moveTo>
                <a:lnTo>
                  <a:pt x="2066543" y="0"/>
                </a:lnTo>
                <a:lnTo>
                  <a:pt x="2525267" y="458724"/>
                </a:lnTo>
                <a:lnTo>
                  <a:pt x="2066543" y="917448"/>
                </a:lnTo>
                <a:lnTo>
                  <a:pt x="0" y="917448"/>
                </a:lnTo>
                <a:lnTo>
                  <a:pt x="458724" y="458724"/>
                </a:lnTo>
                <a:lnTo>
                  <a:pt x="0" y="0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117719" y="4685538"/>
            <a:ext cx="1358900" cy="644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353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宋体"/>
                <a:cs typeface="宋体"/>
              </a:rPr>
              <a:t>实现的基本设施 开发或选择内容</a:t>
            </a:r>
            <a:endParaRPr sz="1500">
              <a:latin typeface="宋体"/>
              <a:cs typeface="宋体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97301" y="4609338"/>
            <a:ext cx="2365375" cy="932815"/>
          </a:xfrm>
          <a:custGeom>
            <a:avLst/>
            <a:gdLst/>
            <a:ahLst/>
            <a:cxnLst/>
            <a:rect l="l" t="t" r="r" b="b"/>
            <a:pathLst>
              <a:path w="2365375" h="932814">
                <a:moveTo>
                  <a:pt x="1898903" y="0"/>
                </a:moveTo>
                <a:lnTo>
                  <a:pt x="0" y="0"/>
                </a:lnTo>
                <a:lnTo>
                  <a:pt x="466344" y="466344"/>
                </a:lnTo>
                <a:lnTo>
                  <a:pt x="0" y="932688"/>
                </a:lnTo>
                <a:lnTo>
                  <a:pt x="1898903" y="932688"/>
                </a:lnTo>
                <a:lnTo>
                  <a:pt x="2365248" y="466344"/>
                </a:lnTo>
                <a:lnTo>
                  <a:pt x="1898903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797301" y="4609338"/>
            <a:ext cx="2365375" cy="932815"/>
          </a:xfrm>
          <a:custGeom>
            <a:avLst/>
            <a:gdLst/>
            <a:ahLst/>
            <a:cxnLst/>
            <a:rect l="l" t="t" r="r" b="b"/>
            <a:pathLst>
              <a:path w="2365375" h="932814">
                <a:moveTo>
                  <a:pt x="0" y="0"/>
                </a:moveTo>
                <a:lnTo>
                  <a:pt x="1898903" y="0"/>
                </a:lnTo>
                <a:lnTo>
                  <a:pt x="2365248" y="466344"/>
                </a:lnTo>
                <a:lnTo>
                  <a:pt x="1898903" y="932688"/>
                </a:lnTo>
                <a:lnTo>
                  <a:pt x="0" y="932688"/>
                </a:lnTo>
                <a:lnTo>
                  <a:pt x="466344" y="466344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404742" y="4538598"/>
            <a:ext cx="1170305" cy="9537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94615">
              <a:lnSpc>
                <a:spcPct val="1353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宋体"/>
                <a:cs typeface="宋体"/>
              </a:rPr>
              <a:t>学习者特征 制定学习计划 制定评价策略</a:t>
            </a:r>
            <a:endParaRPr sz="1500">
              <a:latin typeface="宋体"/>
              <a:cs typeface="宋体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610350" y="4609338"/>
            <a:ext cx="2235835" cy="917575"/>
          </a:xfrm>
          <a:custGeom>
            <a:avLst/>
            <a:gdLst/>
            <a:ahLst/>
            <a:cxnLst/>
            <a:rect l="l" t="t" r="r" b="b"/>
            <a:pathLst>
              <a:path w="2235834" h="917575">
                <a:moveTo>
                  <a:pt x="1776983" y="0"/>
                </a:moveTo>
                <a:lnTo>
                  <a:pt x="0" y="0"/>
                </a:lnTo>
                <a:lnTo>
                  <a:pt x="458724" y="458724"/>
                </a:lnTo>
                <a:lnTo>
                  <a:pt x="0" y="917448"/>
                </a:lnTo>
                <a:lnTo>
                  <a:pt x="1776983" y="917448"/>
                </a:lnTo>
                <a:lnTo>
                  <a:pt x="2235707" y="458724"/>
                </a:lnTo>
                <a:lnTo>
                  <a:pt x="1776983" y="0"/>
                </a:lnTo>
                <a:close/>
              </a:path>
            </a:pathLst>
          </a:custGeom>
          <a:solidFill>
            <a:srgbClr val="5074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610350" y="4609338"/>
            <a:ext cx="2235835" cy="917575"/>
          </a:xfrm>
          <a:custGeom>
            <a:avLst/>
            <a:gdLst/>
            <a:ahLst/>
            <a:cxnLst/>
            <a:rect l="l" t="t" r="r" b="b"/>
            <a:pathLst>
              <a:path w="2235834" h="917575">
                <a:moveTo>
                  <a:pt x="0" y="0"/>
                </a:moveTo>
                <a:lnTo>
                  <a:pt x="1776983" y="0"/>
                </a:lnTo>
                <a:lnTo>
                  <a:pt x="2235707" y="458724"/>
                </a:lnTo>
                <a:lnTo>
                  <a:pt x="1776983" y="917448"/>
                </a:lnTo>
                <a:lnTo>
                  <a:pt x="0" y="917448"/>
                </a:lnTo>
                <a:lnTo>
                  <a:pt x="458724" y="458724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7343393" y="4530597"/>
            <a:ext cx="787400" cy="9537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353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宋体"/>
                <a:cs typeface="宋体"/>
              </a:rPr>
              <a:t>执行计划 过程跟踪 评价结果</a:t>
            </a:r>
            <a:endParaRPr sz="15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6259" y="608076"/>
            <a:ext cx="4508754" cy="5417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35940" y="1536799"/>
            <a:ext cx="8328659" cy="4224655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内涵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：</a:t>
            </a:r>
            <a:r>
              <a:rPr dirty="0" sz="2700" spc="-690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基于团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队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/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小组的合作的学习</a:t>
            </a:r>
            <a:endParaRPr sz="2700">
              <a:latin typeface="宋体"/>
              <a:cs typeface="宋体"/>
            </a:endParaRPr>
          </a:p>
          <a:p>
            <a:pPr marL="355600" marR="5080" indent="-343535">
              <a:lnSpc>
                <a:spcPct val="90000"/>
              </a:lnSpc>
              <a:spcBef>
                <a:spcPts val="650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-25">
                <a:solidFill>
                  <a:srgbClr val="FFFFFF"/>
                </a:solidFill>
                <a:latin typeface="Goudy Old Style"/>
                <a:cs typeface="Goudy Old Style"/>
              </a:rPr>
              <a:t>Team-Based </a:t>
            </a:r>
            <a:r>
              <a:rPr dirty="0" sz="2700" spc="-5">
                <a:solidFill>
                  <a:srgbClr val="FFFFFF"/>
                </a:solidFill>
                <a:latin typeface="Goudy Old Style"/>
                <a:cs typeface="Goudy Old Style"/>
              </a:rPr>
              <a:t>Learning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（ＴＢＬ）</a:t>
            </a:r>
            <a:r>
              <a:rPr dirty="0" sz="2700" spc="-5">
                <a:solidFill>
                  <a:srgbClr val="FFFFFF"/>
                </a:solidFill>
                <a:latin typeface="Goudy Old Style"/>
                <a:cs typeface="Goudy Old Style"/>
              </a:rPr>
              <a:t>, Cooperative 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learning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：  一种组织化，系统化的教学策略，小组一起工作指 向共同的目标。</a:t>
            </a:r>
            <a:endParaRPr sz="27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与传统讲授式课堂教学比较，合作学习：</a:t>
            </a:r>
            <a:endParaRPr sz="2700">
              <a:latin typeface="宋体"/>
              <a:cs typeface="宋体"/>
            </a:endParaRPr>
          </a:p>
          <a:p>
            <a:pPr marL="355600" marR="420370" indent="-343535">
              <a:lnSpc>
                <a:spcPts val="2720"/>
              </a:lnSpc>
              <a:spcBef>
                <a:spcPts val="1040"/>
              </a:spcBef>
              <a:buClr>
                <a:srgbClr val="E0EFFF"/>
              </a:buClr>
              <a:buSzPct val="59259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课程目标从关键概念认知向关键概念运用和问题解 决转变；</a:t>
            </a:r>
            <a:endParaRPr sz="2700">
              <a:latin typeface="宋体"/>
              <a:cs typeface="宋体"/>
            </a:endParaRPr>
          </a:p>
          <a:p>
            <a:pPr marL="355600" indent="-343535">
              <a:lnSpc>
                <a:spcPct val="100000"/>
              </a:lnSpc>
              <a:spcBef>
                <a:spcPts val="325"/>
              </a:spcBef>
              <a:buClr>
                <a:srgbClr val="E0EFFF"/>
              </a:buClr>
              <a:buSzPct val="59259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教师从信息传递者向内容设计者和小组管理者转变；</a:t>
            </a:r>
            <a:endParaRPr sz="2700">
              <a:latin typeface="宋体"/>
              <a:cs typeface="宋体"/>
            </a:endParaRPr>
          </a:p>
          <a:p>
            <a:pPr marL="355600" marR="420370" indent="-343535">
              <a:lnSpc>
                <a:spcPts val="2720"/>
              </a:lnSpc>
              <a:spcBef>
                <a:spcPts val="1040"/>
              </a:spcBef>
              <a:buClr>
                <a:srgbClr val="E0EFFF"/>
              </a:buClr>
              <a:buSzPct val="59259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学生角色从信息接收者向主动获取知识并与他人合 作的学习者转变。</a:t>
            </a:r>
            <a:endParaRPr sz="27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74370" y="1004254"/>
            <a:ext cx="8185784" cy="4687570"/>
          </a:xfrm>
          <a:prstGeom prst="rect">
            <a:avLst/>
          </a:prstGeom>
        </p:spPr>
        <p:txBody>
          <a:bodyPr wrap="square" lIns="0" tIns="1244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80"/>
              </a:spcBef>
              <a:tabLst>
                <a:tab pos="354965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合作学习的原理：</a:t>
            </a:r>
            <a:endParaRPr sz="2800">
              <a:latin typeface="宋体"/>
              <a:cs typeface="宋体"/>
            </a:endParaRPr>
          </a:p>
          <a:p>
            <a:pPr marL="355600" marR="363220" indent="-342900">
              <a:lnSpc>
                <a:spcPct val="100000"/>
              </a:lnSpc>
              <a:spcBef>
                <a:spcPts val="880"/>
              </a:spcBef>
              <a:tabLst>
                <a:tab pos="354965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1）在合作的环境中比在个体的、竞争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学习环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境中产生更强烈动机的合力，富有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凝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聚力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整体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比同等数量的个体工作效率更高，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因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为团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体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内相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互依存的情感能够使人具有更大活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力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；</a:t>
            </a:r>
            <a:endParaRPr sz="2800">
              <a:latin typeface="宋体"/>
              <a:cs typeface="宋体"/>
            </a:endParaRPr>
          </a:p>
          <a:p>
            <a:pPr marL="355600" marR="541020" indent="-342900">
              <a:lnSpc>
                <a:spcPct val="100000"/>
              </a:lnSpc>
              <a:spcBef>
                <a:spcPts val="675"/>
              </a:spcBef>
              <a:tabLst>
                <a:tab pos="354965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2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）相比于单独学习，合作团体中的成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员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之间更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易于相互学习，更富于帮助他人的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精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神；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54965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3）合作团体中人际之间的相互作用会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促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进学生</a:t>
            </a:r>
            <a:endParaRPr sz="2800">
              <a:latin typeface="宋体"/>
              <a:cs typeface="宋体"/>
            </a:endParaRPr>
          </a:p>
          <a:p>
            <a:pPr marL="355600" marR="5080">
              <a:lnSpc>
                <a:spcPct val="100000"/>
              </a:lnSpc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进行与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独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立学习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相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比更为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复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杂的认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知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和社会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习，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提供更多的、利于学习成绩提高的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智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力活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动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；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599641"/>
            <a:ext cx="7988934" cy="437007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355600" marR="5080" indent="-343535">
              <a:lnSpc>
                <a:spcPct val="90000"/>
              </a:lnSpc>
              <a:spcBef>
                <a:spcPts val="459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4）合作增强了彼此之间的积极情感，降低了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人际之间的疏远和孤独感，建立了人际关系， 并产生了对别人的肯定态度；</a:t>
            </a:r>
            <a:endParaRPr sz="3000">
              <a:latin typeface="宋体"/>
              <a:cs typeface="宋体"/>
            </a:endParaRPr>
          </a:p>
          <a:p>
            <a:pPr marL="355600" marR="5080" indent="-343535">
              <a:lnSpc>
                <a:spcPct val="90000"/>
              </a:lnSpc>
              <a:spcBef>
                <a:spcPts val="720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5）合作可以增强人的自尊。这不仅由于在合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作的情景中学习成绩得到了提高，而且由于得 到了别人的尊重和关注。</a:t>
            </a:r>
            <a:endParaRPr sz="3000">
              <a:latin typeface="宋体"/>
              <a:cs typeface="宋体"/>
            </a:endParaRPr>
          </a:p>
          <a:p>
            <a:pPr marL="355600" marR="5080" indent="-343535">
              <a:lnSpc>
                <a:spcPct val="90000"/>
              </a:lnSpc>
              <a:spcBef>
                <a:spcPts val="720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 spc="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6）通过提高合作学习能力，学生能够对合作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学习的任务要求进行更为有效的反应，也就是 说，学生进行合作学习的机会越多，他们越能 提高合作技能。</a:t>
            </a:r>
            <a:endParaRPr sz="30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69265" y="133045"/>
            <a:ext cx="8909050" cy="665607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 marR="217170">
              <a:lnSpc>
                <a:spcPts val="2400"/>
              </a:lnSpc>
              <a:spcBef>
                <a:spcPts val="675"/>
              </a:spcBef>
            </a:pPr>
            <a:r>
              <a:rPr dirty="0" sz="2500" spc="-10">
                <a:solidFill>
                  <a:srgbClr val="FFFFFF"/>
                </a:solidFill>
                <a:latin typeface="宋体"/>
                <a:cs typeface="宋体"/>
              </a:rPr>
              <a:t>从两两合作到团体调查（乔伊斯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500" spc="-5">
                <a:solidFill>
                  <a:srgbClr val="FFFFFF"/>
                </a:solidFill>
                <a:latin typeface="Goudy Old Style"/>
                <a:cs typeface="Goudy Old Style"/>
              </a:rPr>
              <a:t>Bruce</a:t>
            </a:r>
            <a:r>
              <a:rPr dirty="0" sz="2500" spc="75">
                <a:solidFill>
                  <a:srgbClr val="FFFFFF"/>
                </a:solidFill>
                <a:latin typeface="Goudy Old Style"/>
                <a:cs typeface="Goudy Old Style"/>
              </a:rPr>
              <a:t> </a:t>
            </a:r>
            <a:r>
              <a:rPr dirty="0" sz="2500" spc="-25">
                <a:solidFill>
                  <a:srgbClr val="FFFFFF"/>
                </a:solidFill>
                <a:latin typeface="Goudy Old Style"/>
                <a:cs typeface="Goudy Old Style"/>
              </a:rPr>
              <a:t>Joyce</a:t>
            </a:r>
            <a:r>
              <a:rPr dirty="0" sz="2500" spc="-25">
                <a:solidFill>
                  <a:srgbClr val="FFFFFF"/>
                </a:solidFill>
                <a:latin typeface="宋体"/>
                <a:cs typeface="宋体"/>
              </a:rPr>
              <a:t>）</a:t>
            </a:r>
            <a:r>
              <a:rPr dirty="0" sz="2500" spc="-25">
                <a:solidFill>
                  <a:srgbClr val="FFFFFF"/>
                </a:solidFill>
                <a:latin typeface="Goudy Old Style"/>
                <a:cs typeface="Goudy Old Style"/>
              </a:rPr>
              <a:t>&amp;</a:t>
            </a:r>
            <a:r>
              <a:rPr dirty="0" sz="2500" spc="-10">
                <a:solidFill>
                  <a:srgbClr val="FFFFFF"/>
                </a:solidFill>
                <a:latin typeface="宋体"/>
                <a:cs typeface="宋体"/>
              </a:rPr>
              <a:t>韦尔</a:t>
            </a:r>
            <a:r>
              <a:rPr dirty="0" sz="2500">
                <a:solidFill>
                  <a:srgbClr val="FFFFFF"/>
                </a:solidFill>
                <a:latin typeface="宋体"/>
                <a:cs typeface="宋体"/>
              </a:rPr>
              <a:t>（</a:t>
            </a:r>
            <a:r>
              <a:rPr dirty="0" sz="2500">
                <a:solidFill>
                  <a:srgbClr val="FFFFFF"/>
                </a:solidFill>
                <a:latin typeface="Goudy Old Style"/>
                <a:cs typeface="Goudy Old Style"/>
              </a:rPr>
              <a:t>Marsha  </a:t>
            </a:r>
            <a:r>
              <a:rPr dirty="0" sz="2500" spc="-40">
                <a:solidFill>
                  <a:srgbClr val="FFFFFF"/>
                </a:solidFill>
                <a:latin typeface="Goudy Old Style"/>
                <a:cs typeface="Goudy Old Style"/>
              </a:rPr>
              <a:t>Well</a:t>
            </a:r>
            <a:r>
              <a:rPr dirty="0" sz="2500" spc="-40">
                <a:solidFill>
                  <a:srgbClr val="FFFFFF"/>
                </a:solidFill>
                <a:latin typeface="宋体"/>
                <a:cs typeface="宋体"/>
              </a:rPr>
              <a:t>）</a:t>
            </a:r>
            <a:r>
              <a:rPr dirty="0" sz="2500" spc="-625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）</a:t>
            </a:r>
            <a:endParaRPr sz="2500">
              <a:latin typeface="宋体"/>
              <a:cs typeface="宋体"/>
            </a:endParaRPr>
          </a:p>
          <a:p>
            <a:pPr marL="12700" marR="5080">
              <a:lnSpc>
                <a:spcPct val="100000"/>
              </a:lnSpc>
              <a:spcBef>
                <a:spcPts val="805"/>
              </a:spcBef>
            </a:pP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案例1：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英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语课上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，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教师给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生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们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12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首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诗，是从</a:t>
            </a:r>
            <a:r>
              <a:rPr dirty="0" sz="2500">
                <a:solidFill>
                  <a:srgbClr val="FFFFFF"/>
                </a:solidFill>
                <a:latin typeface="宋体"/>
                <a:cs typeface="宋体"/>
              </a:rPr>
              <a:t>100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首最</a:t>
            </a:r>
            <a:r>
              <a:rPr dirty="0" sz="2500" spc="10">
                <a:solidFill>
                  <a:srgbClr val="FFFFFF"/>
                </a:solidFill>
                <a:latin typeface="宋体"/>
                <a:cs typeface="宋体"/>
              </a:rPr>
              <a:t>能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代表 当代美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国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杰出诗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人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的作品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中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挑选出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来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的。教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师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将学生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分</a:t>
            </a:r>
            <a:r>
              <a:rPr dirty="0" sz="2500" spc="15">
                <a:solidFill>
                  <a:srgbClr val="FFFFFF"/>
                </a:solidFill>
                <a:latin typeface="宋体"/>
                <a:cs typeface="宋体"/>
              </a:rPr>
              <a:t>为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2人 一组，让他们阅读后根据诗歌的结</a:t>
            </a:r>
            <a:r>
              <a:rPr dirty="0" sz="2500">
                <a:solidFill>
                  <a:srgbClr val="FFFFFF"/>
                </a:solidFill>
                <a:latin typeface="宋体"/>
                <a:cs typeface="宋体"/>
              </a:rPr>
              <a:t>构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、风格和主题分类，然后 各组与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全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班分享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分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类结果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，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这样，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一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组学生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就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能将自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己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的分类 结果与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其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它各组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比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较。通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过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这种分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享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，全班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生获得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了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许多对 诗歌结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构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、风格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及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主题进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行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分类的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方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法。接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着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，教师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让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重新分 </a:t>
            </a:r>
            <a:r>
              <a:rPr dirty="0" sz="2500" spc="-10">
                <a:solidFill>
                  <a:srgbClr val="FFFFFF"/>
                </a:solidFill>
                <a:latin typeface="宋体"/>
                <a:cs typeface="宋体"/>
              </a:rPr>
              <a:t>2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人组，给每组学生另外12</a:t>
            </a:r>
            <a:r>
              <a:rPr dirty="0" sz="2500">
                <a:solidFill>
                  <a:srgbClr val="FFFFFF"/>
                </a:solidFill>
                <a:latin typeface="宋体"/>
                <a:cs typeface="宋体"/>
              </a:rPr>
              <a:t>首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诗，让他们将这些诗按照前面获 得的分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类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方法进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行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分类，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也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可以自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己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扩展新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类别，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这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一几轮 做下去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，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直到学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生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们学</a:t>
            </a:r>
            <a:r>
              <a:rPr dirty="0" sz="2500">
                <a:solidFill>
                  <a:srgbClr val="FFFFFF"/>
                </a:solidFill>
                <a:latin typeface="宋体"/>
                <a:cs typeface="宋体"/>
              </a:rPr>
              <a:t>会48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首诗。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接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着，教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师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布置新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任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务：一 是学会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根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据诗歌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风格和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结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构找出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诗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的主题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，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或根据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主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题找出 风格和结构（即搞清风格、结构与</a:t>
            </a:r>
            <a:r>
              <a:rPr dirty="0" sz="2500">
                <a:solidFill>
                  <a:srgbClr val="FFFFFF"/>
                </a:solidFill>
                <a:latin typeface="宋体"/>
                <a:cs typeface="宋体"/>
              </a:rPr>
              <a:t>主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题的关系）；二是让学生 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猜测某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组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诗歌是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否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是特定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诗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人的风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格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、结构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和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主题的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独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特结合。</a:t>
            </a:r>
            <a:endParaRPr sz="2500">
              <a:latin typeface="宋体"/>
              <a:cs typeface="宋体"/>
            </a:endParaRPr>
          </a:p>
          <a:p>
            <a:pPr algn="just" marL="12700" marR="241300">
              <a:lnSpc>
                <a:spcPct val="80000"/>
              </a:lnSpc>
              <a:spcBef>
                <a:spcPts val="425"/>
              </a:spcBef>
            </a:pP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合作学习可以先从</a:t>
            </a:r>
            <a:r>
              <a:rPr dirty="0" sz="2500" spc="-5">
                <a:solidFill>
                  <a:srgbClr val="FFFFFF"/>
                </a:solidFill>
                <a:latin typeface="Goudy Old Style"/>
                <a:cs typeface="Goudy Old Style"/>
              </a:rPr>
              <a:t>2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到</a:t>
            </a:r>
            <a:r>
              <a:rPr dirty="0" sz="2500" spc="-5">
                <a:solidFill>
                  <a:srgbClr val="FFFFFF"/>
                </a:solidFill>
                <a:latin typeface="Goudy Old Style"/>
                <a:cs typeface="Goudy Old Style"/>
              </a:rPr>
              <a:t>3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人小组开始，</a:t>
            </a:r>
            <a:r>
              <a:rPr dirty="0" sz="2500" spc="-640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dirty="0" sz="2500" spc="-5">
                <a:solidFill>
                  <a:srgbClr val="FFFFFF"/>
                </a:solidFill>
                <a:latin typeface="Goudy Old Style"/>
                <a:cs typeface="Goudy Old Style"/>
              </a:rPr>
              <a:t>2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到</a:t>
            </a:r>
            <a:r>
              <a:rPr dirty="0" sz="2500" spc="-5">
                <a:solidFill>
                  <a:srgbClr val="FFFFFF"/>
                </a:solidFill>
                <a:latin typeface="Goudy Old Style"/>
                <a:cs typeface="Goudy Old Style"/>
              </a:rPr>
              <a:t>3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人的交流比大群体简 单，通过不断改变，学生们逐步适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应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接受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班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级的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任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何成</a:t>
            </a:r>
            <a:r>
              <a:rPr dirty="0" sz="2500" spc="5">
                <a:solidFill>
                  <a:srgbClr val="FFFFFF"/>
                </a:solidFill>
                <a:latin typeface="宋体"/>
                <a:cs typeface="宋体"/>
              </a:rPr>
              <a:t>员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作为 </a:t>
            </a:r>
            <a:r>
              <a:rPr dirty="0" sz="2500" spc="-10">
                <a:solidFill>
                  <a:srgbClr val="FFFFFF"/>
                </a:solidFill>
                <a:latin typeface="宋体"/>
                <a:cs typeface="宋体"/>
              </a:rPr>
              <a:t>他们的合作伙伴，使每个学生学会</a:t>
            </a:r>
            <a:r>
              <a:rPr dirty="0" sz="2500">
                <a:solidFill>
                  <a:srgbClr val="FFFFFF"/>
                </a:solidFill>
                <a:latin typeface="宋体"/>
                <a:cs typeface="宋体"/>
              </a:rPr>
              <a:t>和</a:t>
            </a:r>
            <a:r>
              <a:rPr dirty="0" sz="2500" spc="-10">
                <a:solidFill>
                  <a:srgbClr val="FFFFFF"/>
                </a:solidFill>
                <a:latin typeface="宋体"/>
                <a:cs typeface="宋体"/>
              </a:rPr>
              <a:t>任何</a:t>
            </a:r>
            <a:r>
              <a:rPr dirty="0" sz="2500">
                <a:solidFill>
                  <a:srgbClr val="FFFFFF"/>
                </a:solidFill>
                <a:latin typeface="宋体"/>
                <a:cs typeface="宋体"/>
              </a:rPr>
              <a:t>一</a:t>
            </a:r>
            <a:r>
              <a:rPr dirty="0" sz="2500" spc="-10">
                <a:solidFill>
                  <a:srgbClr val="FFFFFF"/>
                </a:solidFill>
                <a:latin typeface="宋体"/>
                <a:cs typeface="宋体"/>
              </a:rPr>
              <a:t>个同</a:t>
            </a:r>
            <a:r>
              <a:rPr dirty="0" sz="2500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2500" spc="-10">
                <a:solidFill>
                  <a:srgbClr val="FFFFFF"/>
                </a:solidFill>
                <a:latin typeface="宋体"/>
                <a:cs typeface="宋体"/>
              </a:rPr>
              <a:t>根据</a:t>
            </a:r>
            <a:r>
              <a:rPr dirty="0" sz="2500">
                <a:solidFill>
                  <a:srgbClr val="FFFFFF"/>
                </a:solidFill>
                <a:latin typeface="宋体"/>
                <a:cs typeface="宋体"/>
              </a:rPr>
              <a:t>不</a:t>
            </a:r>
            <a:r>
              <a:rPr dirty="0" sz="2500" spc="-10">
                <a:solidFill>
                  <a:srgbClr val="FFFFFF"/>
                </a:solidFill>
                <a:latin typeface="宋体"/>
                <a:cs typeface="宋体"/>
              </a:rPr>
              <a:t>同任 </a:t>
            </a:r>
            <a:r>
              <a:rPr dirty="0" sz="2500" spc="-5">
                <a:solidFill>
                  <a:srgbClr val="FFFFFF"/>
                </a:solidFill>
                <a:latin typeface="宋体"/>
                <a:cs typeface="宋体"/>
              </a:rPr>
              <a:t>务进行合作学习。</a:t>
            </a:r>
            <a:endParaRPr sz="25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58267" y="172403"/>
            <a:ext cx="8903335" cy="66116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5600" marR="5080" indent="-342900">
              <a:lnSpc>
                <a:spcPct val="12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dirty="0" sz="1450" spc="-1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450" spc="-10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400">
                <a:solidFill>
                  <a:srgbClr val="FFFFFF"/>
                </a:solidFill>
                <a:latin typeface="宋体"/>
                <a:cs typeface="宋体"/>
              </a:rPr>
              <a:t>案</a:t>
            </a:r>
            <a:r>
              <a:rPr dirty="0" sz="2400" spc="-5">
                <a:solidFill>
                  <a:srgbClr val="FFFFFF"/>
                </a:solidFill>
                <a:latin typeface="宋体"/>
                <a:cs typeface="宋体"/>
              </a:rPr>
              <a:t>例2：地理课上，教师让学生收集世界</a:t>
            </a:r>
            <a:r>
              <a:rPr dirty="0" sz="2400">
                <a:solidFill>
                  <a:srgbClr val="FFFFFF"/>
                </a:solidFill>
                <a:latin typeface="宋体"/>
                <a:cs typeface="宋体"/>
              </a:rPr>
              <a:t>上</a:t>
            </a:r>
            <a:r>
              <a:rPr dirty="0" sz="2400" spc="-5">
                <a:solidFill>
                  <a:srgbClr val="FFFFFF"/>
                </a:solidFill>
                <a:latin typeface="宋体"/>
                <a:cs typeface="宋体"/>
              </a:rPr>
              <a:t>171个国家的人口统 </a:t>
            </a:r>
            <a:r>
              <a:rPr dirty="0" sz="2400">
                <a:solidFill>
                  <a:srgbClr val="FFFFFF"/>
                </a:solidFill>
                <a:latin typeface="宋体"/>
                <a:cs typeface="宋体"/>
              </a:rPr>
              <a:t>计数字，学生们四人一组，共分</a:t>
            </a:r>
            <a:r>
              <a:rPr dirty="0" sz="2400" spc="-30">
                <a:solidFill>
                  <a:srgbClr val="FFFFFF"/>
                </a:solidFill>
                <a:latin typeface="宋体"/>
                <a:cs typeface="宋体"/>
              </a:rPr>
              <a:t>为</a:t>
            </a:r>
            <a:r>
              <a:rPr dirty="0" sz="2400">
                <a:solidFill>
                  <a:srgbClr val="FFFFFF"/>
                </a:solidFill>
                <a:latin typeface="宋体"/>
                <a:cs typeface="宋体"/>
              </a:rPr>
              <a:t>9组，每个小组分析20个国家 的数据</a:t>
            </a:r>
            <a:r>
              <a:rPr dirty="0" sz="2400" spc="-5">
                <a:solidFill>
                  <a:srgbClr val="FFFFFF"/>
                </a:solidFill>
                <a:latin typeface="宋体"/>
                <a:cs typeface="宋体"/>
              </a:rPr>
              <a:t>，</a:t>
            </a:r>
            <a:r>
              <a:rPr dirty="0" sz="2400">
                <a:solidFill>
                  <a:srgbClr val="FF0000"/>
                </a:solidFill>
                <a:latin typeface="宋体"/>
                <a:cs typeface="宋体"/>
              </a:rPr>
              <a:t>探究下列几个变量之间的关系：人口、国民生产总值、 出生率、平均寿命、教育、卫生保健、工业基础、农业生产、 交通、外债、收支平衡、妇女的权力和自然资源等</a:t>
            </a:r>
            <a:r>
              <a:rPr dirty="0" sz="2400" spc="-45">
                <a:solidFill>
                  <a:srgbClr val="FF0000"/>
                </a:solidFill>
                <a:latin typeface="宋体"/>
                <a:cs typeface="宋体"/>
              </a:rPr>
              <a:t>。</a:t>
            </a:r>
            <a:r>
              <a:rPr dirty="0" sz="2400">
                <a:solidFill>
                  <a:srgbClr val="FFFFFF"/>
                </a:solidFill>
                <a:latin typeface="宋体"/>
                <a:cs typeface="宋体"/>
              </a:rPr>
              <a:t>各个小组 报告自己的研究成果，各组学生有了不同的发现，</a:t>
            </a:r>
            <a:r>
              <a:rPr dirty="0" sz="2400" spc="-45">
                <a:solidFill>
                  <a:srgbClr val="FFFFFF"/>
                </a:solidFill>
                <a:latin typeface="宋体"/>
                <a:cs typeface="宋体"/>
              </a:rPr>
              <a:t>如</a:t>
            </a:r>
            <a:r>
              <a:rPr dirty="0" sz="2400">
                <a:solidFill>
                  <a:srgbClr val="FFFF00"/>
                </a:solidFill>
                <a:latin typeface="宋体"/>
                <a:cs typeface="宋体"/>
              </a:rPr>
              <a:t>：“我们 发现教育水平和各个国家的财富之间没有必然联系”“妇女的 权力与政府的类型没有关系，一些民主国家的情况甚至逊色于 一些专制型的国家”“一些富裕国家花在军事设施上的钱比许 多贫穷国家花在医疗保健上的钱多得多</a:t>
            </a:r>
            <a:r>
              <a:rPr dirty="0" sz="2400" spc="-15">
                <a:solidFill>
                  <a:srgbClr val="FFFF00"/>
                </a:solidFill>
                <a:latin typeface="宋体"/>
                <a:cs typeface="宋体"/>
              </a:rPr>
              <a:t>”……</a:t>
            </a:r>
            <a:r>
              <a:rPr dirty="0" sz="2400">
                <a:solidFill>
                  <a:srgbClr val="FFFFFF"/>
                </a:solidFill>
                <a:latin typeface="宋体"/>
                <a:cs typeface="宋体"/>
              </a:rPr>
              <a:t>面对这些结论，  学生们决定将所有国家的有关数据集中起来，以便搞清楚各组 得出的结论是否是全部数据的反映；同时，他们决定要获取所 选国家的更广泛信息资源以丰富他们的统计数字。教师建</a:t>
            </a:r>
            <a:r>
              <a:rPr dirty="0" sz="2400" spc="-50">
                <a:solidFill>
                  <a:srgbClr val="FFFFFF"/>
                </a:solidFill>
                <a:latin typeface="宋体"/>
                <a:cs typeface="宋体"/>
              </a:rPr>
              <a:t>议</a:t>
            </a:r>
            <a:r>
              <a:rPr dirty="0" sz="2400">
                <a:solidFill>
                  <a:srgbClr val="FF0000"/>
                </a:solidFill>
                <a:latin typeface="宋体"/>
                <a:cs typeface="宋体"/>
              </a:rPr>
              <a:t>各 个小组组织起</a:t>
            </a:r>
            <a:r>
              <a:rPr dirty="0" sz="2400" spc="-15">
                <a:solidFill>
                  <a:srgbClr val="FF0000"/>
                </a:solidFill>
                <a:latin typeface="宋体"/>
                <a:cs typeface="宋体"/>
              </a:rPr>
              <a:t>来</a:t>
            </a:r>
            <a:r>
              <a:rPr dirty="0" sz="2400">
                <a:solidFill>
                  <a:srgbClr val="FFFFFF"/>
                </a:solidFill>
                <a:latin typeface="宋体"/>
                <a:cs typeface="宋体"/>
              </a:rPr>
              <a:t>，对所有问题进行排序和分类，再分头收集有 用的信息并进行研究。</a:t>
            </a:r>
            <a:endParaRPr sz="24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645361"/>
            <a:ext cx="8186420" cy="42678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55600" marR="5080" indent="-343535">
              <a:lnSpc>
                <a:spcPct val="99400"/>
              </a:lnSpc>
              <a:spcBef>
                <a:spcPts val="114"/>
              </a:spcBef>
              <a:tabLst>
                <a:tab pos="355600" algn="l"/>
              </a:tabLst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30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团体调查模式可以以让学生面对一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个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感兴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趣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的问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题为开端，如果学生对这个问题产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生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了反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应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，教 师可以把学生的注意力引导到学生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反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应的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差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异上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来，当学生们对这种差异感兴趣时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，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教师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再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指导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他们自己澄清并界定问题，接下来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生们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根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据问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题需要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自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己进行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织分工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采取行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动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，汇报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结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果。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最后，小组根据最初的目标来评价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自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己解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决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问题 的方法，这一过程自动重复，要么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面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对一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个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新的 问题，要么从调查过程中产生另一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个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需要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解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决的 问题。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940" y="1616405"/>
            <a:ext cx="4030979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00" spc="2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254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/>
              <a:t>团体调查模式结构：</a:t>
            </a:r>
            <a:endParaRPr sz="320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49223" y="2558542"/>
          <a:ext cx="7004050" cy="3173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2500"/>
                <a:gridCol w="3492500"/>
              </a:tblGrid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800" spc="10" b="1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阶段</a:t>
                      </a:r>
                      <a:r>
                        <a:rPr dirty="0" sz="1800" b="1" i="1">
                          <a:solidFill>
                            <a:srgbClr val="FFFFFF"/>
                          </a:solidFill>
                          <a:latin typeface="Goudy Old Style"/>
                          <a:cs typeface="Goudy Old Style"/>
                        </a:rPr>
                        <a:t>1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：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742E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dirty="0" sz="1800" spc="10" b="1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阶段</a:t>
                      </a:r>
                      <a:r>
                        <a:rPr dirty="0" sz="1800" b="1" i="1">
                          <a:solidFill>
                            <a:srgbClr val="FFFFFF"/>
                          </a:solidFill>
                          <a:latin typeface="Goudy Old Style"/>
                          <a:cs typeface="Goudy Old Style"/>
                        </a:rPr>
                        <a:t>2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：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387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0742E"/>
                    </a:solidFill>
                  </a:tcPr>
                </a:tc>
              </a:tr>
              <a:tr h="640079">
                <a:tc>
                  <a:txBody>
                    <a:bodyPr/>
                    <a:lstStyle/>
                    <a:p>
                      <a:pPr marL="91440" marR="188595">
                        <a:lnSpc>
                          <a:spcPts val="2030"/>
                        </a:lnSpc>
                        <a:spcBef>
                          <a:spcPts val="600"/>
                        </a:spcBef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学生面对问题情景（有计划或无 计划的）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762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学生对问题情景做出反应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阶</a:t>
                      </a:r>
                      <a:r>
                        <a:rPr dirty="0" sz="1800" spc="-5">
                          <a:latin typeface="宋体"/>
                          <a:cs typeface="宋体"/>
                        </a:rPr>
                        <a:t>段</a:t>
                      </a:r>
                      <a:r>
                        <a:rPr dirty="0" sz="1800" spc="-5">
                          <a:latin typeface="Goudy Old Style"/>
                          <a:cs typeface="Goudy Old Style"/>
                        </a:rPr>
                        <a:t>3</a:t>
                      </a:r>
                      <a:r>
                        <a:rPr dirty="0" sz="1800" spc="-5">
                          <a:latin typeface="宋体"/>
                          <a:cs typeface="宋体"/>
                        </a:rPr>
                        <a:t>：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800" spc="-5">
                          <a:latin typeface="宋体"/>
                          <a:cs typeface="宋体"/>
                        </a:rPr>
                        <a:t>阶段</a:t>
                      </a:r>
                      <a:r>
                        <a:rPr dirty="0" sz="1800" spc="-5">
                          <a:latin typeface="Goudy Old Style"/>
                          <a:cs typeface="Goudy Old Style"/>
                        </a:rPr>
                        <a:t>4</a:t>
                      </a:r>
                      <a:r>
                        <a:rPr dirty="0" sz="1800" spc="-5">
                          <a:latin typeface="宋体"/>
                          <a:cs typeface="宋体"/>
                        </a:rPr>
                        <a:t>：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E8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1440">
                        <a:lnSpc>
                          <a:spcPts val="2095"/>
                        </a:lnSpc>
                        <a:spcBef>
                          <a:spcPts val="425"/>
                        </a:spcBef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学生分析任务并组织研究（界定</a:t>
                      </a:r>
                      <a:endParaRPr sz="1800">
                        <a:latin typeface="宋体"/>
                        <a:cs typeface="宋体"/>
                      </a:endParaRPr>
                    </a:p>
                    <a:p>
                      <a:pPr marL="91440">
                        <a:lnSpc>
                          <a:spcPts val="2095"/>
                        </a:lnSpc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问题，分配角色和任务）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5397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1800" spc="-5">
                          <a:latin typeface="宋体"/>
                          <a:cs typeface="宋体"/>
                        </a:rPr>
                        <a:t>独立工作和小组研究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阶段</a:t>
                      </a:r>
                      <a:r>
                        <a:rPr dirty="0" sz="1800">
                          <a:latin typeface="Goudy Old Style"/>
                          <a:cs typeface="Goudy Old Style"/>
                        </a:rPr>
                        <a:t>5</a:t>
                      </a:r>
                      <a:r>
                        <a:rPr dirty="0" sz="1800">
                          <a:latin typeface="宋体"/>
                          <a:cs typeface="宋体"/>
                        </a:rPr>
                        <a:t>：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阶段</a:t>
                      </a:r>
                      <a:r>
                        <a:rPr dirty="0" sz="1800">
                          <a:latin typeface="Goudy Old Style"/>
                          <a:cs typeface="Goudy Old Style"/>
                        </a:rPr>
                        <a:t>6</a:t>
                      </a:r>
                      <a:r>
                        <a:rPr dirty="0" sz="1800">
                          <a:latin typeface="宋体"/>
                          <a:cs typeface="宋体"/>
                        </a:rPr>
                        <a:t>：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E8"/>
                    </a:solidFill>
                  </a:tcPr>
                </a:tc>
              </a:tr>
              <a:tr h="64005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>
                          <a:latin typeface="宋体"/>
                          <a:cs typeface="宋体"/>
                        </a:rPr>
                        <a:t>学生分析问题的进展和过程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1800" spc="-5">
                          <a:latin typeface="宋体"/>
                          <a:cs typeface="宋体"/>
                        </a:rPr>
                        <a:t>开始新一轮活动</a:t>
                      </a:r>
                      <a:endParaRPr sz="1800">
                        <a:latin typeface="宋体"/>
                        <a:cs typeface="宋体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5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46303" y="810260"/>
            <a:ext cx="7833995" cy="597471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355600" marR="5080" indent="-342900">
              <a:lnSpc>
                <a:spcPct val="99600"/>
              </a:lnSpc>
              <a:spcBef>
                <a:spcPts val="11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教师的作用：在团体调查模式中，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教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师起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着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促进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顾问作用（帮助学生制定计划、采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取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行动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调控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团体活动，有意识地使用一定的方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法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）。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生对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问题情景做出反应，并对自己对问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题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情景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反应 进行检验，他们自己决定解决问题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需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要什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么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样的 信息，并进行搜集。他们提出假设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并用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相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关知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识去验证假设。他们评价自己的结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果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，以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确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定继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续对原问题进一步探究还是开始新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一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个问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题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的探 究。</a:t>
            </a:r>
            <a:r>
              <a:rPr dirty="0" sz="2800" spc="-5">
                <a:solidFill>
                  <a:srgbClr val="FFFF00"/>
                </a:solidFill>
                <a:latin typeface="宋体"/>
                <a:cs typeface="宋体"/>
              </a:rPr>
              <a:t>教学的中心在于创设一种有利</a:t>
            </a:r>
            <a:r>
              <a:rPr dirty="0" sz="2800">
                <a:solidFill>
                  <a:srgbClr val="FFFF00"/>
                </a:solidFill>
                <a:latin typeface="宋体"/>
                <a:cs typeface="宋体"/>
              </a:rPr>
              <a:t>于</a:t>
            </a:r>
            <a:r>
              <a:rPr dirty="0" sz="2800" spc="-5">
                <a:solidFill>
                  <a:srgbClr val="FFFF00"/>
                </a:solidFill>
                <a:latin typeface="宋体"/>
                <a:cs typeface="宋体"/>
              </a:rPr>
              <a:t>合作</a:t>
            </a:r>
            <a:r>
              <a:rPr dirty="0" sz="2800">
                <a:solidFill>
                  <a:srgbClr val="FFFF00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00"/>
                </a:solidFill>
                <a:latin typeface="宋体"/>
                <a:cs typeface="宋体"/>
              </a:rPr>
              <a:t>团体 </a:t>
            </a:r>
            <a:r>
              <a:rPr dirty="0" sz="2800" spc="-5">
                <a:solidFill>
                  <a:srgbClr val="FFFF00"/>
                </a:solidFill>
                <a:latin typeface="宋体"/>
                <a:cs typeface="宋体"/>
              </a:rPr>
              <a:t>氛围，使学生掌握民主解决问题所</a:t>
            </a:r>
            <a:r>
              <a:rPr dirty="0" sz="2800">
                <a:solidFill>
                  <a:srgbClr val="FFFF00"/>
                </a:solidFill>
                <a:latin typeface="宋体"/>
                <a:cs typeface="宋体"/>
              </a:rPr>
              <a:t>必</a:t>
            </a:r>
            <a:r>
              <a:rPr dirty="0" sz="2800" spc="-5">
                <a:solidFill>
                  <a:srgbClr val="FFFF00"/>
                </a:solidFill>
                <a:latin typeface="宋体"/>
                <a:cs typeface="宋体"/>
              </a:rPr>
              <a:t>须的</a:t>
            </a:r>
            <a:r>
              <a:rPr dirty="0" sz="2800">
                <a:solidFill>
                  <a:srgbClr val="FFFF00"/>
                </a:solidFill>
                <a:latin typeface="宋体"/>
                <a:cs typeface="宋体"/>
              </a:rPr>
              <a:t>协</a:t>
            </a:r>
            <a:r>
              <a:rPr dirty="0" sz="2800" spc="-5">
                <a:solidFill>
                  <a:srgbClr val="FFFF00"/>
                </a:solidFill>
                <a:latin typeface="宋体"/>
                <a:cs typeface="宋体"/>
              </a:rPr>
              <a:t>商和 </a:t>
            </a:r>
            <a:r>
              <a:rPr dirty="0" sz="2800" spc="-5">
                <a:solidFill>
                  <a:srgbClr val="FFFF00"/>
                </a:solidFill>
                <a:latin typeface="宋体"/>
                <a:cs typeface="宋体"/>
              </a:rPr>
              <a:t>解决冲突的技巧</a:t>
            </a:r>
            <a:r>
              <a:rPr dirty="0" sz="2800" spc="-20">
                <a:solidFill>
                  <a:srgbClr val="FFFF00"/>
                </a:solidFill>
                <a:latin typeface="宋体"/>
                <a:cs typeface="宋体"/>
              </a:rPr>
              <a:t>。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此外，教师需要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指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导学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生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学会 收集数据和分析数据的方法，帮助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他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们提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出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可检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验的假设，找出能够对假设进行合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理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验证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构成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要素。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616405"/>
            <a:ext cx="7685405" cy="36366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00" spc="2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32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问题与讨论：</a:t>
            </a:r>
            <a:endParaRPr sz="3200">
              <a:latin typeface="宋体"/>
              <a:cs typeface="宋体"/>
            </a:endParaRP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98500"/>
              </a:lnSpc>
              <a:spcBef>
                <a:spcPts val="1985"/>
              </a:spcBef>
            </a:pPr>
            <a:r>
              <a:rPr dirty="0" sz="19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31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您在日常课堂教学中是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否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使用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过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或者曾 想过使用类似这些教学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模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式？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您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对使用 的类似模式有什么思考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与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感悟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？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您在使 用这种方法时是否遇到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了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什么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难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题？您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是否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找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到了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解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决方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法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？您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是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如何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解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决的？</a:t>
            </a:r>
            <a:endParaRPr sz="32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06908" y="233172"/>
            <a:ext cx="7939278" cy="17335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1459" y="2060448"/>
            <a:ext cx="4177284" cy="45262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715255" y="2133600"/>
            <a:ext cx="4081272" cy="44988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7595" y="589787"/>
            <a:ext cx="4985766" cy="5600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35940" y="1645361"/>
            <a:ext cx="8186420" cy="307276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just" marL="355600" marR="363220" indent="-343535">
              <a:lnSpc>
                <a:spcPct val="97000"/>
              </a:lnSpc>
              <a:spcBef>
                <a:spcPts val="200"/>
              </a:spcBef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6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教学方法内涵：教学方法是指向特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定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课程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与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教学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目标、受特定课程内容制约、为师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生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所共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遵循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的教与学的操作规范和步骤。</a:t>
            </a:r>
            <a:endParaRPr sz="2800">
              <a:latin typeface="宋体"/>
              <a:cs typeface="宋体"/>
            </a:endParaRPr>
          </a:p>
          <a:p>
            <a:pPr marL="355600" marR="5080" indent="-343535">
              <a:lnSpc>
                <a:spcPct val="98000"/>
              </a:lnSpc>
              <a:spcBef>
                <a:spcPts val="940"/>
              </a:spcBef>
              <a:tabLst>
                <a:tab pos="355600" algn="l"/>
              </a:tabLst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30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第一，教学方法体现了特定的教育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价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值观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，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指向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实现特定的课程与教学目标。因此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要把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握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一种 教学方法的本质，就必须着眼于它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所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体现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根本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的教育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价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值观，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看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它究竟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指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向怎样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课程与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教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学。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645361"/>
            <a:ext cx="8186420" cy="3072765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algn="just" marL="355600" marR="363220" indent="-343535">
              <a:lnSpc>
                <a:spcPct val="98500"/>
              </a:lnSpc>
              <a:spcBef>
                <a:spcPts val="145"/>
              </a:spcBef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6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第二，教学方法受特定的课程内容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制约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。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“一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般教学方法”要真正对教学过程起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作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用，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必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须与 特定的课程内容结合起来。各门学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科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的教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必须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运用适合各自学科内容的思维方法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、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研究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方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法、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研究手段。</a:t>
            </a:r>
            <a:endParaRPr sz="2800">
              <a:latin typeface="宋体"/>
              <a:cs typeface="宋体"/>
            </a:endParaRPr>
          </a:p>
          <a:p>
            <a:pPr algn="just" marL="355600" marR="5080" indent="-343535">
              <a:lnSpc>
                <a:spcPts val="3160"/>
              </a:lnSpc>
              <a:spcBef>
                <a:spcPts val="115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第三，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教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学方法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还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受教学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织形式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影响。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例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如， 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大班授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课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中，真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正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采用自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主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型教学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方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法就很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困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难。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096137"/>
            <a:ext cx="8369934" cy="3528695"/>
          </a:xfrm>
          <a:prstGeom prst="rect">
            <a:avLst/>
          </a:prstGeom>
        </p:spPr>
        <p:txBody>
          <a:bodyPr wrap="square" lIns="0" tIns="13144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35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 spc="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教学有法，教无定法</a:t>
            </a:r>
            <a:endParaRPr sz="3000">
              <a:latin typeface="宋体"/>
              <a:cs typeface="宋体"/>
            </a:endParaRPr>
          </a:p>
          <a:p>
            <a:pPr algn="just" marL="355600" marR="386080" indent="-343535">
              <a:lnSpc>
                <a:spcPct val="97000"/>
              </a:lnSpc>
              <a:spcBef>
                <a:spcPts val="1045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 spc="37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要形成独特的教学风格，教师应该对人类在漫 长的历史发展中所形成的教学方法的基本类型 有所了解。</a:t>
            </a:r>
            <a:endParaRPr sz="3000">
              <a:latin typeface="宋体"/>
              <a:cs typeface="宋体"/>
            </a:endParaRPr>
          </a:p>
          <a:p>
            <a:pPr marL="355600" marR="5080" indent="-343535">
              <a:lnSpc>
                <a:spcPct val="97000"/>
              </a:lnSpc>
              <a:spcBef>
                <a:spcPts val="1040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教学方法的分类方式有很多，如比较为我们熟 知的分类方式之一：讲授法、讨论法、演示法、 实验法、参观法、练习法、研究法等等。</a:t>
            </a:r>
            <a:endParaRPr sz="30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507175"/>
            <a:ext cx="8188325" cy="3467100"/>
          </a:xfrm>
          <a:prstGeom prst="rect">
            <a:avLst/>
          </a:prstGeom>
        </p:spPr>
        <p:txBody>
          <a:bodyPr wrap="square" lIns="0" tIns="12446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80"/>
              </a:spcBef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6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根据大学课堂教学的特点，我们来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分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享这种分类：</a:t>
            </a:r>
            <a:endParaRPr sz="2800">
              <a:latin typeface="宋体"/>
              <a:cs typeface="宋体"/>
            </a:endParaRPr>
          </a:p>
          <a:p>
            <a:pPr algn="just" marL="355600" marR="365125" indent="-343535">
              <a:lnSpc>
                <a:spcPct val="97000"/>
              </a:lnSpc>
              <a:spcBef>
                <a:spcPts val="98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从教师、学生、教材与环境几方面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交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互作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用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的视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角来审视教学方法，可以把纷繁复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杂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的教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方法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归纳为三种基本类型：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0000"/>
                </a:solidFill>
                <a:latin typeface="宋体"/>
                <a:cs typeface="宋体"/>
              </a:rPr>
              <a:t>提示型教学方法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0000"/>
                </a:solidFill>
                <a:latin typeface="宋体"/>
                <a:cs typeface="宋体"/>
              </a:rPr>
              <a:t>共同解决问题型教学方法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55600" algn="l"/>
              </a:tabLst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30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10">
                <a:solidFill>
                  <a:srgbClr val="FF0000"/>
                </a:solidFill>
                <a:latin typeface="宋体"/>
                <a:cs typeface="宋体"/>
              </a:rPr>
              <a:t>自主型教学方法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940" y="1428952"/>
            <a:ext cx="4438015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00" spc="2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254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/>
              <a:t>（一）提示型教学方法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2031618"/>
            <a:ext cx="8541385" cy="2218690"/>
          </a:xfrm>
          <a:prstGeom prst="rect">
            <a:avLst/>
          </a:prstGeom>
        </p:spPr>
        <p:txBody>
          <a:bodyPr wrap="square" lIns="0" tIns="46355" rIns="0" bIns="0" rtlCol="0" vert="horz">
            <a:spAutoFit/>
          </a:bodyPr>
          <a:lstStyle/>
          <a:p>
            <a:pPr algn="just" marL="355600" marR="5080" indent="-343535">
              <a:lnSpc>
                <a:spcPts val="3160"/>
              </a:lnSpc>
              <a:spcBef>
                <a:spcPts val="365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教师在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课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堂上通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过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各种提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示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活动（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如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讲解、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示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范等）  来教授课程，学生接受并内化这些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内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容。</a:t>
            </a:r>
            <a:endParaRPr sz="2800">
              <a:latin typeface="宋体"/>
              <a:cs typeface="宋体"/>
            </a:endParaRPr>
          </a:p>
          <a:p>
            <a:pPr algn="just" marL="355600" marR="363220" indent="-343535">
              <a:lnSpc>
                <a:spcPct val="97000"/>
              </a:lnSpc>
              <a:spcBef>
                <a:spcPts val="900"/>
              </a:spcBef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6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优点：能够使人在短时间内理解并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接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受大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量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文化知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识；能够充分体现教师的主体性和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主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导作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用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；也可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以充分调动学生理智与情感的主动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性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，积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极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性。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617929"/>
            <a:ext cx="8067040" cy="4232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marR="5080" indent="-34353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 spc="42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两对概念（奥苏泊尔）：接受学</a:t>
            </a:r>
            <a:r>
              <a:rPr dirty="0" sz="3000" spc="5">
                <a:solidFill>
                  <a:srgbClr val="FFFFFF"/>
                </a:solidFill>
                <a:latin typeface="宋体"/>
                <a:cs typeface="宋体"/>
              </a:rPr>
              <a:t>习</a:t>
            </a:r>
            <a:r>
              <a:rPr dirty="0" sz="3000" spc="-5">
                <a:solidFill>
                  <a:srgbClr val="FFFFFF"/>
                </a:solidFill>
                <a:latin typeface="Goudy Old Style"/>
                <a:cs typeface="Goudy Old Style"/>
              </a:rPr>
              <a:t>-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发现学习； 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机械学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习</a:t>
            </a:r>
            <a:r>
              <a:rPr dirty="0" sz="3000" spc="-5">
                <a:solidFill>
                  <a:srgbClr val="FFFFFF"/>
                </a:solidFill>
                <a:latin typeface="Goudy Old Style"/>
                <a:cs typeface="Goudy Old Style"/>
              </a:rPr>
              <a:t>-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意义学习：新知识与学习者已有认知 结构是否建立起实质性的联系</a:t>
            </a:r>
            <a:endParaRPr sz="3000">
              <a:latin typeface="宋体"/>
              <a:cs typeface="宋体"/>
            </a:endParaRPr>
          </a:p>
          <a:p>
            <a:pPr algn="just" marL="355600" marR="82550" indent="-343535">
              <a:lnSpc>
                <a:spcPct val="98800"/>
              </a:lnSpc>
              <a:spcBef>
                <a:spcPts val="985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 spc="4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局限性：有助于人的认知能力的发展，却不利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于人的实践能力的发展；有助于发展人的接受 能力，却限制了人的发现探究能力的发展；不 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关注学生的认知结构，不恰当的提示型教学方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法，很可能导致注入式教学，导致学生的机械 被动学习。</a:t>
            </a:r>
            <a:endParaRPr sz="30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02437" y="672490"/>
            <a:ext cx="8190230" cy="5514340"/>
          </a:xfrm>
          <a:prstGeom prst="rect">
            <a:avLst/>
          </a:prstGeom>
        </p:spPr>
        <p:txBody>
          <a:bodyPr wrap="square" lIns="0" tIns="1238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  <a:tabLst>
                <a:tab pos="354965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（二）共同解决问题型教学方法</a:t>
            </a:r>
            <a:endParaRPr sz="2800">
              <a:latin typeface="宋体"/>
              <a:cs typeface="宋体"/>
            </a:endParaRPr>
          </a:p>
          <a:p>
            <a:pPr marL="355600" marR="6350" indent="-342900">
              <a:lnSpc>
                <a:spcPts val="3160"/>
              </a:lnSpc>
              <a:spcBef>
                <a:spcPts val="1150"/>
              </a:spcBef>
              <a:tabLst>
                <a:tab pos="354965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通过师生的民主对话与讨论来共同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思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考、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探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究和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解决问题，由此获得知识技能、发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展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能力和人格。</a:t>
            </a:r>
            <a:endParaRPr sz="2800">
              <a:latin typeface="宋体"/>
              <a:cs typeface="宋体"/>
            </a:endParaRPr>
          </a:p>
          <a:p>
            <a:pPr marL="355600" marR="5080" indent="-342900">
              <a:lnSpc>
                <a:spcPct val="99200"/>
              </a:lnSpc>
              <a:spcBef>
                <a:spcPts val="825"/>
              </a:spcBef>
              <a:tabLst>
                <a:tab pos="354965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教育价值：一是体现了教育的民主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性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追求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。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民主 性是教育的根本目的之一（富强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、</a:t>
            </a:r>
            <a:r>
              <a:rPr dirty="0" sz="2800" spc="5">
                <a:solidFill>
                  <a:srgbClr val="C00000"/>
                </a:solidFill>
                <a:latin typeface="宋体"/>
                <a:cs typeface="宋体"/>
              </a:rPr>
              <a:t>民</a:t>
            </a:r>
            <a:r>
              <a:rPr dirty="0" sz="2800" spc="-5">
                <a:solidFill>
                  <a:srgbClr val="C00000"/>
                </a:solidFill>
                <a:latin typeface="宋体"/>
                <a:cs typeface="宋体"/>
              </a:rPr>
              <a:t>主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、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文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明、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和谐是国家层面的价值目标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；</a:t>
            </a:r>
            <a:r>
              <a:rPr dirty="0" sz="2800" spc="-5">
                <a:solidFill>
                  <a:srgbClr val="C00000"/>
                </a:solidFill>
                <a:latin typeface="宋体"/>
                <a:cs typeface="宋体"/>
              </a:rPr>
              <a:t>自由</a:t>
            </a:r>
            <a:r>
              <a:rPr dirty="0" sz="2800">
                <a:solidFill>
                  <a:srgbClr val="C00000"/>
                </a:solidFill>
                <a:latin typeface="宋体"/>
                <a:cs typeface="宋体"/>
              </a:rPr>
              <a:t>、</a:t>
            </a:r>
            <a:r>
              <a:rPr dirty="0" sz="2800" spc="-5">
                <a:solidFill>
                  <a:srgbClr val="C00000"/>
                </a:solidFill>
                <a:latin typeface="宋体"/>
                <a:cs typeface="宋体"/>
              </a:rPr>
              <a:t>平</a:t>
            </a:r>
            <a:r>
              <a:rPr dirty="0" sz="2800" spc="-15">
                <a:solidFill>
                  <a:srgbClr val="C00000"/>
                </a:solidFill>
                <a:latin typeface="宋体"/>
                <a:cs typeface="宋体"/>
              </a:rPr>
              <a:t>等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、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公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正、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法治是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社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会层面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价值取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向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；爱国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、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敬业、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诚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信、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友善是公民个人层面），</a:t>
            </a:r>
            <a:r>
              <a:rPr dirty="0" sz="2800" spc="-5">
                <a:solidFill>
                  <a:srgbClr val="FFFF00"/>
                </a:solidFill>
                <a:latin typeface="宋体"/>
                <a:cs typeface="宋体"/>
              </a:rPr>
              <a:t>民主性应</a:t>
            </a:r>
            <a:r>
              <a:rPr dirty="0" sz="2800">
                <a:solidFill>
                  <a:srgbClr val="FFFF00"/>
                </a:solidFill>
                <a:latin typeface="宋体"/>
                <a:cs typeface="宋体"/>
              </a:rPr>
              <a:t>当</a:t>
            </a:r>
            <a:r>
              <a:rPr dirty="0" sz="2800" spc="-5">
                <a:solidFill>
                  <a:srgbClr val="FFFF00"/>
                </a:solidFill>
                <a:latin typeface="宋体"/>
                <a:cs typeface="宋体"/>
              </a:rPr>
              <a:t>应当</a:t>
            </a:r>
            <a:r>
              <a:rPr dirty="0" sz="2800">
                <a:solidFill>
                  <a:srgbClr val="FFFF00"/>
                </a:solidFill>
                <a:latin typeface="宋体"/>
                <a:cs typeface="宋体"/>
              </a:rPr>
              <a:t>成</a:t>
            </a:r>
            <a:r>
              <a:rPr dirty="0" sz="2800" spc="-5">
                <a:solidFill>
                  <a:srgbClr val="FFFF00"/>
                </a:solidFill>
                <a:latin typeface="宋体"/>
                <a:cs typeface="宋体"/>
              </a:rPr>
              <a:t>为统 摄学校教育的灵魂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，教育教学的过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程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是实</a:t>
            </a:r>
            <a:r>
              <a:rPr dirty="0" sz="2800" spc="5">
                <a:solidFill>
                  <a:srgbClr val="FFFFFF"/>
                </a:solidFill>
                <a:latin typeface="宋体"/>
                <a:cs typeface="宋体"/>
              </a:rPr>
              <a:t>现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教育 民主性的重要途径，这种教学方法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把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教学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过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程视 为师生平等参与和民主交往的过程。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54965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自由之思想，独立之人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格</a:t>
            </a:r>
            <a:r>
              <a:rPr dirty="0" sz="2800" spc="-10">
                <a:solidFill>
                  <a:srgbClr val="FFFFFF"/>
                </a:solidFill>
                <a:latin typeface="Goudy Old Style"/>
                <a:cs typeface="Goudy Old Style"/>
              </a:rPr>
              <a:t>——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陈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寅恪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645361"/>
            <a:ext cx="7828280" cy="2133600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algn="just" marL="355600" marR="5080" indent="-343535">
              <a:lnSpc>
                <a:spcPct val="98500"/>
              </a:lnSpc>
              <a:spcBef>
                <a:spcPts val="145"/>
              </a:spcBef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6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教育价值二是能够充分调动教师与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生两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类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主体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的主动性和创造性，有助于提高教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质量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。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三是 有助于提高学生解决问题和探究问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题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的能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力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，有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助于发挥学生的创造性，有助于发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展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学生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社会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交往能力和社会态度。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645361"/>
            <a:ext cx="8369934" cy="420560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algn="just" marL="355600" marR="5080" indent="-343535">
              <a:lnSpc>
                <a:spcPts val="3390"/>
              </a:lnSpc>
              <a:spcBef>
                <a:spcPts val="390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 spc="42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共同解决问题型教学方法主要包括“教学对话” 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和“课堂讨论”两种基本形态。</a:t>
            </a:r>
            <a:endParaRPr sz="3000">
              <a:latin typeface="宋体"/>
              <a:cs typeface="宋体"/>
            </a:endParaRPr>
          </a:p>
          <a:p>
            <a:pPr algn="just" marL="355600" marR="386080" indent="-343535">
              <a:lnSpc>
                <a:spcPct val="99000"/>
              </a:lnSpc>
              <a:spcBef>
                <a:spcPts val="890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 spc="37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教学对话就是通过教师的提问、激励与引导，  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学生自由思考、自由表达自己的疑问和见解而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获得知识技能、发展能力与人格。教师组织和 引导教学对话的关键，是恰当的提问：提问不 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仅使学生再现已有知识，重点在于激发学生思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考；提问目标明确，能为学生提供思维方向； 提问富于教学机智，根据教学情景而变化。</a:t>
            </a:r>
            <a:endParaRPr sz="30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695020"/>
            <a:ext cx="7828280" cy="4993640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algn="just" marL="355600" marR="5080" indent="-343535">
              <a:lnSpc>
                <a:spcPct val="88000"/>
              </a:lnSpc>
              <a:spcBef>
                <a:spcPts val="500"/>
              </a:spcBef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6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课堂讨论是建立在教学对话基础上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并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扩大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了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的教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学对话，是教师与学生之间，学生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与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学生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之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间共 同讨论、探究与解决问题，学生由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此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而获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得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知识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技能、发展能力与人格的教学方法。</a:t>
            </a:r>
            <a:endParaRPr sz="2800">
              <a:latin typeface="宋体"/>
              <a:cs typeface="宋体"/>
            </a:endParaRPr>
          </a:p>
          <a:p>
            <a:pPr algn="just" marL="12700">
              <a:lnSpc>
                <a:spcPct val="100000"/>
              </a:lnSpc>
              <a:spcBef>
                <a:spcPts val="34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8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课堂讨论的组织与引导：</a:t>
            </a:r>
            <a:endParaRPr sz="2800">
              <a:latin typeface="宋体"/>
              <a:cs typeface="宋体"/>
            </a:endParaRPr>
          </a:p>
          <a:p>
            <a:pPr algn="just" marL="355600" marR="5080" indent="-343535">
              <a:lnSpc>
                <a:spcPct val="90000"/>
              </a:lnSpc>
              <a:spcBef>
                <a:spcPts val="67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5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45">
                <a:solidFill>
                  <a:srgbClr val="FFFFFF"/>
                </a:solidFill>
                <a:latin typeface="Goudy Old Style"/>
                <a:cs typeface="Goudy Old Style"/>
              </a:rPr>
              <a:t>1.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创设课堂讨论情景，提出富有挑战性的、真正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吸引学生的、有价值的问题与课题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。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如探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讨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现象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的成因、命题的依据、关系与法则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理解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、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所认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识的事物的价值、新的问题解决方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法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等</a:t>
            </a:r>
            <a:endParaRPr sz="2800">
              <a:latin typeface="宋体"/>
              <a:cs typeface="宋体"/>
            </a:endParaRPr>
          </a:p>
          <a:p>
            <a:pPr algn="just" marL="355600" marR="95885" indent="-343535">
              <a:lnSpc>
                <a:spcPts val="3020"/>
              </a:lnSpc>
              <a:spcBef>
                <a:spcPts val="72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2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Goudy Old Style"/>
                <a:cs typeface="Goudy Old Style"/>
              </a:rPr>
              <a:t>2.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教师以平等身份与学生展开讨论，尊重学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生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人 格，创造良好的讨论氛围。</a:t>
            </a:r>
            <a:endParaRPr sz="2800">
              <a:latin typeface="宋体"/>
              <a:cs typeface="宋体"/>
            </a:endParaRPr>
          </a:p>
          <a:p>
            <a:pPr algn="just" marL="12700">
              <a:lnSpc>
                <a:spcPct val="100000"/>
              </a:lnSpc>
              <a:spcBef>
                <a:spcPts val="30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5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FF"/>
                </a:solidFill>
                <a:latin typeface="Goudy Old Style"/>
                <a:cs typeface="Goudy Old Style"/>
              </a:rPr>
              <a:t>3.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教师要帮助学生建立良好的讨论习惯于规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范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84276" y="1557527"/>
            <a:ext cx="3681984" cy="50398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72000" y="1557527"/>
            <a:ext cx="4032504" cy="49408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507175"/>
            <a:ext cx="7828280" cy="3296285"/>
          </a:xfrm>
          <a:prstGeom prst="rect">
            <a:avLst/>
          </a:prstGeom>
        </p:spPr>
        <p:txBody>
          <a:bodyPr wrap="square" lIns="0" tIns="12446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80"/>
              </a:spcBef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8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（三）自主型教学方法</a:t>
            </a:r>
            <a:endParaRPr sz="2800">
              <a:latin typeface="宋体"/>
              <a:cs typeface="宋体"/>
            </a:endParaRPr>
          </a:p>
          <a:p>
            <a:pPr algn="just" marL="355600" marR="5080" indent="-343535">
              <a:lnSpc>
                <a:spcPct val="97000"/>
              </a:lnSpc>
              <a:spcBef>
                <a:spcPts val="98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学生独立地解决由本人或教师提出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的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课题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教师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在学生需要时提供适当帮助，学生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由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此获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得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知识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技能、发展能力与人格的教学方法。</a:t>
            </a:r>
            <a:endParaRPr sz="2800">
              <a:latin typeface="宋体"/>
              <a:cs typeface="宋体"/>
            </a:endParaRPr>
          </a:p>
          <a:p>
            <a:pPr algn="just" marL="355600" marR="5080" indent="-343535">
              <a:lnSpc>
                <a:spcPct val="97000"/>
              </a:lnSpc>
              <a:spcBef>
                <a:spcPts val="980"/>
              </a:spcBef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组织理想的自主性学习活动，发展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生的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自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主学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习能力以及自主探究能力，并最终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形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成学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生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的自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主性人格，是当代高等教育的重要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目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标之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一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526132"/>
            <a:ext cx="8371205" cy="4507865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 spc="1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个人教学实践反思</a:t>
            </a:r>
            <a:endParaRPr sz="30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 spc="2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课题：幼儿园课程实践探究</a:t>
            </a:r>
            <a:endParaRPr sz="30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  <a:tabLst>
                <a:tab pos="450215" algn="l"/>
              </a:tabLst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1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）课程调研内容及方式</a:t>
            </a:r>
            <a:endParaRPr sz="3000">
              <a:latin typeface="宋体"/>
              <a:cs typeface="宋体"/>
            </a:endParaRPr>
          </a:p>
          <a:p>
            <a:pPr marL="355600" marR="387350" indent="-343535">
              <a:lnSpc>
                <a:spcPct val="93000"/>
              </a:lnSpc>
              <a:spcBef>
                <a:spcPts val="615"/>
              </a:spcBef>
              <a:tabLst>
                <a:tab pos="640715" algn="l"/>
              </a:tabLst>
            </a:pPr>
            <a:r>
              <a:rPr dirty="0" sz="180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800">
                <a:solidFill>
                  <a:srgbClr val="E0EFFF"/>
                </a:solidFill>
                <a:latin typeface="Times New Roman"/>
                <a:cs typeface="Times New Roman"/>
              </a:rPr>
              <a:t>		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让学生自主分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成</a:t>
            </a:r>
            <a:r>
              <a:rPr dirty="0" sz="3000" spc="-5">
                <a:solidFill>
                  <a:srgbClr val="FFFFFF"/>
                </a:solidFill>
                <a:latin typeface="Goudy Old Style"/>
                <a:cs typeface="Goudy Old Style"/>
              </a:rPr>
              <a:t>4-6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人小组，每</a:t>
            </a:r>
            <a:r>
              <a:rPr dirty="0" sz="3000" spc="-10">
                <a:solidFill>
                  <a:srgbClr val="FFFFFF"/>
                </a:solidFill>
                <a:latin typeface="宋体"/>
                <a:cs typeface="宋体"/>
              </a:rPr>
              <a:t>组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学生自行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选 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择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并联系</a:t>
            </a:r>
            <a:r>
              <a:rPr dirty="0" sz="3000">
                <a:solidFill>
                  <a:srgbClr val="FFFFFF"/>
                </a:solidFill>
                <a:latin typeface="Goudy Old Style"/>
                <a:cs typeface="Goudy Old Style"/>
              </a:rPr>
              <a:t>2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所幼儿园（尽量本地的）进行实地 考</a:t>
            </a: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察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，调研其课程即幼儿园一日活动的课程设</a:t>
            </a:r>
            <a:endParaRPr sz="3000">
              <a:latin typeface="宋体"/>
              <a:cs typeface="宋体"/>
            </a:endParaRPr>
          </a:p>
          <a:p>
            <a:pPr marL="355600" marR="5080">
              <a:lnSpc>
                <a:spcPct val="88000"/>
              </a:lnSpc>
              <a:spcBef>
                <a:spcPts val="70"/>
              </a:spcBef>
            </a:pPr>
            <a:r>
              <a:rPr dirty="0" sz="3000" spc="-5">
                <a:solidFill>
                  <a:srgbClr val="FFFFFF"/>
                </a:solidFill>
                <a:latin typeface="宋体"/>
                <a:cs typeface="宋体"/>
              </a:rPr>
              <a:t>计及课程实施情况，并将两所幼儿园进行比</a:t>
            </a:r>
            <a:r>
              <a:rPr dirty="0" sz="3000" spc="5">
                <a:solidFill>
                  <a:srgbClr val="FFFFFF"/>
                </a:solidFill>
                <a:latin typeface="宋体"/>
                <a:cs typeface="宋体"/>
              </a:rPr>
              <a:t>较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。 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根据所学的课程与教学理论知识，并查阅相关 研究文献，对两所幼儿园一日活动课程的设计 与实施进行评价，指出其优点及需要改进之</a:t>
            </a:r>
            <a:r>
              <a:rPr dirty="0" sz="3000" spc="5">
                <a:solidFill>
                  <a:srgbClr val="FFFFFF"/>
                </a:solidFill>
                <a:latin typeface="宋体"/>
                <a:cs typeface="宋体"/>
              </a:rPr>
              <a:t>处</a:t>
            </a:r>
            <a:r>
              <a:rPr dirty="0" sz="3000">
                <a:solidFill>
                  <a:srgbClr val="FFFFFF"/>
                </a:solidFill>
                <a:latin typeface="宋体"/>
                <a:cs typeface="宋体"/>
              </a:rPr>
              <a:t>。</a:t>
            </a:r>
            <a:endParaRPr sz="30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30200" y="845946"/>
            <a:ext cx="8255634" cy="5375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2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）课程调研结果呈现方式</a:t>
            </a:r>
            <a:endParaRPr sz="2700">
              <a:latin typeface="宋体"/>
              <a:cs typeface="宋体"/>
            </a:endParaRPr>
          </a:p>
          <a:p>
            <a:pPr marL="355600" marR="118110" indent="-343535">
              <a:lnSpc>
                <a:spcPct val="80000"/>
              </a:lnSpc>
              <a:spcBef>
                <a:spcPts val="650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20">
                <a:solidFill>
                  <a:srgbClr val="FFFFFF"/>
                </a:solidFill>
                <a:latin typeface="Goudy Old Style"/>
                <a:cs typeface="Goudy Old Style"/>
              </a:rPr>
              <a:t>A.</a:t>
            </a:r>
            <a:r>
              <a:rPr dirty="0" sz="2700" spc="-45">
                <a:solidFill>
                  <a:srgbClr val="FFFFFF"/>
                </a:solidFill>
                <a:latin typeface="Goudy Old Style"/>
                <a:cs typeface="Goudy Old Style"/>
              </a:rPr>
              <a:t>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调研结果课堂展示：每组准备</a:t>
            </a:r>
            <a:r>
              <a:rPr dirty="0" sz="2700" spc="-10">
                <a:solidFill>
                  <a:srgbClr val="FFFFFF"/>
                </a:solidFill>
                <a:latin typeface="宋体"/>
                <a:cs typeface="宋体"/>
              </a:rPr>
              <a:t>用</a:t>
            </a:r>
            <a:r>
              <a:rPr dirty="0" sz="2700" spc="5">
                <a:solidFill>
                  <a:srgbClr val="FFFFFF"/>
                </a:solidFill>
                <a:latin typeface="Goudy Old Style"/>
                <a:cs typeface="Goudy Old Style"/>
              </a:rPr>
              <a:t>30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分钟时间，在 全班（隔周后开始）面前展示研究结果</a:t>
            </a:r>
            <a:r>
              <a:rPr dirty="0" sz="2700" spc="5">
                <a:solidFill>
                  <a:srgbClr val="FFFFFF"/>
                </a:solidFill>
                <a:latin typeface="宋体"/>
                <a:cs typeface="宋体"/>
              </a:rPr>
              <a:t>，</a:t>
            </a:r>
            <a:r>
              <a:rPr dirty="0" sz="2700" spc="-5">
                <a:solidFill>
                  <a:srgbClr val="FFFFFF"/>
                </a:solidFill>
                <a:latin typeface="Goudy Old Style"/>
                <a:cs typeface="Goudy Old Style"/>
              </a:rPr>
              <a:t>PP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T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辅助， 所有组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员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分工讲，注意如何分工协作。</a:t>
            </a:r>
            <a:endParaRPr sz="27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B.</a:t>
            </a:r>
            <a:r>
              <a:rPr dirty="0" sz="2700" spc="-20">
                <a:solidFill>
                  <a:srgbClr val="FFFFFF"/>
                </a:solidFill>
                <a:latin typeface="Goudy Old Style"/>
                <a:cs typeface="Goudy Old Style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每组上交调研报告一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篇。</a:t>
            </a:r>
            <a:endParaRPr sz="2700">
              <a:latin typeface="宋体"/>
              <a:cs typeface="宋体"/>
            </a:endParaRPr>
          </a:p>
          <a:p>
            <a:pPr marL="355600" marR="5080" indent="-343535">
              <a:lnSpc>
                <a:spcPct val="74100"/>
              </a:lnSpc>
              <a:spcBef>
                <a:spcPts val="1035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15">
                <a:solidFill>
                  <a:srgbClr val="FFFFFF"/>
                </a:solidFill>
                <a:latin typeface="宋体"/>
                <a:cs typeface="宋体"/>
              </a:rPr>
              <a:t>电子版（班长或学习委员收齐后全班打包发我）和打 印版各一份：字体：宋体小四号</a:t>
            </a:r>
            <a:r>
              <a:rPr dirty="0" sz="2700" spc="-20">
                <a:solidFill>
                  <a:srgbClr val="FFFFFF"/>
                </a:solidFill>
                <a:latin typeface="宋体"/>
                <a:cs typeface="宋体"/>
              </a:rPr>
              <a:t>，</a:t>
            </a:r>
            <a:r>
              <a:rPr dirty="0" sz="2700" spc="-20">
                <a:solidFill>
                  <a:srgbClr val="FFFFFF"/>
                </a:solidFill>
                <a:latin typeface="Goudy Old Style"/>
                <a:cs typeface="Goudy Old Style"/>
              </a:rPr>
              <a:t>1.5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倍行距。</a:t>
            </a:r>
            <a:endParaRPr sz="2700">
              <a:latin typeface="宋体"/>
              <a:cs typeface="宋体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-5">
                <a:solidFill>
                  <a:srgbClr val="FFFFFF"/>
                </a:solidFill>
                <a:latin typeface="Goudy Old Style"/>
                <a:cs typeface="Goudy Old Style"/>
              </a:rPr>
              <a:t>3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）调研报告基本结构框架</a:t>
            </a:r>
            <a:endParaRPr sz="27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tabLst>
                <a:tab pos="6985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20">
                <a:solidFill>
                  <a:srgbClr val="FFFFFF"/>
                </a:solidFill>
                <a:latin typeface="Goudy Old Style"/>
                <a:cs typeface="Goudy Old Style"/>
              </a:rPr>
              <a:t>A.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调研设计及调研过程介绍</a:t>
            </a:r>
            <a:endParaRPr sz="2700">
              <a:latin typeface="宋体"/>
              <a:cs typeface="宋体"/>
            </a:endParaRPr>
          </a:p>
          <a:p>
            <a:pPr marL="355600" marR="315595" indent="-343535">
              <a:lnSpc>
                <a:spcPct val="80000"/>
              </a:lnSpc>
              <a:spcBef>
                <a:spcPts val="650"/>
              </a:spcBef>
              <a:tabLst>
                <a:tab pos="6985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	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B.</a:t>
            </a:r>
            <a:r>
              <a:rPr dirty="0" sz="2700" spc="-114">
                <a:solidFill>
                  <a:srgbClr val="FFFFFF"/>
                </a:solidFill>
                <a:latin typeface="Goudy Old Style"/>
                <a:cs typeface="Goudy Old Style"/>
              </a:rPr>
              <a:t>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调研内容（必含要素：环境创设、课程设置、 教师队伍、家园合作）</a:t>
            </a:r>
            <a:endParaRPr sz="2700">
              <a:latin typeface="宋体"/>
              <a:cs typeface="宋体"/>
            </a:endParaRPr>
          </a:p>
          <a:p>
            <a:pPr marL="355600" marR="21590" indent="-343535">
              <a:lnSpc>
                <a:spcPts val="2590"/>
              </a:lnSpc>
              <a:spcBef>
                <a:spcPts val="625"/>
              </a:spcBef>
              <a:tabLst>
                <a:tab pos="612775" algn="l"/>
              </a:tabLst>
            </a:pPr>
            <a:r>
              <a:rPr dirty="0" sz="1600" spc="2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0">
                <a:solidFill>
                  <a:srgbClr val="E0EFFF"/>
                </a:solidFill>
                <a:latin typeface="Times New Roman"/>
                <a:cs typeface="Times New Roman"/>
              </a:rPr>
              <a:t>		</a:t>
            </a:r>
            <a:r>
              <a:rPr dirty="0" sz="2700">
                <a:solidFill>
                  <a:srgbClr val="FFFFFF"/>
                </a:solidFill>
                <a:latin typeface="Goudy Old Style"/>
                <a:cs typeface="Goudy Old Style"/>
              </a:rPr>
              <a:t>C.</a:t>
            </a:r>
            <a:r>
              <a:rPr dirty="0" sz="2700" spc="-55">
                <a:solidFill>
                  <a:srgbClr val="FFFFFF"/>
                </a:solidFill>
                <a:latin typeface="Goudy Old Style"/>
                <a:cs typeface="Goudy Old Style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调研反思：一是对调研结果的反思；二是对调研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过程本身的反思</a:t>
            </a:r>
            <a:endParaRPr sz="27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616405"/>
            <a:ext cx="3463925" cy="168528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00" spc="2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32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u="heavy" sz="3200">
                <a:solidFill>
                  <a:srgbClr val="D9BD01"/>
                </a:solidFill>
                <a:uFill>
                  <a:solidFill>
                    <a:srgbClr val="D9BD01"/>
                  </a:solidFill>
                </a:uFill>
                <a:latin typeface="宋体"/>
                <a:cs typeface="宋体"/>
              </a:rPr>
              <a:t>五组</a:t>
            </a:r>
            <a:r>
              <a:rPr dirty="0" u="heavy" sz="3200" spc="-5">
                <a:solidFill>
                  <a:srgbClr val="D9BD01"/>
                </a:solidFill>
                <a:uFill>
                  <a:solidFill>
                    <a:srgbClr val="D9BD01"/>
                  </a:solidFill>
                </a:uFill>
                <a:latin typeface="Goudy Old Style"/>
                <a:cs typeface="Goudy Old Style"/>
              </a:rPr>
              <a:t>.pptx</a:t>
            </a:r>
            <a:endParaRPr sz="3200">
              <a:latin typeface="Goudy Old Style"/>
              <a:cs typeface="Goudy Old Style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9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27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u="heavy" sz="3200">
                <a:solidFill>
                  <a:srgbClr val="D9BD01"/>
                </a:solidFill>
                <a:uFill>
                  <a:solidFill>
                    <a:srgbClr val="D9BD01"/>
                  </a:solidFill>
                </a:uFill>
                <a:latin typeface="Goudy Old Style"/>
                <a:cs typeface="Goudy Old Style"/>
              </a:rPr>
              <a:t>5</a:t>
            </a:r>
            <a:r>
              <a:rPr dirty="0" u="heavy" sz="3200">
                <a:solidFill>
                  <a:srgbClr val="D9BD01"/>
                </a:solidFill>
                <a:uFill>
                  <a:solidFill>
                    <a:srgbClr val="D9BD01"/>
                  </a:solidFill>
                </a:uFill>
                <a:latin typeface="宋体"/>
                <a:cs typeface="宋体"/>
              </a:rPr>
              <a:t>组调研报</a:t>
            </a:r>
            <a:r>
              <a:rPr dirty="0" u="heavy" sz="3200" spc="5">
                <a:solidFill>
                  <a:srgbClr val="D9BD01"/>
                </a:solidFill>
                <a:uFill>
                  <a:solidFill>
                    <a:srgbClr val="D9BD01"/>
                  </a:solidFill>
                </a:uFill>
                <a:latin typeface="宋体"/>
                <a:cs typeface="宋体"/>
              </a:rPr>
              <a:t>告</a:t>
            </a:r>
            <a:r>
              <a:rPr dirty="0" u="heavy" sz="3200" spc="-5">
                <a:solidFill>
                  <a:srgbClr val="D9BD01"/>
                </a:solidFill>
                <a:uFill>
                  <a:solidFill>
                    <a:srgbClr val="D9BD01"/>
                  </a:solidFill>
                </a:uFill>
                <a:latin typeface="Goudy Old Style"/>
                <a:cs typeface="Goudy Old Style"/>
              </a:rPr>
              <a:t>.docx</a:t>
            </a:r>
            <a:endParaRPr sz="3200">
              <a:latin typeface="Goudy Old Style"/>
              <a:cs typeface="Goudy Old Style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507175"/>
            <a:ext cx="8186420" cy="4320540"/>
          </a:xfrm>
          <a:prstGeom prst="rect">
            <a:avLst/>
          </a:prstGeom>
        </p:spPr>
        <p:txBody>
          <a:bodyPr wrap="square" lIns="0" tIns="1244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80"/>
              </a:spcBef>
              <a:tabLst>
                <a:tab pos="355600" algn="l"/>
              </a:tabLst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30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案例反思：</a:t>
            </a:r>
            <a:endParaRPr sz="2800">
              <a:latin typeface="宋体"/>
              <a:cs typeface="宋体"/>
            </a:endParaRPr>
          </a:p>
          <a:p>
            <a:pPr marL="355600" marR="363220" indent="-343535">
              <a:lnSpc>
                <a:spcPts val="3160"/>
              </a:lnSpc>
              <a:spcBef>
                <a:spcPts val="1150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从教学模式角度来看，使用探究式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教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学模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式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及合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作学习教学模式</a:t>
            </a:r>
            <a:endParaRPr sz="2800">
              <a:latin typeface="宋体"/>
              <a:cs typeface="宋体"/>
            </a:endParaRPr>
          </a:p>
          <a:p>
            <a:pPr marL="355600" marR="363220" indent="-343535">
              <a:lnSpc>
                <a:spcPts val="3160"/>
              </a:lnSpc>
              <a:spcBef>
                <a:spcPts val="107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从教学方法视角来看，主要使用共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同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解决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问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题型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教学方法，来让学生完成这个项目。</a:t>
            </a:r>
            <a:endParaRPr sz="2800">
              <a:latin typeface="宋体"/>
              <a:cs typeface="宋体"/>
            </a:endParaRPr>
          </a:p>
          <a:p>
            <a:pPr marL="355600" marR="363220" indent="-343535">
              <a:lnSpc>
                <a:spcPts val="3160"/>
              </a:lnSpc>
              <a:spcBef>
                <a:spcPts val="107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但在学生进行项目探究同时，课堂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教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学中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教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师使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用提示型教学方法。</a:t>
            </a:r>
            <a:endParaRPr sz="2800">
              <a:latin typeface="宋体"/>
              <a:cs typeface="宋体"/>
            </a:endParaRPr>
          </a:p>
          <a:p>
            <a:pPr marL="355600" marR="5080" indent="-343535">
              <a:lnSpc>
                <a:spcPts val="3160"/>
              </a:lnSpc>
              <a:spcBef>
                <a:spcPts val="1075"/>
              </a:spcBef>
              <a:buClr>
                <a:srgbClr val="E0EFFF"/>
              </a:buClr>
              <a:buSzPct val="58928"/>
              <a:buFont typeface="Wingdings"/>
              <a:buChar char=""/>
              <a:tabLst>
                <a:tab pos="355600" algn="l"/>
                <a:tab pos="356235" algn="l"/>
              </a:tabLst>
            </a:pP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学生开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始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项目调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研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后，课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堂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参与度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有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了很大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提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高，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教师的课堂讲授效果产生了很大不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同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645361"/>
            <a:ext cx="8188325" cy="273113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algn="just" marL="355600" marR="365125" indent="-343535">
              <a:lnSpc>
                <a:spcPct val="97000"/>
              </a:lnSpc>
              <a:spcBef>
                <a:spcPts val="200"/>
              </a:spcBef>
            </a:pPr>
            <a:r>
              <a:rPr dirty="0" sz="1650" spc="3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16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对大学课堂教学的建议：将三种教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方法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视</a:t>
            </a:r>
            <a:r>
              <a:rPr dirty="0" sz="2800" spc="-10">
                <a:solidFill>
                  <a:srgbClr val="FFFFFF"/>
                </a:solidFill>
                <a:latin typeface="宋体"/>
                <a:cs typeface="宋体"/>
              </a:rPr>
              <a:t>具体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教育情景的需要而优化组合，使三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种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方法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彼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此之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间相互作用、相互促进。</a:t>
            </a:r>
            <a:endParaRPr sz="28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把教学过程视为师生平等参与和民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主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交往的过程。</a:t>
            </a:r>
            <a:endParaRPr sz="2800">
              <a:latin typeface="宋体"/>
              <a:cs typeface="宋体"/>
            </a:endParaRPr>
          </a:p>
          <a:p>
            <a:pPr marL="355600" marR="365125" indent="-343535">
              <a:lnSpc>
                <a:spcPts val="3160"/>
              </a:lnSpc>
              <a:spcBef>
                <a:spcPts val="1150"/>
              </a:spcBef>
              <a:tabLst>
                <a:tab pos="355600" algn="l"/>
              </a:tabLst>
            </a:pPr>
            <a:r>
              <a:rPr dirty="0" sz="1650" spc="2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50" spc="2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重视课堂教学能力的提高，同时不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要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轻易</a:t>
            </a:r>
            <a:r>
              <a:rPr dirty="0" sz="2800">
                <a:solidFill>
                  <a:srgbClr val="FFFFFF"/>
                </a:solidFill>
                <a:latin typeface="宋体"/>
                <a:cs typeface="宋体"/>
              </a:rPr>
              <a:t>被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他人 </a:t>
            </a:r>
            <a:r>
              <a:rPr dirty="0" sz="2800" spc="-5">
                <a:solidFill>
                  <a:srgbClr val="FFFFFF"/>
                </a:solidFill>
                <a:latin typeface="宋体"/>
                <a:cs typeface="宋体"/>
              </a:rPr>
              <a:t>的课堂评价所左右。</a:t>
            </a:r>
            <a:endParaRPr sz="28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35940" y="1616405"/>
            <a:ext cx="8090534" cy="31483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00" spc="2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32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问题与讨论：</a:t>
            </a:r>
            <a:endParaRPr sz="3200">
              <a:latin typeface="宋体"/>
              <a:cs typeface="宋体"/>
            </a:endParaRP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98000"/>
              </a:lnSpc>
              <a:spcBef>
                <a:spcPts val="2005"/>
              </a:spcBef>
            </a:pPr>
            <a:r>
              <a:rPr dirty="0" sz="19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315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您在日常课堂教学中曾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使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用这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三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种教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3200" spc="5">
                <a:solidFill>
                  <a:srgbClr val="FFFFFF"/>
                </a:solidFill>
                <a:latin typeface="宋体"/>
                <a:cs typeface="宋体"/>
              </a:rPr>
              <a:t>方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法的哪一种或几种？您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在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使用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这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种方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法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时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遇到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了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什么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难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题？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您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是否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找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到了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解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决方</a:t>
            </a:r>
            <a:r>
              <a:rPr dirty="0" sz="3200" spc="-15">
                <a:solidFill>
                  <a:srgbClr val="FFFFFF"/>
                </a:solidFill>
                <a:latin typeface="宋体"/>
                <a:cs typeface="宋体"/>
              </a:rPr>
              <a:t>法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？ </a:t>
            </a:r>
            <a:r>
              <a:rPr dirty="0" sz="3200">
                <a:solidFill>
                  <a:srgbClr val="FFFFFF"/>
                </a:solidFill>
                <a:latin typeface="宋体"/>
                <a:cs typeface="宋体"/>
              </a:rPr>
              <a:t>您是如何解决的？</a:t>
            </a:r>
            <a:endParaRPr sz="32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483600" y="6427114"/>
            <a:ext cx="1657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solidFill>
                  <a:srgbClr val="FFFFFF"/>
                </a:solidFill>
                <a:latin typeface="Goudy Old Style"/>
                <a:cs typeface="Goudy Old Style"/>
              </a:rPr>
              <a:t>77</a:t>
            </a:r>
            <a:endParaRPr sz="1200">
              <a:latin typeface="Goudy Old Style"/>
              <a:cs typeface="Goudy Old Styl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4359" y="626351"/>
            <a:ext cx="1052322" cy="4945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21791" y="2436876"/>
            <a:ext cx="3881754" cy="3321050"/>
          </a:xfrm>
          <a:custGeom>
            <a:avLst/>
            <a:gdLst/>
            <a:ahLst/>
            <a:cxnLst/>
            <a:rect l="l" t="t" r="r" b="b"/>
            <a:pathLst>
              <a:path w="3881754" h="3321050">
                <a:moveTo>
                  <a:pt x="3880104" y="0"/>
                </a:moveTo>
                <a:lnTo>
                  <a:pt x="0" y="0"/>
                </a:lnTo>
                <a:lnTo>
                  <a:pt x="4394" y="3320796"/>
                </a:lnTo>
                <a:lnTo>
                  <a:pt x="3881628" y="1733423"/>
                </a:lnTo>
                <a:lnTo>
                  <a:pt x="3880104" y="0"/>
                </a:lnTo>
                <a:close/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21791" y="4270247"/>
            <a:ext cx="7896225" cy="2068195"/>
          </a:xfrm>
          <a:custGeom>
            <a:avLst/>
            <a:gdLst/>
            <a:ahLst/>
            <a:cxnLst/>
            <a:rect l="l" t="t" r="r" b="b"/>
            <a:pathLst>
              <a:path w="7896225" h="2068195">
                <a:moveTo>
                  <a:pt x="0" y="1608010"/>
                </a:moveTo>
                <a:lnTo>
                  <a:pt x="4394" y="2068067"/>
                </a:lnTo>
                <a:lnTo>
                  <a:pt x="7895843" y="2068067"/>
                </a:lnTo>
                <a:lnTo>
                  <a:pt x="7895843" y="1580616"/>
                </a:lnTo>
                <a:lnTo>
                  <a:pt x="3948684" y="0"/>
                </a:lnTo>
                <a:lnTo>
                  <a:pt x="0" y="1608010"/>
                </a:lnTo>
                <a:close/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636008" y="2436876"/>
            <a:ext cx="3881754" cy="3321050"/>
          </a:xfrm>
          <a:custGeom>
            <a:avLst/>
            <a:gdLst/>
            <a:ahLst/>
            <a:cxnLst/>
            <a:rect l="l" t="t" r="r" b="b"/>
            <a:pathLst>
              <a:path w="3881754" h="3321050">
                <a:moveTo>
                  <a:pt x="1524" y="0"/>
                </a:moveTo>
                <a:lnTo>
                  <a:pt x="3881627" y="0"/>
                </a:lnTo>
                <a:lnTo>
                  <a:pt x="3877183" y="3320796"/>
                </a:lnTo>
                <a:lnTo>
                  <a:pt x="0" y="1733423"/>
                </a:lnTo>
                <a:lnTo>
                  <a:pt x="1524" y="0"/>
                </a:lnTo>
                <a:close/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24783" y="3233927"/>
            <a:ext cx="2568701" cy="12961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45179" y="3403091"/>
            <a:ext cx="2500122" cy="10066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203448" y="3212592"/>
            <a:ext cx="2562225" cy="1289685"/>
          </a:xfrm>
          <a:custGeom>
            <a:avLst/>
            <a:gdLst/>
            <a:ahLst/>
            <a:cxnLst/>
            <a:rect l="l" t="t" r="r" b="b"/>
            <a:pathLst>
              <a:path w="2562225" h="1289685">
                <a:moveTo>
                  <a:pt x="0" y="1289304"/>
                </a:moveTo>
                <a:lnTo>
                  <a:pt x="2561844" y="1289304"/>
                </a:lnTo>
                <a:lnTo>
                  <a:pt x="2561844" y="0"/>
                </a:lnTo>
                <a:lnTo>
                  <a:pt x="0" y="0"/>
                </a:lnTo>
                <a:lnTo>
                  <a:pt x="0" y="1289304"/>
                </a:lnTo>
                <a:close/>
              </a:path>
            </a:pathLst>
          </a:custGeom>
          <a:solidFill>
            <a:srgbClr val="25876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203448" y="3212592"/>
            <a:ext cx="2562225" cy="1289685"/>
          </a:xfrm>
          <a:custGeom>
            <a:avLst/>
            <a:gdLst/>
            <a:ahLst/>
            <a:cxnLst/>
            <a:rect l="l" t="t" r="r" b="b"/>
            <a:pathLst>
              <a:path w="2562225" h="1289685">
                <a:moveTo>
                  <a:pt x="0" y="1289304"/>
                </a:moveTo>
                <a:lnTo>
                  <a:pt x="2561844" y="1289304"/>
                </a:lnTo>
                <a:lnTo>
                  <a:pt x="2561844" y="0"/>
                </a:lnTo>
                <a:lnTo>
                  <a:pt x="0" y="0"/>
                </a:lnTo>
                <a:lnTo>
                  <a:pt x="0" y="1289304"/>
                </a:lnTo>
                <a:close/>
              </a:path>
            </a:pathLst>
          </a:custGeom>
          <a:ln w="6096">
            <a:solidFill>
              <a:srgbClr val="25876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200400" y="3467861"/>
            <a:ext cx="256794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4165" marR="120014" indent="285115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宋体"/>
                <a:cs typeface="宋体"/>
              </a:rPr>
              <a:t>成长为一名 优秀的高校教师</a:t>
            </a:r>
            <a:endParaRPr sz="2400">
              <a:latin typeface="宋体"/>
              <a:cs typeface="宋体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4339" y="2607690"/>
            <a:ext cx="2161540" cy="146748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ct val="98100"/>
              </a:lnSpc>
              <a:spcBef>
                <a:spcPts val="155"/>
              </a:spcBef>
            </a:pPr>
            <a:r>
              <a:rPr dirty="0" sz="2400">
                <a:solidFill>
                  <a:srgbClr val="FFFF00"/>
                </a:solidFill>
                <a:latin typeface="宋体"/>
                <a:cs typeface="宋体"/>
              </a:rPr>
              <a:t>树立“以促进 学生学习与发 展为核心目标” 的价值取向</a:t>
            </a:r>
            <a:endParaRPr sz="2400">
              <a:latin typeface="宋体"/>
              <a:cs typeface="宋体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91809" y="2535682"/>
            <a:ext cx="1854200" cy="183324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just" marL="12700" marR="5080">
              <a:lnSpc>
                <a:spcPct val="98600"/>
              </a:lnSpc>
              <a:spcBef>
                <a:spcPts val="140"/>
              </a:spcBef>
            </a:pPr>
            <a:r>
              <a:rPr dirty="0" sz="2400">
                <a:solidFill>
                  <a:srgbClr val="FFFF00"/>
                </a:solidFill>
                <a:latin typeface="宋体"/>
                <a:cs typeface="宋体"/>
              </a:rPr>
              <a:t>了解人类在漫 长的历史发展 </a:t>
            </a:r>
            <a:r>
              <a:rPr dirty="0" sz="2400" spc="-5">
                <a:solidFill>
                  <a:srgbClr val="FFFF00"/>
                </a:solidFill>
                <a:latin typeface="宋体"/>
                <a:cs typeface="宋体"/>
              </a:rPr>
              <a:t>中所形成的基 </a:t>
            </a:r>
            <a:r>
              <a:rPr dirty="0" sz="2400">
                <a:solidFill>
                  <a:srgbClr val="FFFF00"/>
                </a:solidFill>
                <a:latin typeface="宋体"/>
                <a:cs typeface="宋体"/>
              </a:rPr>
              <a:t>本的教学模式 与教学方法</a:t>
            </a:r>
            <a:endParaRPr sz="2400">
              <a:latin typeface="宋体"/>
              <a:cs typeface="宋体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38452" y="4623892"/>
            <a:ext cx="6737984" cy="183388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 marR="5080">
              <a:lnSpc>
                <a:spcPct val="98600"/>
              </a:lnSpc>
              <a:spcBef>
                <a:spcPts val="140"/>
              </a:spcBef>
            </a:pPr>
            <a:r>
              <a:rPr dirty="0" sz="2400">
                <a:solidFill>
                  <a:srgbClr val="FFFF00"/>
                </a:solidFill>
                <a:latin typeface="宋体"/>
                <a:cs typeface="宋体"/>
              </a:rPr>
              <a:t>发掘自身的教学特质，形成自己的教学风格。作 为青年教师，重视课堂教学能力的提高，同时不 要轻易被他人的课堂评价所左右，只要多用点心， 能够进行优秀的课堂教学是每位教师早晚一天可 以实现的目标</a:t>
            </a:r>
            <a:endParaRPr sz="24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5940" y="1616405"/>
            <a:ext cx="2810510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00" spc="2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25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 sz="3200"/>
              <a:t>课后实践建议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374015" marR="5080" indent="-343535">
              <a:lnSpc>
                <a:spcPct val="98500"/>
              </a:lnSpc>
              <a:spcBef>
                <a:spcPts val="160"/>
              </a:spcBef>
            </a:pPr>
            <a:r>
              <a:rPr dirty="0" sz="19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900" spc="310">
                <a:solidFill>
                  <a:srgbClr val="E0EFFF"/>
                </a:solidFill>
                <a:latin typeface="Times New Roman"/>
                <a:cs typeface="Times New Roman"/>
              </a:rPr>
              <a:t> </a:t>
            </a:r>
            <a:r>
              <a:rPr dirty="0"/>
              <a:t>分成</a:t>
            </a:r>
            <a:r>
              <a:rPr dirty="0" spc="-15"/>
              <a:t>四</a:t>
            </a:r>
            <a:r>
              <a:rPr dirty="0"/>
              <a:t>人小</a:t>
            </a:r>
            <a:r>
              <a:rPr dirty="0" spc="-15"/>
              <a:t>组</a:t>
            </a:r>
            <a:r>
              <a:rPr dirty="0"/>
              <a:t>，结</a:t>
            </a:r>
            <a:r>
              <a:rPr dirty="0" spc="-15"/>
              <a:t>合</a:t>
            </a:r>
            <a:r>
              <a:rPr dirty="0"/>
              <a:t>前面</a:t>
            </a:r>
            <a:r>
              <a:rPr dirty="0" spc="-15"/>
              <a:t>的</a:t>
            </a:r>
            <a:r>
              <a:rPr dirty="0"/>
              <a:t>两个</a:t>
            </a:r>
            <a:r>
              <a:rPr dirty="0" spc="-15"/>
              <a:t>讨</a:t>
            </a:r>
            <a:r>
              <a:rPr dirty="0"/>
              <a:t>论问</a:t>
            </a:r>
            <a:r>
              <a:rPr dirty="0" spc="-15"/>
              <a:t>题</a:t>
            </a:r>
            <a:r>
              <a:rPr dirty="0"/>
              <a:t>，  小组成员之间每人讲述</a:t>
            </a:r>
            <a:r>
              <a:rPr dirty="0" spc="-15"/>
              <a:t>一</a:t>
            </a:r>
            <a:r>
              <a:rPr dirty="0"/>
              <a:t>个关</a:t>
            </a:r>
            <a:r>
              <a:rPr dirty="0" spc="-15"/>
              <a:t>于</a:t>
            </a:r>
            <a:r>
              <a:rPr dirty="0"/>
              <a:t>自己</a:t>
            </a:r>
            <a:r>
              <a:rPr dirty="0" spc="-15"/>
              <a:t>的</a:t>
            </a:r>
            <a:r>
              <a:rPr dirty="0" spc="5"/>
              <a:t>教 </a:t>
            </a:r>
            <a:r>
              <a:rPr dirty="0"/>
              <a:t>学模式或方法的案例，</a:t>
            </a:r>
            <a:r>
              <a:rPr dirty="0" spc="-15"/>
              <a:t>分</a:t>
            </a:r>
            <a:r>
              <a:rPr dirty="0"/>
              <a:t>享体</a:t>
            </a:r>
            <a:r>
              <a:rPr dirty="0" spc="-15"/>
              <a:t>验</a:t>
            </a:r>
            <a:r>
              <a:rPr dirty="0"/>
              <a:t>、心</a:t>
            </a:r>
            <a:r>
              <a:rPr dirty="0" spc="-15"/>
              <a:t>得</a:t>
            </a:r>
            <a:r>
              <a:rPr dirty="0"/>
              <a:t>、 经验及困惑；小组成员</a:t>
            </a:r>
            <a:r>
              <a:rPr dirty="0" spc="-15"/>
              <a:t>对</a:t>
            </a:r>
            <a:r>
              <a:rPr dirty="0"/>
              <a:t>这些</a:t>
            </a:r>
            <a:r>
              <a:rPr dirty="0" spc="-15"/>
              <a:t>案</a:t>
            </a:r>
            <a:r>
              <a:rPr dirty="0"/>
              <a:t>例展</a:t>
            </a:r>
            <a:r>
              <a:rPr dirty="0" spc="-15"/>
              <a:t>开</a:t>
            </a:r>
            <a:r>
              <a:rPr dirty="0"/>
              <a:t>讨 论。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4895850"/>
            <a:ext cx="266065" cy="3181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9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endParaRPr sz="1900">
              <a:latin typeface="Wingdings 2"/>
              <a:cs typeface="Wingdings 2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859279" y="4050791"/>
            <a:ext cx="6215634" cy="19362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31975" y="188976"/>
            <a:ext cx="6286500" cy="3534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931664" y="1412747"/>
            <a:ext cx="3924299" cy="5085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7868" y="1412747"/>
            <a:ext cx="4392167" cy="51130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903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6635" y="0"/>
            <a:ext cx="1007363" cy="142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0163" y="606539"/>
            <a:ext cx="3571494" cy="5555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35940" y="1561184"/>
            <a:ext cx="7920990" cy="4430395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  <a:tabLst>
                <a:tab pos="355600" algn="l"/>
              </a:tabLst>
            </a:pPr>
            <a:r>
              <a:rPr dirty="0" sz="1600" spc="20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20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“张军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-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数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学</a:t>
            </a:r>
            <a:r>
              <a:rPr dirty="0" sz="2700" spc="-15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6:13:12</a:t>
            </a:r>
            <a:r>
              <a:rPr dirty="0" sz="2700" spc="-45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AM</a:t>
            </a:r>
            <a:endParaRPr sz="27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再给你普及一下加州理工的知识</a:t>
            </a:r>
            <a:endParaRPr sz="27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张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军</a:t>
            </a:r>
            <a:r>
              <a:rPr dirty="0" sz="2700" spc="5">
                <a:solidFill>
                  <a:srgbClr val="FFFFFF"/>
                </a:solidFill>
                <a:latin typeface="宋体"/>
                <a:cs typeface="宋体"/>
              </a:rPr>
              <a:t>-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数学</a:t>
            </a:r>
            <a:r>
              <a:rPr dirty="0" sz="2700" spc="-15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dirty="0" sz="2700" spc="5">
                <a:solidFill>
                  <a:srgbClr val="FFFFFF"/>
                </a:solidFill>
                <a:latin typeface="宋体"/>
                <a:cs typeface="宋体"/>
              </a:rPr>
              <a:t>6:13:18</a:t>
            </a:r>
            <a:r>
              <a:rPr dirty="0" sz="2700" spc="-50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dirty="0" sz="2700" spc="5">
                <a:solidFill>
                  <a:srgbClr val="FFFFFF"/>
                </a:solidFill>
                <a:latin typeface="宋体"/>
                <a:cs typeface="宋体"/>
              </a:rPr>
              <a:t>AM</a:t>
            </a:r>
            <a:endParaRPr sz="2700">
              <a:latin typeface="宋体"/>
              <a:cs typeface="宋体"/>
            </a:endParaRPr>
          </a:p>
          <a:p>
            <a:pPr marL="355600" marR="5080" indent="-343535">
              <a:lnSpc>
                <a:spcPct val="90000"/>
              </a:lnSpc>
              <a:spcBef>
                <a:spcPts val="645"/>
              </a:spcBef>
              <a:tabLst>
                <a:tab pos="355600" algn="l"/>
              </a:tabLst>
            </a:pPr>
            <a:r>
              <a:rPr dirty="0" sz="1600" spc="15">
                <a:solidFill>
                  <a:srgbClr val="E0EFFF"/>
                </a:solidFill>
                <a:latin typeface="Wingdings 2"/>
                <a:cs typeface="Wingdings 2"/>
              </a:rPr>
              <a:t></a:t>
            </a:r>
            <a:r>
              <a:rPr dirty="0" sz="1600" spc="15">
                <a:solidFill>
                  <a:srgbClr val="E0EFFF"/>
                </a:solidFill>
                <a:latin typeface="Times New Roman"/>
                <a:cs typeface="Times New Roman"/>
              </a:rPr>
              <a:t>	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加州理工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1891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年建校，目前全校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才</a:t>
            </a:r>
            <a:r>
              <a:rPr dirty="0" sz="2700" spc="-35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dirty="0" sz="2700" spc="5">
                <a:solidFill>
                  <a:srgbClr val="FFFFFF"/>
                </a:solidFill>
                <a:latin typeface="宋体"/>
                <a:cs typeface="宋体"/>
              </a:rPr>
              <a:t>300</a:t>
            </a:r>
            <a:r>
              <a:rPr dirty="0" sz="2700" spc="-40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个左右的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教授，目前注册在校本科生还不足</a:t>
            </a:r>
            <a:r>
              <a:rPr dirty="0" sz="2700" spc="-40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dirty="0" sz="2700" spc="5">
                <a:solidFill>
                  <a:srgbClr val="FFFFFF"/>
                </a:solidFill>
                <a:latin typeface="宋体"/>
                <a:cs typeface="宋体"/>
              </a:rPr>
              <a:t>1000</a:t>
            </a:r>
            <a:r>
              <a:rPr dirty="0" sz="2700" spc="-90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人，研究 生也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就</a:t>
            </a:r>
            <a:r>
              <a:rPr dirty="0" sz="2700" spc="5">
                <a:solidFill>
                  <a:srgbClr val="FFFFFF"/>
                </a:solidFill>
                <a:latin typeface="宋体"/>
                <a:cs typeface="宋体"/>
              </a:rPr>
              <a:t>1000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多一点儿，这个数据估计也就是国内大 学一个比较大的学院的水平。但是加州理工的教授 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里却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有</a:t>
            </a:r>
            <a:r>
              <a:rPr dirty="0" sz="2700" spc="-30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112</a:t>
            </a:r>
            <a:r>
              <a:rPr dirty="0" sz="2700" spc="-20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个美国科学院院士，前后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有33</a:t>
            </a:r>
            <a:r>
              <a:rPr dirty="0" sz="2700" spc="-35">
                <a:solidFill>
                  <a:srgbClr val="FFFFFF"/>
                </a:solidFill>
                <a:latin typeface="宋体"/>
                <a:cs typeface="宋体"/>
              </a:rPr>
              <a:t> </a:t>
            </a:r>
            <a:r>
              <a:rPr dirty="0" sz="2700" spc="-5">
                <a:solidFill>
                  <a:srgbClr val="FFFFFF"/>
                </a:solidFill>
                <a:latin typeface="宋体"/>
                <a:cs typeface="宋体"/>
              </a:rPr>
              <a:t>个教授 </a:t>
            </a:r>
            <a:r>
              <a:rPr dirty="0" sz="2700">
                <a:solidFill>
                  <a:srgbClr val="FFFFFF"/>
                </a:solidFill>
                <a:latin typeface="宋体"/>
                <a:cs typeface="宋体"/>
              </a:rPr>
              <a:t>和校友获得诺贝尔奖，1位获得菲尔兹奖（数学界 的诺贝尔），看看这个数据，你就可以理解为什么 加州理工已经成为许多理工科人的朝圣地了。</a:t>
            </a:r>
            <a:endParaRPr sz="27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Administrator</dc:creator>
  <dc:title>幻灯片 1</dc:title>
  <dcterms:created xsi:type="dcterms:W3CDTF">2019-11-15T03:12:45Z</dcterms:created>
  <dcterms:modified xsi:type="dcterms:W3CDTF">2019-11-15T03:12:45Z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2019-03-15T00:00:00Z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2019-11-15T00:00:00Z</vt:filetime>
  </property>
</Properties>
</file>